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2" r:id="rId1"/>
  </p:sldMasterIdLst>
  <p:notesMasterIdLst>
    <p:notesMasterId r:id="rId26"/>
  </p:notesMasterIdLst>
  <p:handoutMasterIdLst>
    <p:handoutMasterId r:id="rId27"/>
  </p:handoutMasterIdLst>
  <p:sldIdLst>
    <p:sldId id="257" r:id="rId2"/>
    <p:sldId id="378" r:id="rId3"/>
    <p:sldId id="368" r:id="rId4"/>
    <p:sldId id="281" r:id="rId5"/>
    <p:sldId id="375" r:id="rId6"/>
    <p:sldId id="376" r:id="rId7"/>
    <p:sldId id="285" r:id="rId8"/>
    <p:sldId id="385" r:id="rId9"/>
    <p:sldId id="398" r:id="rId10"/>
    <p:sldId id="395" r:id="rId11"/>
    <p:sldId id="396" r:id="rId12"/>
    <p:sldId id="397" r:id="rId13"/>
    <p:sldId id="382" r:id="rId14"/>
    <p:sldId id="383" r:id="rId15"/>
    <p:sldId id="384" r:id="rId16"/>
    <p:sldId id="394" r:id="rId17"/>
    <p:sldId id="399" r:id="rId18"/>
    <p:sldId id="288" r:id="rId19"/>
    <p:sldId id="386" r:id="rId20"/>
    <p:sldId id="388" r:id="rId21"/>
    <p:sldId id="389" r:id="rId22"/>
    <p:sldId id="390" r:id="rId23"/>
    <p:sldId id="280" r:id="rId24"/>
    <p:sldId id="355" r:id="rId25"/>
  </p:sldIdLst>
  <p:sldSz cx="9144000" cy="6858000" type="screen4x3"/>
  <p:notesSz cx="6794500" cy="99314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4" userDrawn="1">
          <p15:clr>
            <a:srgbClr val="A4A3A4"/>
          </p15:clr>
        </p15:guide>
        <p15:guide id="2" pos="5193" userDrawn="1">
          <p15:clr>
            <a:srgbClr val="A4A3A4"/>
          </p15:clr>
        </p15:guide>
        <p15:guide id="3" pos="249" userDrawn="1">
          <p15:clr>
            <a:srgbClr val="A4A3A4"/>
          </p15:clr>
        </p15:guide>
        <p15:guide id="4" orient="horz" pos="4020" userDrawn="1">
          <p15:clr>
            <a:srgbClr val="A4A3A4"/>
          </p15:clr>
        </p15:guide>
        <p15:guide id="5" pos="657"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3952D"/>
    <a:srgbClr val="CEF0CC"/>
    <a:srgbClr val="96DE92"/>
    <a:srgbClr val="83BF69"/>
    <a:srgbClr val="B7E9B5"/>
    <a:srgbClr val="C5D9F1"/>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091" autoAdjust="0"/>
    <p:restoredTop sz="95872" autoAdjust="0"/>
  </p:normalViewPr>
  <p:slideViewPr>
    <p:cSldViewPr>
      <p:cViewPr varScale="1">
        <p:scale>
          <a:sx n="110" d="100"/>
          <a:sy n="110" d="100"/>
        </p:scale>
        <p:origin x="1216" y="168"/>
      </p:cViewPr>
      <p:guideLst>
        <p:guide orient="horz" pos="754"/>
        <p:guide pos="5193"/>
        <p:guide pos="249"/>
        <p:guide orient="horz" pos="4020"/>
        <p:guide pos="657"/>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1268"/>
    </p:cViewPr>
  </p:sorterViewPr>
  <p:notesViewPr>
    <p:cSldViewPr>
      <p:cViewPr varScale="1">
        <p:scale>
          <a:sx n="59" d="100"/>
          <a:sy n="59" d="100"/>
        </p:scale>
        <p:origin x="-2916" y="-84"/>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6D98BE-5F00-904A-ADB2-E066F447BBC3}" type="doc">
      <dgm:prSet loTypeId="urn:microsoft.com/office/officeart/2005/8/layout/chevron1" loCatId="" qsTypeId="urn:microsoft.com/office/officeart/2005/8/quickstyle/simple4" qsCatId="simple" csTypeId="urn:microsoft.com/office/officeart/2005/8/colors/accent1_2" csCatId="accent1" phldr="1"/>
      <dgm:spPr/>
      <dgm:t>
        <a:bodyPr/>
        <a:lstStyle/>
        <a:p>
          <a:endParaRPr lang="en-US"/>
        </a:p>
      </dgm:t>
    </dgm:pt>
    <dgm:pt modelId="{426294B9-96E1-C14D-852B-BFAA005286E2}">
      <dgm:prSet phldrT="[Text]"/>
      <dgm:spPr/>
      <dgm:t>
        <a:bodyPr/>
        <a:lstStyle/>
        <a:p>
          <a:r>
            <a:rPr lang="en-US" dirty="0"/>
            <a:t>Policy and procedures</a:t>
          </a:r>
        </a:p>
      </dgm:t>
    </dgm:pt>
    <dgm:pt modelId="{DED6B13A-602C-1E4D-AD04-5F777EB73694}" type="parTrans" cxnId="{2A43D505-4A54-B34E-9964-2B085A75E614}">
      <dgm:prSet/>
      <dgm:spPr/>
      <dgm:t>
        <a:bodyPr/>
        <a:lstStyle/>
        <a:p>
          <a:endParaRPr lang="en-US"/>
        </a:p>
      </dgm:t>
    </dgm:pt>
    <dgm:pt modelId="{CF96A5F6-95D1-7948-9148-0A8615F2BA04}" type="sibTrans" cxnId="{2A43D505-4A54-B34E-9964-2B085A75E614}">
      <dgm:prSet/>
      <dgm:spPr/>
      <dgm:t>
        <a:bodyPr/>
        <a:lstStyle/>
        <a:p>
          <a:endParaRPr lang="en-US"/>
        </a:p>
      </dgm:t>
    </dgm:pt>
    <dgm:pt modelId="{0E4D27D6-4E44-814B-9283-568631308D5C}">
      <dgm:prSet phldrT="[Text]"/>
      <dgm:spPr/>
      <dgm:t>
        <a:bodyPr/>
        <a:lstStyle/>
        <a:p>
          <a:r>
            <a:rPr lang="en-US" dirty="0"/>
            <a:t>Responsibilities</a:t>
          </a:r>
        </a:p>
      </dgm:t>
    </dgm:pt>
    <dgm:pt modelId="{CEBBD99B-2F7E-5E40-8CD7-C84E937F5174}" type="parTrans" cxnId="{7A29B891-2F4B-4843-9434-CD5160ED95F9}">
      <dgm:prSet/>
      <dgm:spPr/>
      <dgm:t>
        <a:bodyPr/>
        <a:lstStyle/>
        <a:p>
          <a:endParaRPr lang="en-US"/>
        </a:p>
      </dgm:t>
    </dgm:pt>
    <dgm:pt modelId="{CC5A4172-EECC-C145-9BDB-A98817262630}" type="sibTrans" cxnId="{7A29B891-2F4B-4843-9434-CD5160ED95F9}">
      <dgm:prSet/>
      <dgm:spPr/>
      <dgm:t>
        <a:bodyPr/>
        <a:lstStyle/>
        <a:p>
          <a:endParaRPr lang="en-US"/>
        </a:p>
      </dgm:t>
    </dgm:pt>
    <dgm:pt modelId="{A2400152-94A4-9F48-A0B2-BA7A507EADC4}">
      <dgm:prSet phldrT="[Text]"/>
      <dgm:spPr/>
      <dgm:t>
        <a:bodyPr/>
        <a:lstStyle/>
        <a:p>
          <a:r>
            <a:rPr lang="en-US" dirty="0"/>
            <a:t>Documentation and records</a:t>
          </a:r>
        </a:p>
      </dgm:t>
    </dgm:pt>
    <dgm:pt modelId="{595EF15D-62A6-7C4C-B366-DEB75603C627}" type="parTrans" cxnId="{9CBB7D87-A9A0-0A4E-A447-9C2CEAD1A4F5}">
      <dgm:prSet/>
      <dgm:spPr/>
      <dgm:t>
        <a:bodyPr/>
        <a:lstStyle/>
        <a:p>
          <a:endParaRPr lang="en-US"/>
        </a:p>
      </dgm:t>
    </dgm:pt>
    <dgm:pt modelId="{EA4E36A3-1CA2-FC4F-8049-1FFAA88434F2}" type="sibTrans" cxnId="{9CBB7D87-A9A0-0A4E-A447-9C2CEAD1A4F5}">
      <dgm:prSet/>
      <dgm:spPr/>
      <dgm:t>
        <a:bodyPr/>
        <a:lstStyle/>
        <a:p>
          <a:endParaRPr lang="en-US"/>
        </a:p>
      </dgm:t>
    </dgm:pt>
    <dgm:pt modelId="{321DA318-2B00-044B-AA91-C45B9E0E71A0}">
      <dgm:prSet phldrT="[Text]"/>
      <dgm:spPr/>
      <dgm:t>
        <a:bodyPr/>
        <a:lstStyle/>
        <a:p>
          <a:r>
            <a:rPr lang="en-US" dirty="0"/>
            <a:t>Claims</a:t>
          </a:r>
        </a:p>
      </dgm:t>
    </dgm:pt>
    <dgm:pt modelId="{044946E1-5395-674E-9A1B-18385BCADDCF}" type="parTrans" cxnId="{B7477E0B-C437-794E-9CCD-6F313FF0FDD7}">
      <dgm:prSet/>
      <dgm:spPr/>
      <dgm:t>
        <a:bodyPr/>
        <a:lstStyle/>
        <a:p>
          <a:endParaRPr lang="en-US"/>
        </a:p>
      </dgm:t>
    </dgm:pt>
    <dgm:pt modelId="{83B9DC15-1B95-CC48-8E9D-B81A3E03D507}" type="sibTrans" cxnId="{B7477E0B-C437-794E-9CCD-6F313FF0FDD7}">
      <dgm:prSet/>
      <dgm:spPr/>
      <dgm:t>
        <a:bodyPr/>
        <a:lstStyle/>
        <a:p>
          <a:endParaRPr lang="en-US"/>
        </a:p>
      </dgm:t>
    </dgm:pt>
    <dgm:pt modelId="{D4724125-314E-3F46-BA7E-1CF103DFE577}" type="pres">
      <dgm:prSet presAssocID="{8B6D98BE-5F00-904A-ADB2-E066F447BBC3}" presName="Name0" presStyleCnt="0">
        <dgm:presLayoutVars>
          <dgm:dir/>
          <dgm:animLvl val="lvl"/>
          <dgm:resizeHandles val="exact"/>
        </dgm:presLayoutVars>
      </dgm:prSet>
      <dgm:spPr/>
    </dgm:pt>
    <dgm:pt modelId="{526BB224-D546-8E46-AD01-2DDDB834E8A9}" type="pres">
      <dgm:prSet presAssocID="{426294B9-96E1-C14D-852B-BFAA005286E2}" presName="parTxOnly" presStyleLbl="node1" presStyleIdx="0" presStyleCnt="4">
        <dgm:presLayoutVars>
          <dgm:chMax val="0"/>
          <dgm:chPref val="0"/>
          <dgm:bulletEnabled val="1"/>
        </dgm:presLayoutVars>
      </dgm:prSet>
      <dgm:spPr/>
    </dgm:pt>
    <dgm:pt modelId="{D15ED215-59E3-EE4A-9B82-DA870BF6BC7C}" type="pres">
      <dgm:prSet presAssocID="{CF96A5F6-95D1-7948-9148-0A8615F2BA04}" presName="parTxOnlySpace" presStyleCnt="0"/>
      <dgm:spPr/>
    </dgm:pt>
    <dgm:pt modelId="{57635F47-0F6B-984E-B4E4-44ECFA872F20}" type="pres">
      <dgm:prSet presAssocID="{0E4D27D6-4E44-814B-9283-568631308D5C}" presName="parTxOnly" presStyleLbl="node1" presStyleIdx="1" presStyleCnt="4">
        <dgm:presLayoutVars>
          <dgm:chMax val="0"/>
          <dgm:chPref val="0"/>
          <dgm:bulletEnabled val="1"/>
        </dgm:presLayoutVars>
      </dgm:prSet>
      <dgm:spPr/>
    </dgm:pt>
    <dgm:pt modelId="{15D19FC2-D89F-DB49-8AE9-59AD42BBF59A}" type="pres">
      <dgm:prSet presAssocID="{CC5A4172-EECC-C145-9BDB-A98817262630}" presName="parTxOnlySpace" presStyleCnt="0"/>
      <dgm:spPr/>
    </dgm:pt>
    <dgm:pt modelId="{CCE74874-DD9B-1641-98E2-75AEDB741A7D}" type="pres">
      <dgm:prSet presAssocID="{A2400152-94A4-9F48-A0B2-BA7A507EADC4}" presName="parTxOnly" presStyleLbl="node1" presStyleIdx="2" presStyleCnt="4">
        <dgm:presLayoutVars>
          <dgm:chMax val="0"/>
          <dgm:chPref val="0"/>
          <dgm:bulletEnabled val="1"/>
        </dgm:presLayoutVars>
      </dgm:prSet>
      <dgm:spPr/>
    </dgm:pt>
    <dgm:pt modelId="{28E4DAD5-10AF-8547-899A-4B393B7CF28D}" type="pres">
      <dgm:prSet presAssocID="{EA4E36A3-1CA2-FC4F-8049-1FFAA88434F2}" presName="parTxOnlySpace" presStyleCnt="0"/>
      <dgm:spPr/>
    </dgm:pt>
    <dgm:pt modelId="{F5F6A71F-0DAD-B746-A9A0-DCE3B5907714}" type="pres">
      <dgm:prSet presAssocID="{321DA318-2B00-044B-AA91-C45B9E0E71A0}" presName="parTxOnly" presStyleLbl="node1" presStyleIdx="3" presStyleCnt="4">
        <dgm:presLayoutVars>
          <dgm:chMax val="0"/>
          <dgm:chPref val="0"/>
          <dgm:bulletEnabled val="1"/>
        </dgm:presLayoutVars>
      </dgm:prSet>
      <dgm:spPr/>
    </dgm:pt>
  </dgm:ptLst>
  <dgm:cxnLst>
    <dgm:cxn modelId="{2A43D505-4A54-B34E-9964-2B085A75E614}" srcId="{8B6D98BE-5F00-904A-ADB2-E066F447BBC3}" destId="{426294B9-96E1-C14D-852B-BFAA005286E2}" srcOrd="0" destOrd="0" parTransId="{DED6B13A-602C-1E4D-AD04-5F777EB73694}" sibTransId="{CF96A5F6-95D1-7948-9148-0A8615F2BA04}"/>
    <dgm:cxn modelId="{B7477E0B-C437-794E-9CCD-6F313FF0FDD7}" srcId="{8B6D98BE-5F00-904A-ADB2-E066F447BBC3}" destId="{321DA318-2B00-044B-AA91-C45B9E0E71A0}" srcOrd="3" destOrd="0" parTransId="{044946E1-5395-674E-9A1B-18385BCADDCF}" sibTransId="{83B9DC15-1B95-CC48-8E9D-B81A3E03D507}"/>
    <dgm:cxn modelId="{78CE1B3B-9C20-B84D-B290-0FCD90875A48}" type="presOf" srcId="{8B6D98BE-5F00-904A-ADB2-E066F447BBC3}" destId="{D4724125-314E-3F46-BA7E-1CF103DFE577}" srcOrd="0" destOrd="0" presId="urn:microsoft.com/office/officeart/2005/8/layout/chevron1"/>
    <dgm:cxn modelId="{FFA1E26F-2CF4-9241-BE8D-402525680D56}" type="presOf" srcId="{0E4D27D6-4E44-814B-9283-568631308D5C}" destId="{57635F47-0F6B-984E-B4E4-44ECFA872F20}" srcOrd="0" destOrd="0" presId="urn:microsoft.com/office/officeart/2005/8/layout/chevron1"/>
    <dgm:cxn modelId="{FBBEB684-5707-A54B-8250-D5BC901F8DE7}" type="presOf" srcId="{321DA318-2B00-044B-AA91-C45B9E0E71A0}" destId="{F5F6A71F-0DAD-B746-A9A0-DCE3B5907714}" srcOrd="0" destOrd="0" presId="urn:microsoft.com/office/officeart/2005/8/layout/chevron1"/>
    <dgm:cxn modelId="{9CBB7D87-A9A0-0A4E-A447-9C2CEAD1A4F5}" srcId="{8B6D98BE-5F00-904A-ADB2-E066F447BBC3}" destId="{A2400152-94A4-9F48-A0B2-BA7A507EADC4}" srcOrd="2" destOrd="0" parTransId="{595EF15D-62A6-7C4C-B366-DEB75603C627}" sibTransId="{EA4E36A3-1CA2-FC4F-8049-1FFAA88434F2}"/>
    <dgm:cxn modelId="{7A29B891-2F4B-4843-9434-CD5160ED95F9}" srcId="{8B6D98BE-5F00-904A-ADB2-E066F447BBC3}" destId="{0E4D27D6-4E44-814B-9283-568631308D5C}" srcOrd="1" destOrd="0" parTransId="{CEBBD99B-2F7E-5E40-8CD7-C84E937F5174}" sibTransId="{CC5A4172-EECC-C145-9BDB-A98817262630}"/>
    <dgm:cxn modelId="{350671B1-2381-934D-8C54-3D926384E13D}" type="presOf" srcId="{A2400152-94A4-9F48-A0B2-BA7A507EADC4}" destId="{CCE74874-DD9B-1641-98E2-75AEDB741A7D}" srcOrd="0" destOrd="0" presId="urn:microsoft.com/office/officeart/2005/8/layout/chevron1"/>
    <dgm:cxn modelId="{95E325EA-DA85-8B4D-900C-132B6B27FA01}" type="presOf" srcId="{426294B9-96E1-C14D-852B-BFAA005286E2}" destId="{526BB224-D546-8E46-AD01-2DDDB834E8A9}" srcOrd="0" destOrd="0" presId="urn:microsoft.com/office/officeart/2005/8/layout/chevron1"/>
    <dgm:cxn modelId="{BD9B7430-459E-2F45-B7D6-CFD737833F28}" type="presParOf" srcId="{D4724125-314E-3F46-BA7E-1CF103DFE577}" destId="{526BB224-D546-8E46-AD01-2DDDB834E8A9}" srcOrd="0" destOrd="0" presId="urn:microsoft.com/office/officeart/2005/8/layout/chevron1"/>
    <dgm:cxn modelId="{4489FBA8-A986-614B-BC10-5F1281A2902D}" type="presParOf" srcId="{D4724125-314E-3F46-BA7E-1CF103DFE577}" destId="{D15ED215-59E3-EE4A-9B82-DA870BF6BC7C}" srcOrd="1" destOrd="0" presId="urn:microsoft.com/office/officeart/2005/8/layout/chevron1"/>
    <dgm:cxn modelId="{B6FE9DCC-AED4-244E-909E-BF16F82DBFDE}" type="presParOf" srcId="{D4724125-314E-3F46-BA7E-1CF103DFE577}" destId="{57635F47-0F6B-984E-B4E4-44ECFA872F20}" srcOrd="2" destOrd="0" presId="urn:microsoft.com/office/officeart/2005/8/layout/chevron1"/>
    <dgm:cxn modelId="{5F944B43-F3EF-FB43-A032-DFB62AD981E2}" type="presParOf" srcId="{D4724125-314E-3F46-BA7E-1CF103DFE577}" destId="{15D19FC2-D89F-DB49-8AE9-59AD42BBF59A}" srcOrd="3" destOrd="0" presId="urn:microsoft.com/office/officeart/2005/8/layout/chevron1"/>
    <dgm:cxn modelId="{90D002AB-577A-1E4C-96B5-66A5473DD3AC}" type="presParOf" srcId="{D4724125-314E-3F46-BA7E-1CF103DFE577}" destId="{CCE74874-DD9B-1641-98E2-75AEDB741A7D}" srcOrd="4" destOrd="0" presId="urn:microsoft.com/office/officeart/2005/8/layout/chevron1"/>
    <dgm:cxn modelId="{BCEBED05-6BFD-9147-AAA2-24D6473DCC4C}" type="presParOf" srcId="{D4724125-314E-3F46-BA7E-1CF103DFE577}" destId="{28E4DAD5-10AF-8547-899A-4B393B7CF28D}" srcOrd="5" destOrd="0" presId="urn:microsoft.com/office/officeart/2005/8/layout/chevron1"/>
    <dgm:cxn modelId="{D0F8AA33-89DE-1E40-A9E1-76594A41A919}" type="presParOf" srcId="{D4724125-314E-3F46-BA7E-1CF103DFE577}" destId="{F5F6A71F-0DAD-B746-A9A0-DCE3B5907714}"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8C4AEF-A699-3D49-B96A-A0CA1ABE916A}" type="doc">
      <dgm:prSet loTypeId="urn:microsoft.com/office/officeart/2009/3/layout/StepUpProcess" loCatId="" qsTypeId="urn:microsoft.com/office/officeart/2005/8/quickstyle/simple3" qsCatId="simple" csTypeId="urn:microsoft.com/office/officeart/2005/8/colors/accent3_4" csCatId="accent3" phldr="1"/>
      <dgm:spPr/>
      <dgm:t>
        <a:bodyPr/>
        <a:lstStyle/>
        <a:p>
          <a:endParaRPr lang="en-US"/>
        </a:p>
      </dgm:t>
    </dgm:pt>
    <dgm:pt modelId="{E12E2D76-6D6A-2C45-B3D2-185E06D1F0A2}">
      <dgm:prSet phldrT="[Text]"/>
      <dgm:spPr/>
      <dgm:t>
        <a:bodyPr/>
        <a:lstStyle/>
        <a:p>
          <a:r>
            <a:rPr lang="en-US" dirty="0" err="1"/>
            <a:t>Labour</a:t>
          </a:r>
          <a:r>
            <a:rPr lang="en-US" dirty="0"/>
            <a:t> issues and Worst Practices resolved</a:t>
          </a:r>
        </a:p>
      </dgm:t>
    </dgm:pt>
    <dgm:pt modelId="{3D79FD2B-7BA1-9E45-A48E-6E370EAB4AC0}" type="parTrans" cxnId="{5E2722A2-5BCD-4C44-AAAC-5C3F093917F4}">
      <dgm:prSet/>
      <dgm:spPr/>
      <dgm:t>
        <a:bodyPr/>
        <a:lstStyle/>
        <a:p>
          <a:endParaRPr lang="en-US"/>
        </a:p>
      </dgm:t>
    </dgm:pt>
    <dgm:pt modelId="{1FB94281-0E21-4C40-BCD1-54C11814CCE5}" type="sibTrans" cxnId="{5E2722A2-5BCD-4C44-AAAC-5C3F093917F4}">
      <dgm:prSet/>
      <dgm:spPr/>
      <dgm:t>
        <a:bodyPr/>
        <a:lstStyle/>
        <a:p>
          <a:endParaRPr lang="en-US"/>
        </a:p>
      </dgm:t>
    </dgm:pt>
    <dgm:pt modelId="{A4F6AC60-6089-184E-9A41-DCC55FFED276}">
      <dgm:prSet phldrT="[Text]"/>
      <dgm:spPr/>
      <dgm:t>
        <a:bodyPr/>
        <a:lstStyle/>
        <a:p>
          <a:r>
            <a:rPr lang="en-US" dirty="0"/>
            <a:t>Management plan in place</a:t>
          </a:r>
        </a:p>
      </dgm:t>
    </dgm:pt>
    <dgm:pt modelId="{26F7BAF3-DF54-D340-96A8-B6CD0CA88A67}" type="parTrans" cxnId="{CFCBAE90-84D4-5349-B7AF-37B26DF386DF}">
      <dgm:prSet/>
      <dgm:spPr/>
      <dgm:t>
        <a:bodyPr/>
        <a:lstStyle/>
        <a:p>
          <a:endParaRPr lang="en-US"/>
        </a:p>
      </dgm:t>
    </dgm:pt>
    <dgm:pt modelId="{55A8D432-7D8E-4549-9AAF-153E240E03E8}" type="sibTrans" cxnId="{CFCBAE90-84D4-5349-B7AF-37B26DF386DF}">
      <dgm:prSet/>
      <dgm:spPr/>
      <dgm:t>
        <a:bodyPr/>
        <a:lstStyle/>
        <a:p>
          <a:endParaRPr lang="en-US"/>
        </a:p>
      </dgm:t>
    </dgm:pt>
    <dgm:pt modelId="{34997E88-3DBA-D442-8B32-98683AF5F920}">
      <dgm:prSet phldrT="[Text]"/>
      <dgm:spPr/>
      <dgm:t>
        <a:bodyPr/>
        <a:lstStyle/>
        <a:p>
          <a:endParaRPr lang="en-US" dirty="0"/>
        </a:p>
      </dgm:t>
    </dgm:pt>
    <dgm:pt modelId="{0F1EF939-4876-7A4C-B8DE-1899370ECBF4}" type="parTrans" cxnId="{E0619650-7BB9-E240-9560-8B2AD194D2DA}">
      <dgm:prSet/>
      <dgm:spPr/>
      <dgm:t>
        <a:bodyPr/>
        <a:lstStyle/>
        <a:p>
          <a:endParaRPr lang="en-US"/>
        </a:p>
      </dgm:t>
    </dgm:pt>
    <dgm:pt modelId="{7D91C177-58FF-4A4A-A274-A3EDD5BD66A9}" type="sibTrans" cxnId="{E0619650-7BB9-E240-9560-8B2AD194D2DA}">
      <dgm:prSet/>
      <dgm:spPr/>
      <dgm:t>
        <a:bodyPr/>
        <a:lstStyle/>
        <a:p>
          <a:endParaRPr lang="en-US"/>
        </a:p>
      </dgm:t>
    </dgm:pt>
    <dgm:pt modelId="{642638D6-72EF-6345-AA3C-EED373C2A22D}" type="pres">
      <dgm:prSet presAssocID="{108C4AEF-A699-3D49-B96A-A0CA1ABE916A}" presName="rootnode" presStyleCnt="0">
        <dgm:presLayoutVars>
          <dgm:chMax/>
          <dgm:chPref/>
          <dgm:dir/>
          <dgm:animLvl val="lvl"/>
        </dgm:presLayoutVars>
      </dgm:prSet>
      <dgm:spPr/>
    </dgm:pt>
    <dgm:pt modelId="{690B4899-09A1-4849-961C-3436F349650E}" type="pres">
      <dgm:prSet presAssocID="{E12E2D76-6D6A-2C45-B3D2-185E06D1F0A2}" presName="composite" presStyleCnt="0"/>
      <dgm:spPr/>
    </dgm:pt>
    <dgm:pt modelId="{F7BB2A67-66C2-694F-ADDA-C94698957CD9}" type="pres">
      <dgm:prSet presAssocID="{E12E2D76-6D6A-2C45-B3D2-185E06D1F0A2}" presName="LShape" presStyleLbl="alignNode1" presStyleIdx="0" presStyleCnt="5"/>
      <dgm:spPr/>
    </dgm:pt>
    <dgm:pt modelId="{E9AF344C-68EA-FC4C-BDBE-ABC5290F5DCF}" type="pres">
      <dgm:prSet presAssocID="{E12E2D76-6D6A-2C45-B3D2-185E06D1F0A2}" presName="ParentText" presStyleLbl="revTx" presStyleIdx="0" presStyleCnt="3">
        <dgm:presLayoutVars>
          <dgm:chMax val="0"/>
          <dgm:chPref val="0"/>
          <dgm:bulletEnabled val="1"/>
        </dgm:presLayoutVars>
      </dgm:prSet>
      <dgm:spPr/>
    </dgm:pt>
    <dgm:pt modelId="{9072D521-A6C8-F347-A41E-6EF2FD8BE0B0}" type="pres">
      <dgm:prSet presAssocID="{E12E2D76-6D6A-2C45-B3D2-185E06D1F0A2}" presName="Triangle" presStyleLbl="alignNode1" presStyleIdx="1" presStyleCnt="5"/>
      <dgm:spPr/>
    </dgm:pt>
    <dgm:pt modelId="{DA067DF8-AD2A-A542-B1A9-54E10C69DEBE}" type="pres">
      <dgm:prSet presAssocID="{1FB94281-0E21-4C40-BCD1-54C11814CCE5}" presName="sibTrans" presStyleCnt="0"/>
      <dgm:spPr/>
    </dgm:pt>
    <dgm:pt modelId="{C3A63C8C-B057-2B4A-BB6A-7A4A69D47D06}" type="pres">
      <dgm:prSet presAssocID="{1FB94281-0E21-4C40-BCD1-54C11814CCE5}" presName="space" presStyleCnt="0"/>
      <dgm:spPr/>
    </dgm:pt>
    <dgm:pt modelId="{761BA2F1-9DE1-134F-8BA7-26DA3D19BF53}" type="pres">
      <dgm:prSet presAssocID="{A4F6AC60-6089-184E-9A41-DCC55FFED276}" presName="composite" presStyleCnt="0"/>
      <dgm:spPr/>
    </dgm:pt>
    <dgm:pt modelId="{25DDF66D-7584-9D4C-A946-B65311185276}" type="pres">
      <dgm:prSet presAssocID="{A4F6AC60-6089-184E-9A41-DCC55FFED276}" presName="LShape" presStyleLbl="alignNode1" presStyleIdx="2" presStyleCnt="5"/>
      <dgm:spPr/>
    </dgm:pt>
    <dgm:pt modelId="{960E3926-0D60-5444-946B-1488DD925C07}" type="pres">
      <dgm:prSet presAssocID="{A4F6AC60-6089-184E-9A41-DCC55FFED276}" presName="ParentText" presStyleLbl="revTx" presStyleIdx="1" presStyleCnt="3">
        <dgm:presLayoutVars>
          <dgm:chMax val="0"/>
          <dgm:chPref val="0"/>
          <dgm:bulletEnabled val="1"/>
        </dgm:presLayoutVars>
      </dgm:prSet>
      <dgm:spPr/>
    </dgm:pt>
    <dgm:pt modelId="{EEAF03EC-93A9-224A-935F-C06EA55F48B6}" type="pres">
      <dgm:prSet presAssocID="{A4F6AC60-6089-184E-9A41-DCC55FFED276}" presName="Triangle" presStyleLbl="alignNode1" presStyleIdx="3" presStyleCnt="5"/>
      <dgm:spPr/>
    </dgm:pt>
    <dgm:pt modelId="{1A7C2C54-F1DF-6C45-9A97-109A810CCCFC}" type="pres">
      <dgm:prSet presAssocID="{55A8D432-7D8E-4549-9AAF-153E240E03E8}" presName="sibTrans" presStyleCnt="0"/>
      <dgm:spPr/>
    </dgm:pt>
    <dgm:pt modelId="{B7020376-154F-E245-9E23-8F81DB442A52}" type="pres">
      <dgm:prSet presAssocID="{55A8D432-7D8E-4549-9AAF-153E240E03E8}" presName="space" presStyleCnt="0"/>
      <dgm:spPr/>
    </dgm:pt>
    <dgm:pt modelId="{0A947E65-4E76-434B-AE38-845C271237E0}" type="pres">
      <dgm:prSet presAssocID="{34997E88-3DBA-D442-8B32-98683AF5F920}" presName="composite" presStyleCnt="0"/>
      <dgm:spPr/>
    </dgm:pt>
    <dgm:pt modelId="{54E1CE1B-8E3D-894F-BE24-4A401E6D3950}" type="pres">
      <dgm:prSet presAssocID="{34997E88-3DBA-D442-8B32-98683AF5F920}" presName="LShape" presStyleLbl="alignNode1" presStyleIdx="4" presStyleCnt="5"/>
      <dgm:spPr/>
    </dgm:pt>
    <dgm:pt modelId="{80F8F3D2-E080-BD48-A852-4DF108880BF9}" type="pres">
      <dgm:prSet presAssocID="{34997E88-3DBA-D442-8B32-98683AF5F920}" presName="ParentText" presStyleLbl="revTx" presStyleIdx="2" presStyleCnt="3">
        <dgm:presLayoutVars>
          <dgm:chMax val="0"/>
          <dgm:chPref val="0"/>
          <dgm:bulletEnabled val="1"/>
        </dgm:presLayoutVars>
      </dgm:prSet>
      <dgm:spPr/>
    </dgm:pt>
  </dgm:ptLst>
  <dgm:cxnLst>
    <dgm:cxn modelId="{E0619650-7BB9-E240-9560-8B2AD194D2DA}" srcId="{108C4AEF-A699-3D49-B96A-A0CA1ABE916A}" destId="{34997E88-3DBA-D442-8B32-98683AF5F920}" srcOrd="2" destOrd="0" parTransId="{0F1EF939-4876-7A4C-B8DE-1899370ECBF4}" sibTransId="{7D91C177-58FF-4A4A-A274-A3EDD5BD66A9}"/>
    <dgm:cxn modelId="{54E9AC7F-0462-5B48-8E31-A15DB6202559}" type="presOf" srcId="{E12E2D76-6D6A-2C45-B3D2-185E06D1F0A2}" destId="{E9AF344C-68EA-FC4C-BDBE-ABC5290F5DCF}" srcOrd="0" destOrd="0" presId="urn:microsoft.com/office/officeart/2009/3/layout/StepUpProcess"/>
    <dgm:cxn modelId="{CFCBAE90-84D4-5349-B7AF-37B26DF386DF}" srcId="{108C4AEF-A699-3D49-B96A-A0CA1ABE916A}" destId="{A4F6AC60-6089-184E-9A41-DCC55FFED276}" srcOrd="1" destOrd="0" parTransId="{26F7BAF3-DF54-D340-96A8-B6CD0CA88A67}" sibTransId="{55A8D432-7D8E-4549-9AAF-153E240E03E8}"/>
    <dgm:cxn modelId="{B0A4FA98-096E-104D-8E46-66E8485B2C49}" type="presOf" srcId="{108C4AEF-A699-3D49-B96A-A0CA1ABE916A}" destId="{642638D6-72EF-6345-AA3C-EED373C2A22D}" srcOrd="0" destOrd="0" presId="urn:microsoft.com/office/officeart/2009/3/layout/StepUpProcess"/>
    <dgm:cxn modelId="{941C459C-B730-1B4B-AAC5-9C95FFB5A2E9}" type="presOf" srcId="{A4F6AC60-6089-184E-9A41-DCC55FFED276}" destId="{960E3926-0D60-5444-946B-1488DD925C07}" srcOrd="0" destOrd="0" presId="urn:microsoft.com/office/officeart/2009/3/layout/StepUpProcess"/>
    <dgm:cxn modelId="{5E2722A2-5BCD-4C44-AAAC-5C3F093917F4}" srcId="{108C4AEF-A699-3D49-B96A-A0CA1ABE916A}" destId="{E12E2D76-6D6A-2C45-B3D2-185E06D1F0A2}" srcOrd="0" destOrd="0" parTransId="{3D79FD2B-7BA1-9E45-A48E-6E370EAB4AC0}" sibTransId="{1FB94281-0E21-4C40-BCD1-54C11814CCE5}"/>
    <dgm:cxn modelId="{182F68D7-CF82-FE40-9D04-BEA614863241}" type="presOf" srcId="{34997E88-3DBA-D442-8B32-98683AF5F920}" destId="{80F8F3D2-E080-BD48-A852-4DF108880BF9}" srcOrd="0" destOrd="0" presId="urn:microsoft.com/office/officeart/2009/3/layout/StepUpProcess"/>
    <dgm:cxn modelId="{075B2BE3-F41F-E34E-AA5D-6C7634BB6A6F}" type="presParOf" srcId="{642638D6-72EF-6345-AA3C-EED373C2A22D}" destId="{690B4899-09A1-4849-961C-3436F349650E}" srcOrd="0" destOrd="0" presId="urn:microsoft.com/office/officeart/2009/3/layout/StepUpProcess"/>
    <dgm:cxn modelId="{15304337-4375-AF42-B61E-129D625CF466}" type="presParOf" srcId="{690B4899-09A1-4849-961C-3436F349650E}" destId="{F7BB2A67-66C2-694F-ADDA-C94698957CD9}" srcOrd="0" destOrd="0" presId="urn:microsoft.com/office/officeart/2009/3/layout/StepUpProcess"/>
    <dgm:cxn modelId="{ADE8F490-AAC1-3245-BF64-44B38128FB3D}" type="presParOf" srcId="{690B4899-09A1-4849-961C-3436F349650E}" destId="{E9AF344C-68EA-FC4C-BDBE-ABC5290F5DCF}" srcOrd="1" destOrd="0" presId="urn:microsoft.com/office/officeart/2009/3/layout/StepUpProcess"/>
    <dgm:cxn modelId="{453509EA-9B4A-A24C-A0AB-DDCCA70FEF9C}" type="presParOf" srcId="{690B4899-09A1-4849-961C-3436F349650E}" destId="{9072D521-A6C8-F347-A41E-6EF2FD8BE0B0}" srcOrd="2" destOrd="0" presId="urn:microsoft.com/office/officeart/2009/3/layout/StepUpProcess"/>
    <dgm:cxn modelId="{E0110098-F180-BD44-9F13-6EB342C536BC}" type="presParOf" srcId="{642638D6-72EF-6345-AA3C-EED373C2A22D}" destId="{DA067DF8-AD2A-A542-B1A9-54E10C69DEBE}" srcOrd="1" destOrd="0" presId="urn:microsoft.com/office/officeart/2009/3/layout/StepUpProcess"/>
    <dgm:cxn modelId="{B6B80D3D-1850-CD4F-9B1E-D0D3837638B3}" type="presParOf" srcId="{DA067DF8-AD2A-A542-B1A9-54E10C69DEBE}" destId="{C3A63C8C-B057-2B4A-BB6A-7A4A69D47D06}" srcOrd="0" destOrd="0" presId="urn:microsoft.com/office/officeart/2009/3/layout/StepUpProcess"/>
    <dgm:cxn modelId="{0A0F3245-BF82-5D44-97BC-D9FB486D2B6E}" type="presParOf" srcId="{642638D6-72EF-6345-AA3C-EED373C2A22D}" destId="{761BA2F1-9DE1-134F-8BA7-26DA3D19BF53}" srcOrd="2" destOrd="0" presId="urn:microsoft.com/office/officeart/2009/3/layout/StepUpProcess"/>
    <dgm:cxn modelId="{37FB8747-13C1-C140-AFFF-7BFAE4004DA1}" type="presParOf" srcId="{761BA2F1-9DE1-134F-8BA7-26DA3D19BF53}" destId="{25DDF66D-7584-9D4C-A946-B65311185276}" srcOrd="0" destOrd="0" presId="urn:microsoft.com/office/officeart/2009/3/layout/StepUpProcess"/>
    <dgm:cxn modelId="{B12923A9-AEDE-F942-A0A0-8F25E3637F35}" type="presParOf" srcId="{761BA2F1-9DE1-134F-8BA7-26DA3D19BF53}" destId="{960E3926-0D60-5444-946B-1488DD925C07}" srcOrd="1" destOrd="0" presId="urn:microsoft.com/office/officeart/2009/3/layout/StepUpProcess"/>
    <dgm:cxn modelId="{D2346AC2-1838-7B47-B014-34460E6D1215}" type="presParOf" srcId="{761BA2F1-9DE1-134F-8BA7-26DA3D19BF53}" destId="{EEAF03EC-93A9-224A-935F-C06EA55F48B6}" srcOrd="2" destOrd="0" presId="urn:microsoft.com/office/officeart/2009/3/layout/StepUpProcess"/>
    <dgm:cxn modelId="{395C6B13-1789-9F49-BE2A-8909D3F07922}" type="presParOf" srcId="{642638D6-72EF-6345-AA3C-EED373C2A22D}" destId="{1A7C2C54-F1DF-6C45-9A97-109A810CCCFC}" srcOrd="3" destOrd="0" presId="urn:microsoft.com/office/officeart/2009/3/layout/StepUpProcess"/>
    <dgm:cxn modelId="{1E25D927-6E8D-9746-A5F4-26C17100B830}" type="presParOf" srcId="{1A7C2C54-F1DF-6C45-9A97-109A810CCCFC}" destId="{B7020376-154F-E245-9E23-8F81DB442A52}" srcOrd="0" destOrd="0" presId="urn:microsoft.com/office/officeart/2009/3/layout/StepUpProcess"/>
    <dgm:cxn modelId="{EB141C69-6730-8B4B-A594-59705409D05A}" type="presParOf" srcId="{642638D6-72EF-6345-AA3C-EED373C2A22D}" destId="{0A947E65-4E76-434B-AE38-845C271237E0}" srcOrd="4" destOrd="0" presId="urn:microsoft.com/office/officeart/2009/3/layout/StepUpProcess"/>
    <dgm:cxn modelId="{32DC0678-C94A-FF42-8460-8A9A00D7B8CE}" type="presParOf" srcId="{0A947E65-4E76-434B-AE38-845C271237E0}" destId="{54E1CE1B-8E3D-894F-BE24-4A401E6D3950}" srcOrd="0" destOrd="0" presId="urn:microsoft.com/office/officeart/2009/3/layout/StepUpProcess"/>
    <dgm:cxn modelId="{C909C3D1-72A3-4A43-8A2D-E346AC57B353}" type="presParOf" srcId="{0A947E65-4E76-434B-AE38-845C271237E0}" destId="{80F8F3D2-E080-BD48-A852-4DF108880BF9}"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BB224-D546-8E46-AD01-2DDDB834E8A9}">
      <dsp:nvSpPr>
        <dsp:cNvPr id="0" name=""/>
        <dsp:cNvSpPr/>
      </dsp:nvSpPr>
      <dsp:spPr>
        <a:xfrm>
          <a:off x="3779" y="1872160"/>
          <a:ext cx="2199916" cy="879966"/>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Policy and procedures</a:t>
          </a:r>
        </a:p>
      </dsp:txBody>
      <dsp:txXfrm>
        <a:off x="443762" y="1872160"/>
        <a:ext cx="1319950" cy="879966"/>
      </dsp:txXfrm>
    </dsp:sp>
    <dsp:sp modelId="{57635F47-0F6B-984E-B4E4-44ECFA872F20}">
      <dsp:nvSpPr>
        <dsp:cNvPr id="0" name=""/>
        <dsp:cNvSpPr/>
      </dsp:nvSpPr>
      <dsp:spPr>
        <a:xfrm>
          <a:off x="1983703" y="1872160"/>
          <a:ext cx="2199916" cy="879966"/>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Responsibilities</a:t>
          </a:r>
        </a:p>
      </dsp:txBody>
      <dsp:txXfrm>
        <a:off x="2423686" y="1872160"/>
        <a:ext cx="1319950" cy="879966"/>
      </dsp:txXfrm>
    </dsp:sp>
    <dsp:sp modelId="{CCE74874-DD9B-1641-98E2-75AEDB741A7D}">
      <dsp:nvSpPr>
        <dsp:cNvPr id="0" name=""/>
        <dsp:cNvSpPr/>
      </dsp:nvSpPr>
      <dsp:spPr>
        <a:xfrm>
          <a:off x="3963628" y="1872160"/>
          <a:ext cx="2199916" cy="879966"/>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Documentation and records</a:t>
          </a:r>
        </a:p>
      </dsp:txBody>
      <dsp:txXfrm>
        <a:off x="4403611" y="1872160"/>
        <a:ext cx="1319950" cy="879966"/>
      </dsp:txXfrm>
    </dsp:sp>
    <dsp:sp modelId="{F5F6A71F-0DAD-B746-A9A0-DCE3B5907714}">
      <dsp:nvSpPr>
        <dsp:cNvPr id="0" name=""/>
        <dsp:cNvSpPr/>
      </dsp:nvSpPr>
      <dsp:spPr>
        <a:xfrm>
          <a:off x="5943552" y="1872160"/>
          <a:ext cx="2199916" cy="879966"/>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Claims</a:t>
          </a:r>
        </a:p>
      </dsp:txBody>
      <dsp:txXfrm>
        <a:off x="6383535" y="1872160"/>
        <a:ext cx="1319950" cy="8799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B2A67-66C2-694F-ADDA-C94698957CD9}">
      <dsp:nvSpPr>
        <dsp:cNvPr id="0" name=""/>
        <dsp:cNvSpPr/>
      </dsp:nvSpPr>
      <dsp:spPr>
        <a:xfrm rot="5400000">
          <a:off x="380755" y="1327890"/>
          <a:ext cx="1139501" cy="1896104"/>
        </a:xfrm>
        <a:prstGeom prst="corner">
          <a:avLst>
            <a:gd name="adj1" fmla="val 16120"/>
            <a:gd name="adj2" fmla="val 16110"/>
          </a:avLst>
        </a:prstGeom>
        <a:gradFill rotWithShape="0">
          <a:gsLst>
            <a:gs pos="0">
              <a:schemeClr val="accent3">
                <a:shade val="50000"/>
                <a:hueOff val="0"/>
                <a:satOff val="0"/>
                <a:lumOff val="0"/>
                <a:alphaOff val="0"/>
                <a:tint val="50000"/>
                <a:satMod val="300000"/>
              </a:schemeClr>
            </a:gs>
            <a:gs pos="35000">
              <a:schemeClr val="accent3">
                <a:shade val="50000"/>
                <a:hueOff val="0"/>
                <a:satOff val="0"/>
                <a:lumOff val="0"/>
                <a:alphaOff val="0"/>
                <a:tint val="37000"/>
                <a:satMod val="300000"/>
              </a:schemeClr>
            </a:gs>
            <a:gs pos="100000">
              <a:schemeClr val="accent3">
                <a:shade val="50000"/>
                <a:hueOff val="0"/>
                <a:satOff val="0"/>
                <a:lumOff val="0"/>
                <a:alphaOff val="0"/>
                <a:tint val="15000"/>
                <a:satMod val="350000"/>
              </a:schemeClr>
            </a:gs>
          </a:gsLst>
          <a:lin ang="16200000" scaled="1"/>
        </a:gradFill>
        <a:ln w="9525" cap="flat" cmpd="sng" algn="ctr">
          <a:solidFill>
            <a:schemeClr val="accent3">
              <a:shade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E9AF344C-68EA-FC4C-BDBE-ABC5290F5DCF}">
      <dsp:nvSpPr>
        <dsp:cNvPr id="0" name=""/>
        <dsp:cNvSpPr/>
      </dsp:nvSpPr>
      <dsp:spPr>
        <a:xfrm>
          <a:off x="190544" y="1894416"/>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err="1"/>
            <a:t>Labour</a:t>
          </a:r>
          <a:r>
            <a:rPr lang="en-US" sz="2000" kern="1200" dirty="0"/>
            <a:t> issues and Worst Practices resolved</a:t>
          </a:r>
        </a:p>
      </dsp:txBody>
      <dsp:txXfrm>
        <a:off x="190544" y="1894416"/>
        <a:ext cx="1711813" cy="1500505"/>
      </dsp:txXfrm>
    </dsp:sp>
    <dsp:sp modelId="{9072D521-A6C8-F347-A41E-6EF2FD8BE0B0}">
      <dsp:nvSpPr>
        <dsp:cNvPr id="0" name=""/>
        <dsp:cNvSpPr/>
      </dsp:nvSpPr>
      <dsp:spPr>
        <a:xfrm>
          <a:off x="1579374" y="1188296"/>
          <a:ext cx="322983" cy="322983"/>
        </a:xfrm>
        <a:prstGeom prst="triangle">
          <a:avLst>
            <a:gd name="adj" fmla="val 100000"/>
          </a:avLst>
        </a:prstGeom>
        <a:gradFill rotWithShape="0">
          <a:gsLst>
            <a:gs pos="0">
              <a:schemeClr val="accent3">
                <a:shade val="50000"/>
                <a:hueOff val="107022"/>
                <a:satOff val="-1708"/>
                <a:lumOff val="16443"/>
                <a:alphaOff val="0"/>
                <a:tint val="50000"/>
                <a:satMod val="300000"/>
              </a:schemeClr>
            </a:gs>
            <a:gs pos="35000">
              <a:schemeClr val="accent3">
                <a:shade val="50000"/>
                <a:hueOff val="107022"/>
                <a:satOff val="-1708"/>
                <a:lumOff val="16443"/>
                <a:alphaOff val="0"/>
                <a:tint val="37000"/>
                <a:satMod val="300000"/>
              </a:schemeClr>
            </a:gs>
            <a:gs pos="100000">
              <a:schemeClr val="accent3">
                <a:shade val="50000"/>
                <a:hueOff val="107022"/>
                <a:satOff val="-1708"/>
                <a:lumOff val="16443"/>
                <a:alphaOff val="0"/>
                <a:tint val="15000"/>
                <a:satMod val="350000"/>
              </a:schemeClr>
            </a:gs>
          </a:gsLst>
          <a:lin ang="16200000" scaled="1"/>
        </a:gradFill>
        <a:ln w="9525" cap="flat" cmpd="sng" algn="ctr">
          <a:solidFill>
            <a:schemeClr val="accent3">
              <a:shade val="50000"/>
              <a:hueOff val="107022"/>
              <a:satOff val="-1708"/>
              <a:lumOff val="16443"/>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25DDF66D-7584-9D4C-A946-B65311185276}">
      <dsp:nvSpPr>
        <dsp:cNvPr id="0" name=""/>
        <dsp:cNvSpPr/>
      </dsp:nvSpPr>
      <dsp:spPr>
        <a:xfrm rot="5400000">
          <a:off x="2476349" y="809333"/>
          <a:ext cx="1139501" cy="1896104"/>
        </a:xfrm>
        <a:prstGeom prst="corner">
          <a:avLst>
            <a:gd name="adj1" fmla="val 16120"/>
            <a:gd name="adj2" fmla="val 16110"/>
          </a:avLst>
        </a:prstGeom>
        <a:gradFill rotWithShape="0">
          <a:gsLst>
            <a:gs pos="0">
              <a:schemeClr val="accent3">
                <a:shade val="50000"/>
                <a:hueOff val="214045"/>
                <a:satOff val="-3415"/>
                <a:lumOff val="32886"/>
                <a:alphaOff val="0"/>
                <a:tint val="50000"/>
                <a:satMod val="300000"/>
              </a:schemeClr>
            </a:gs>
            <a:gs pos="35000">
              <a:schemeClr val="accent3">
                <a:shade val="50000"/>
                <a:hueOff val="214045"/>
                <a:satOff val="-3415"/>
                <a:lumOff val="32886"/>
                <a:alphaOff val="0"/>
                <a:tint val="37000"/>
                <a:satMod val="300000"/>
              </a:schemeClr>
            </a:gs>
            <a:gs pos="100000">
              <a:schemeClr val="accent3">
                <a:shade val="50000"/>
                <a:hueOff val="214045"/>
                <a:satOff val="-3415"/>
                <a:lumOff val="32886"/>
                <a:alphaOff val="0"/>
                <a:tint val="15000"/>
                <a:satMod val="350000"/>
              </a:schemeClr>
            </a:gs>
          </a:gsLst>
          <a:lin ang="16200000" scaled="1"/>
        </a:gradFill>
        <a:ln w="9525" cap="flat" cmpd="sng" algn="ctr">
          <a:solidFill>
            <a:schemeClr val="accent3">
              <a:shade val="50000"/>
              <a:hueOff val="214045"/>
              <a:satOff val="-3415"/>
              <a:lumOff val="32886"/>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960E3926-0D60-5444-946B-1488DD925C07}">
      <dsp:nvSpPr>
        <dsp:cNvPr id="0" name=""/>
        <dsp:cNvSpPr/>
      </dsp:nvSpPr>
      <dsp:spPr>
        <a:xfrm>
          <a:off x="2286138" y="1375860"/>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Management plan in place</a:t>
          </a:r>
        </a:p>
      </dsp:txBody>
      <dsp:txXfrm>
        <a:off x="2286138" y="1375860"/>
        <a:ext cx="1711813" cy="1500505"/>
      </dsp:txXfrm>
    </dsp:sp>
    <dsp:sp modelId="{EEAF03EC-93A9-224A-935F-C06EA55F48B6}">
      <dsp:nvSpPr>
        <dsp:cNvPr id="0" name=""/>
        <dsp:cNvSpPr/>
      </dsp:nvSpPr>
      <dsp:spPr>
        <a:xfrm>
          <a:off x="3674968" y="669740"/>
          <a:ext cx="322983" cy="322983"/>
        </a:xfrm>
        <a:prstGeom prst="triangle">
          <a:avLst>
            <a:gd name="adj" fmla="val 100000"/>
          </a:avLst>
        </a:prstGeom>
        <a:gradFill rotWithShape="0">
          <a:gsLst>
            <a:gs pos="0">
              <a:schemeClr val="accent3">
                <a:shade val="50000"/>
                <a:hueOff val="214045"/>
                <a:satOff val="-3415"/>
                <a:lumOff val="32886"/>
                <a:alphaOff val="0"/>
                <a:tint val="50000"/>
                <a:satMod val="300000"/>
              </a:schemeClr>
            </a:gs>
            <a:gs pos="35000">
              <a:schemeClr val="accent3">
                <a:shade val="50000"/>
                <a:hueOff val="214045"/>
                <a:satOff val="-3415"/>
                <a:lumOff val="32886"/>
                <a:alphaOff val="0"/>
                <a:tint val="37000"/>
                <a:satMod val="300000"/>
              </a:schemeClr>
            </a:gs>
            <a:gs pos="100000">
              <a:schemeClr val="accent3">
                <a:shade val="50000"/>
                <a:hueOff val="214045"/>
                <a:satOff val="-3415"/>
                <a:lumOff val="32886"/>
                <a:alphaOff val="0"/>
                <a:tint val="15000"/>
                <a:satMod val="350000"/>
              </a:schemeClr>
            </a:gs>
          </a:gsLst>
          <a:lin ang="16200000" scaled="1"/>
        </a:gradFill>
        <a:ln w="9525" cap="flat" cmpd="sng" algn="ctr">
          <a:solidFill>
            <a:schemeClr val="accent3">
              <a:shade val="50000"/>
              <a:hueOff val="214045"/>
              <a:satOff val="-3415"/>
              <a:lumOff val="32886"/>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54E1CE1B-8E3D-894F-BE24-4A401E6D3950}">
      <dsp:nvSpPr>
        <dsp:cNvPr id="0" name=""/>
        <dsp:cNvSpPr/>
      </dsp:nvSpPr>
      <dsp:spPr>
        <a:xfrm rot="5400000">
          <a:off x="4571943" y="290776"/>
          <a:ext cx="1139501" cy="1896104"/>
        </a:xfrm>
        <a:prstGeom prst="corner">
          <a:avLst>
            <a:gd name="adj1" fmla="val 16120"/>
            <a:gd name="adj2" fmla="val 16110"/>
          </a:avLst>
        </a:prstGeom>
        <a:gradFill rotWithShape="0">
          <a:gsLst>
            <a:gs pos="0">
              <a:schemeClr val="accent3">
                <a:shade val="50000"/>
                <a:hueOff val="107022"/>
                <a:satOff val="-1708"/>
                <a:lumOff val="16443"/>
                <a:alphaOff val="0"/>
                <a:tint val="50000"/>
                <a:satMod val="300000"/>
              </a:schemeClr>
            </a:gs>
            <a:gs pos="35000">
              <a:schemeClr val="accent3">
                <a:shade val="50000"/>
                <a:hueOff val="107022"/>
                <a:satOff val="-1708"/>
                <a:lumOff val="16443"/>
                <a:alphaOff val="0"/>
                <a:tint val="37000"/>
                <a:satMod val="300000"/>
              </a:schemeClr>
            </a:gs>
            <a:gs pos="100000">
              <a:schemeClr val="accent3">
                <a:shade val="50000"/>
                <a:hueOff val="107022"/>
                <a:satOff val="-1708"/>
                <a:lumOff val="16443"/>
                <a:alphaOff val="0"/>
                <a:tint val="15000"/>
                <a:satMod val="350000"/>
              </a:schemeClr>
            </a:gs>
          </a:gsLst>
          <a:lin ang="16200000" scaled="1"/>
        </a:gradFill>
        <a:ln w="9525" cap="flat" cmpd="sng" algn="ctr">
          <a:solidFill>
            <a:schemeClr val="accent3">
              <a:shade val="50000"/>
              <a:hueOff val="107022"/>
              <a:satOff val="-1708"/>
              <a:lumOff val="16443"/>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80F8F3D2-E080-BD48-A852-4DF108880BF9}">
      <dsp:nvSpPr>
        <dsp:cNvPr id="0" name=""/>
        <dsp:cNvSpPr/>
      </dsp:nvSpPr>
      <dsp:spPr>
        <a:xfrm>
          <a:off x="4381732" y="857303"/>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kern="1200" dirty="0"/>
        </a:p>
      </dsp:txBody>
      <dsp:txXfrm>
        <a:off x="4381732" y="857303"/>
        <a:ext cx="1711813" cy="150050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de-CH"/>
          </a:p>
        </p:txBody>
      </p:sp>
      <p:sp>
        <p:nvSpPr>
          <p:cNvPr id="4" name="Fußzeilenplatzhalter 3"/>
          <p:cNvSpPr>
            <a:spLocks noGrp="1"/>
          </p:cNvSpPr>
          <p:nvPr>
            <p:ph type="ftr" sz="quarter" idx="2"/>
          </p:nvPr>
        </p:nvSpPr>
        <p:spPr>
          <a:xfrm>
            <a:off x="0" y="9432925"/>
            <a:ext cx="2944813" cy="496888"/>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3848100" y="9432925"/>
            <a:ext cx="2944813" cy="496888"/>
          </a:xfrm>
          <a:prstGeom prst="rect">
            <a:avLst/>
          </a:prstGeom>
        </p:spPr>
        <p:txBody>
          <a:bodyPr vert="horz" lIns="91440" tIns="45720" rIns="91440" bIns="45720" rtlCol="0" anchor="b"/>
          <a:lstStyle>
            <a:lvl1pPr algn="r">
              <a:defRPr sz="1200"/>
            </a:lvl1pPr>
          </a:lstStyle>
          <a:p>
            <a:fld id="{392D5A2D-F402-48DD-B039-7154530A9DBF}" type="slidenum">
              <a:rPr lang="de-CH" smtClean="0"/>
              <a:t>‹#›</a:t>
            </a:fld>
            <a:endParaRPr lang="de-CH"/>
          </a:p>
        </p:txBody>
      </p:sp>
    </p:spTree>
    <p:extLst>
      <p:ext uri="{BB962C8B-B14F-4D97-AF65-F5344CB8AC3E}">
        <p14:creationId xmlns:p14="http://schemas.microsoft.com/office/powerpoint/2010/main" val="12992861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48100" y="0"/>
            <a:ext cx="2944813" cy="496888"/>
          </a:xfrm>
          <a:prstGeom prst="rect">
            <a:avLst/>
          </a:prstGeom>
        </p:spPr>
        <p:txBody>
          <a:bodyPr vert="horz" lIns="91440" tIns="45720" rIns="91440" bIns="45720" rtlCol="0"/>
          <a:lstStyle>
            <a:lvl1pPr algn="r">
              <a:defRPr sz="1200"/>
            </a:lvl1pPr>
          </a:lstStyle>
          <a:p>
            <a:fld id="{998D010E-D1FB-41AC-82FA-21A2BDC5E24B}" type="datetimeFigureOut">
              <a:rPr lang="de-CH" smtClean="0"/>
              <a:t>15.05.18</a:t>
            </a:fld>
            <a:endParaRPr lang="de-CH"/>
          </a:p>
        </p:txBody>
      </p:sp>
      <p:sp>
        <p:nvSpPr>
          <p:cNvPr id="4" name="Folienbildplatzhalt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9450" y="4718050"/>
            <a:ext cx="5435600" cy="4468813"/>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Fußzeilenplatzhalter 5"/>
          <p:cNvSpPr>
            <a:spLocks noGrp="1"/>
          </p:cNvSpPr>
          <p:nvPr>
            <p:ph type="ftr" sz="quarter" idx="4"/>
          </p:nvPr>
        </p:nvSpPr>
        <p:spPr>
          <a:xfrm>
            <a:off x="0" y="9432925"/>
            <a:ext cx="2944813" cy="496888"/>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48100" y="9432925"/>
            <a:ext cx="2944813" cy="496888"/>
          </a:xfrm>
          <a:prstGeom prst="rect">
            <a:avLst/>
          </a:prstGeom>
        </p:spPr>
        <p:txBody>
          <a:bodyPr vert="horz" lIns="91440" tIns="45720" rIns="91440" bIns="45720" rtlCol="0" anchor="b"/>
          <a:lstStyle>
            <a:lvl1pPr algn="r">
              <a:defRPr sz="1200"/>
            </a:lvl1pPr>
          </a:lstStyle>
          <a:p>
            <a:fld id="{98825B60-F2BA-46E5-8E2D-2D2B4D1E3830}" type="slidenum">
              <a:rPr lang="de-CH" smtClean="0"/>
              <a:t>‹#›</a:t>
            </a:fld>
            <a:endParaRPr lang="de-CH"/>
          </a:p>
        </p:txBody>
      </p:sp>
    </p:spTree>
    <p:extLst>
      <p:ext uri="{BB962C8B-B14F-4D97-AF65-F5344CB8AC3E}">
        <p14:creationId xmlns:p14="http://schemas.microsoft.com/office/powerpoint/2010/main" val="397976517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40232-9D8A-B443-816D-EF88C277DFAE}" type="slidenum">
              <a:rPr lang="en-US" smtClean="0"/>
              <a:t>4</a:t>
            </a:fld>
            <a:endParaRPr lang="en-US"/>
          </a:p>
        </p:txBody>
      </p:sp>
    </p:spTree>
    <p:extLst>
      <p:ext uri="{BB962C8B-B14F-4D97-AF65-F5344CB8AC3E}">
        <p14:creationId xmlns:p14="http://schemas.microsoft.com/office/powerpoint/2010/main" val="876145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825B60-F2BA-46E5-8E2D-2D2B4D1E3830}" type="slidenum">
              <a:rPr lang="de-CH" smtClean="0"/>
              <a:t>18</a:t>
            </a:fld>
            <a:endParaRPr lang="de-CH"/>
          </a:p>
        </p:txBody>
      </p:sp>
    </p:spTree>
    <p:extLst>
      <p:ext uri="{BB962C8B-B14F-4D97-AF65-F5344CB8AC3E}">
        <p14:creationId xmlns:p14="http://schemas.microsoft.com/office/powerpoint/2010/main" val="2138605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 There are immediate issues to be resolved such as the worst practices and critical impacts on health…we have seen a couple of examples of worst practices in the previous slide.</a:t>
            </a:r>
          </a:p>
          <a:p>
            <a:r>
              <a:rPr lang="en-GB" sz="1200" kern="1200" dirty="0">
                <a:solidFill>
                  <a:schemeClr val="tx1"/>
                </a:solidFill>
                <a:effectLst/>
                <a:latin typeface="+mn-lt"/>
                <a:ea typeface="+mn-ea"/>
                <a:cs typeface="+mn-cs"/>
              </a:rPr>
              <a:t>But changes do not happen in</a:t>
            </a:r>
            <a:r>
              <a:rPr lang="en-GB" sz="1200" kern="1200" baseline="0" dirty="0">
                <a:solidFill>
                  <a:schemeClr val="tx1"/>
                </a:solidFill>
                <a:effectLst/>
                <a:latin typeface="+mn-lt"/>
                <a:ea typeface="+mn-ea"/>
                <a:cs typeface="+mn-cs"/>
              </a:rPr>
              <a:t> 1 day.</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Through the gradual implementation, a reasonable time of 5 years, for example, is provided for economic operators in the informal sector or subsistence activities to resolve other issues such as formalisation and ensure the traceability.</a:t>
            </a:r>
          </a:p>
          <a:p>
            <a:endParaRPr lang="en-GB" dirty="0"/>
          </a:p>
          <a:p>
            <a:pPr marL="0" lvl="1"/>
            <a:r>
              <a:rPr lang="en-GB" dirty="0"/>
              <a:t>R: “If these huge positive changes happen, of course, that my client will be very interested in working with this value chain. But how can I assure that this is happening?.”</a:t>
            </a:r>
            <a:endParaRPr lang="en-GB" sz="1400" dirty="0"/>
          </a:p>
          <a:p>
            <a:endParaRPr lang="en-GB" sz="1200" kern="1200" dirty="0">
              <a:solidFill>
                <a:schemeClr val="tx1"/>
              </a:solidFill>
              <a:effectLst/>
              <a:latin typeface="+mn-lt"/>
              <a:ea typeface="+mn-ea"/>
              <a:cs typeface="+mn-cs"/>
            </a:endParaRPr>
          </a:p>
          <a:p>
            <a:endParaRPr lang="en-GB" dirty="0"/>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8825B60-F2BA-46E5-8E2D-2D2B4D1E3830}" type="slidenum">
              <a:rPr lang="de-CH" smtClean="0"/>
              <a:t>23</a:t>
            </a:fld>
            <a:endParaRPr lang="de-CH"/>
          </a:p>
        </p:txBody>
      </p:sp>
    </p:spTree>
    <p:extLst>
      <p:ext uri="{BB962C8B-B14F-4D97-AF65-F5344CB8AC3E}">
        <p14:creationId xmlns:p14="http://schemas.microsoft.com/office/powerpoint/2010/main" val="21914958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14" name="Titel 13"/>
          <p:cNvSpPr>
            <a:spLocks noGrp="1"/>
          </p:cNvSpPr>
          <p:nvPr>
            <p:ph type="title"/>
          </p:nvPr>
        </p:nvSpPr>
        <p:spPr>
          <a:xfrm>
            <a:off x="515797" y="2132856"/>
            <a:ext cx="8244000" cy="1143000"/>
          </a:xfrm>
        </p:spPr>
        <p:txBody>
          <a:bodyPr/>
          <a:lstStyle>
            <a:lvl1pPr>
              <a:defRPr/>
            </a:lvl1pPr>
          </a:lstStyle>
          <a:p>
            <a:r>
              <a:rPr lang="en-US"/>
              <a:t>Click to edit Master title style</a:t>
            </a:r>
            <a:endParaRPr lang="de-CH" dirty="0"/>
          </a:p>
        </p:txBody>
      </p:sp>
      <p:sp>
        <p:nvSpPr>
          <p:cNvPr id="3" name="Textplatzhalter 2"/>
          <p:cNvSpPr>
            <a:spLocks noGrp="1"/>
          </p:cNvSpPr>
          <p:nvPr>
            <p:ph type="body" sz="quarter" idx="13" hasCustomPrompt="1"/>
          </p:nvPr>
        </p:nvSpPr>
        <p:spPr>
          <a:xfrm>
            <a:off x="515796" y="3356992"/>
            <a:ext cx="8244000" cy="806450"/>
          </a:xfrm>
        </p:spPr>
        <p:txBody>
          <a:bodyPr anchor="t">
            <a:noAutofit/>
          </a:bodyPr>
          <a:lstStyle>
            <a:lvl1pPr marL="0" indent="0">
              <a:buNone/>
              <a:defRPr sz="1800" baseline="0"/>
            </a:lvl1pPr>
            <a:lvl2pPr marL="457189" indent="0">
              <a:buNone/>
              <a:defRPr sz="1800"/>
            </a:lvl2pPr>
            <a:lvl3pPr marL="914378" indent="0">
              <a:buNone/>
              <a:defRPr sz="1800"/>
            </a:lvl3pPr>
            <a:lvl4pPr marL="1371566" indent="0">
              <a:buNone/>
              <a:defRPr sz="1800"/>
            </a:lvl4pPr>
            <a:lvl5pPr marL="1828754" indent="0">
              <a:buNone/>
              <a:defRPr sz="1800"/>
            </a:lvl5pPr>
          </a:lstStyle>
          <a:p>
            <a:pPr lvl="0"/>
            <a:r>
              <a:rPr lang="de-DE" dirty="0"/>
              <a:t>„</a:t>
            </a:r>
            <a:r>
              <a:rPr lang="de-DE" dirty="0" err="1"/>
              <a:t>Sustainable</a:t>
            </a:r>
            <a:r>
              <a:rPr lang="de-DE" dirty="0"/>
              <a:t> Recycling Industries“: A </a:t>
            </a:r>
            <a:r>
              <a:rPr lang="de-DE" dirty="0" err="1"/>
              <a:t>programme</a:t>
            </a:r>
            <a:r>
              <a:rPr lang="de-DE" dirty="0"/>
              <a:t> </a:t>
            </a:r>
            <a:r>
              <a:rPr lang="de-DE" dirty="0" err="1"/>
              <a:t>funded</a:t>
            </a:r>
            <a:r>
              <a:rPr lang="de-DE" dirty="0"/>
              <a:t> </a:t>
            </a:r>
            <a:r>
              <a:rPr lang="de-DE" dirty="0" err="1"/>
              <a:t>by</a:t>
            </a:r>
            <a:r>
              <a:rPr lang="de-DE" dirty="0"/>
              <a:t> </a:t>
            </a:r>
            <a:r>
              <a:rPr lang="de-DE" dirty="0" err="1"/>
              <a:t>the</a:t>
            </a:r>
            <a:r>
              <a:rPr lang="de-DE" dirty="0"/>
              <a:t> Swiss State </a:t>
            </a:r>
            <a:r>
              <a:rPr lang="de-DE" dirty="0" err="1"/>
              <a:t>Secretariat</a:t>
            </a:r>
            <a:r>
              <a:rPr lang="de-DE" dirty="0"/>
              <a:t> </a:t>
            </a:r>
            <a:r>
              <a:rPr lang="de-DE" dirty="0" err="1"/>
              <a:t>for</a:t>
            </a:r>
            <a:r>
              <a:rPr lang="de-DE" dirty="0"/>
              <a:t> </a:t>
            </a:r>
            <a:r>
              <a:rPr lang="de-DE" dirty="0" err="1"/>
              <a:t>Economic</a:t>
            </a:r>
            <a:r>
              <a:rPr lang="de-DE" dirty="0"/>
              <a:t> </a:t>
            </a:r>
            <a:r>
              <a:rPr lang="de-DE" dirty="0" err="1"/>
              <a:t>Affairs</a:t>
            </a:r>
            <a:r>
              <a:rPr lang="de-DE" dirty="0"/>
              <a:t>.</a:t>
            </a:r>
          </a:p>
        </p:txBody>
      </p:sp>
      <p:sp>
        <p:nvSpPr>
          <p:cNvPr id="10" name="Textplatzhalter 9"/>
          <p:cNvSpPr>
            <a:spLocks noGrp="1"/>
          </p:cNvSpPr>
          <p:nvPr>
            <p:ph type="body" sz="quarter" idx="14" hasCustomPrompt="1"/>
          </p:nvPr>
        </p:nvSpPr>
        <p:spPr>
          <a:xfrm>
            <a:off x="515797" y="4221089"/>
            <a:ext cx="8244000" cy="504825"/>
          </a:xfrm>
        </p:spPr>
        <p:txBody>
          <a:bodyPr anchor="t">
            <a:noAutofit/>
          </a:bodyPr>
          <a:lstStyle>
            <a:lvl1pPr marL="0" indent="0">
              <a:buNone/>
              <a:defRPr sz="1800"/>
            </a:lvl1pPr>
            <a:lvl2pPr marL="457189" indent="0">
              <a:buNone/>
              <a:defRPr sz="1800"/>
            </a:lvl2pPr>
            <a:lvl3pPr marL="914378" indent="0">
              <a:buNone/>
              <a:defRPr sz="1800"/>
            </a:lvl3pPr>
            <a:lvl4pPr marL="1371566" indent="0">
              <a:buNone/>
              <a:defRPr sz="1800"/>
            </a:lvl4pPr>
            <a:lvl5pPr marL="1828754" indent="0">
              <a:buNone/>
              <a:defRPr sz="1800"/>
            </a:lvl5pPr>
          </a:lstStyle>
          <a:p>
            <a:pPr lvl="0"/>
            <a:r>
              <a:rPr lang="de-DE" dirty="0"/>
              <a:t>Autor</a:t>
            </a:r>
          </a:p>
        </p:txBody>
      </p:sp>
      <p:pic>
        <p:nvPicPr>
          <p:cNvPr id="1026" name="Picture 2" descr="C:\Users\gmi\Desktop\Box Sync\SECO-SRI\O-UsefullResources\PR&amp;Docs\Logos\SRI\logo\sri_logo_rgb_transp.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67544" y="402085"/>
            <a:ext cx="2952749" cy="922734"/>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descr="SECO_En_pos_hoch_transp.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9552" y="5856456"/>
            <a:ext cx="2267744" cy="740897"/>
          </a:xfrm>
          <a:prstGeom prst="rect">
            <a:avLst/>
          </a:prstGeom>
        </p:spPr>
      </p:pic>
      <p:pic>
        <p:nvPicPr>
          <p:cNvPr id="5" name="Picture 4" descr="ecoinvent_col_trans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203848" y="5776616"/>
            <a:ext cx="1152128" cy="748728"/>
          </a:xfrm>
          <a:prstGeom prst="rect">
            <a:avLst/>
          </a:prstGeom>
        </p:spPr>
      </p:pic>
      <p:pic>
        <p:nvPicPr>
          <p:cNvPr id="6" name="Picture 5" descr="Empa-farbig-transp.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142525" y="5877273"/>
            <a:ext cx="1517707" cy="576064"/>
          </a:xfrm>
          <a:prstGeom prst="rect">
            <a:avLst/>
          </a:prstGeom>
        </p:spPr>
      </p:pic>
      <p:pic>
        <p:nvPicPr>
          <p:cNvPr id="9" name="Picture 8" descr="WRF-logo+text-vector.eps"/>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164288" y="5822712"/>
            <a:ext cx="1584176" cy="630624"/>
          </a:xfrm>
          <a:prstGeom prst="rect">
            <a:avLst/>
          </a:prstGeom>
        </p:spPr>
      </p:pic>
    </p:spTree>
    <p:extLst>
      <p:ext uri="{BB962C8B-B14F-4D97-AF65-F5344CB8AC3E}">
        <p14:creationId xmlns:p14="http://schemas.microsoft.com/office/powerpoint/2010/main" val="345225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bschlussfoli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CH" dirty="0"/>
          </a:p>
        </p:txBody>
      </p:sp>
      <p:sp>
        <p:nvSpPr>
          <p:cNvPr id="4" name="Bildplatzhalter 3"/>
          <p:cNvSpPr>
            <a:spLocks noGrp="1"/>
          </p:cNvSpPr>
          <p:nvPr>
            <p:ph type="pic" sz="quarter" idx="10"/>
          </p:nvPr>
        </p:nvSpPr>
        <p:spPr>
          <a:xfrm>
            <a:off x="0" y="1844676"/>
            <a:ext cx="9144000" cy="5013325"/>
          </a:xfrm>
        </p:spPr>
        <p:txBody>
          <a:bodyPr/>
          <a:lstStyle>
            <a:lvl1pPr marL="0" indent="0">
              <a:buNone/>
              <a:defRPr/>
            </a:lvl1pPr>
          </a:lstStyle>
          <a:p>
            <a:r>
              <a:rPr lang="en-US"/>
              <a:t>Click icon to add picture</a:t>
            </a:r>
            <a:endParaRPr lang="de-CH" dirty="0"/>
          </a:p>
        </p:txBody>
      </p:sp>
      <p:sp>
        <p:nvSpPr>
          <p:cNvPr id="5" name="Rectangle 4"/>
          <p:cNvSpPr/>
          <p:nvPr userDrawn="1"/>
        </p:nvSpPr>
        <p:spPr>
          <a:xfrm>
            <a:off x="0" y="5013177"/>
            <a:ext cx="9144000" cy="1844824"/>
          </a:xfrm>
          <a:prstGeom prst="rect">
            <a:avLst/>
          </a:prstGeom>
          <a:solidFill>
            <a:srgbClr val="83B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a:p>
        </p:txBody>
      </p:sp>
      <p:pic>
        <p:nvPicPr>
          <p:cNvPr id="2050" name="Picture 2" descr="C:\Users\gmi\Desktop\SRI-Logo\cd\logo\sri_logo_rgb_transp_schrift_weiss.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79512" y="5175206"/>
            <a:ext cx="3214664" cy="100458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userDrawn="1"/>
        </p:nvSpPr>
        <p:spPr>
          <a:xfrm>
            <a:off x="251520" y="6341666"/>
            <a:ext cx="4104456" cy="276999"/>
          </a:xfrm>
          <a:prstGeom prst="rect">
            <a:avLst/>
          </a:prstGeom>
          <a:noFill/>
        </p:spPr>
        <p:txBody>
          <a:bodyPr wrap="square" rtlCol="0">
            <a:spAutoFit/>
          </a:bodyPr>
          <a:lstStyle/>
          <a:p>
            <a:r>
              <a:rPr lang="de-CH" sz="1200" b="1" dirty="0">
                <a:solidFill>
                  <a:schemeClr val="bg1"/>
                </a:solidFill>
                <a:latin typeface="Arvo" panose="02060603040202090304" pitchFamily="18" charset="0"/>
              </a:rPr>
              <a:t>www.sustainable-recycling.org</a:t>
            </a:r>
          </a:p>
        </p:txBody>
      </p:sp>
      <p:sp>
        <p:nvSpPr>
          <p:cNvPr id="9" name="Textfeld 26"/>
          <p:cNvSpPr txBox="1"/>
          <p:nvPr userDrawn="1"/>
        </p:nvSpPr>
        <p:spPr>
          <a:xfrm>
            <a:off x="3563888" y="5071100"/>
            <a:ext cx="5400600" cy="167026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Bef>
                <a:spcPts val="600"/>
              </a:spcBef>
              <a:spcAft>
                <a:spcPts val="1200"/>
              </a:spcAft>
            </a:pPr>
            <a:r>
              <a:rPr lang="en-IN" sz="1200" dirty="0">
                <a:solidFill>
                  <a:srgbClr val="FFFFFF"/>
                </a:solidFill>
                <a:effectLst/>
                <a:latin typeface="Arvo"/>
                <a:ea typeface="Calibri"/>
                <a:cs typeface="Times New Roman"/>
              </a:rPr>
              <a:t>Turning waste into resources for development.</a:t>
            </a:r>
            <a:endParaRPr lang="de-CH" sz="1200" dirty="0">
              <a:effectLst/>
              <a:latin typeface="Arvo"/>
              <a:ea typeface="Calibri"/>
              <a:cs typeface="Times New Roman"/>
            </a:endParaRPr>
          </a:p>
          <a:p>
            <a:pPr algn="just">
              <a:lnSpc>
                <a:spcPct val="115000"/>
              </a:lnSpc>
              <a:spcBef>
                <a:spcPts val="600"/>
              </a:spcBef>
              <a:spcAft>
                <a:spcPts val="1200"/>
              </a:spcAft>
            </a:pPr>
            <a:r>
              <a:rPr lang="en-IN" sz="1000" dirty="0">
                <a:solidFill>
                  <a:srgbClr val="FFFFFF"/>
                </a:solidFill>
                <a:effectLst/>
                <a:latin typeface="Arvo"/>
                <a:ea typeface="Calibri"/>
                <a:cs typeface="Times New Roman"/>
              </a:rPr>
              <a:t>SRI builds capacity for sustainable recycling in developing countries. The programme is funded by the Swiss State Secretariat of Economic Affairs (SECO) and is implemented by the Institute for Materials Science &amp; Technology (Empa), the World Resources Forum (WRF) and </a:t>
            </a:r>
            <a:r>
              <a:rPr lang="en-IN" sz="1000" dirty="0" err="1">
                <a:solidFill>
                  <a:srgbClr val="FFFFFF"/>
                </a:solidFill>
                <a:effectLst/>
                <a:latin typeface="Arvo"/>
                <a:ea typeface="Calibri"/>
                <a:cs typeface="Times New Roman"/>
              </a:rPr>
              <a:t>ecoinvent</a:t>
            </a:r>
            <a:r>
              <a:rPr lang="en-IN" sz="1000" dirty="0">
                <a:solidFill>
                  <a:srgbClr val="FFFFFF"/>
                </a:solidFill>
                <a:effectLst/>
                <a:latin typeface="Arvo"/>
                <a:ea typeface="Calibri"/>
                <a:cs typeface="Times New Roman"/>
              </a:rPr>
              <a:t>. It builds on the success of implementing e-waste recycling systems together with various developing countries for more than ten years.</a:t>
            </a:r>
            <a:endParaRPr lang="de-CH" sz="1000" dirty="0">
              <a:effectLst/>
              <a:latin typeface="Arvo"/>
              <a:ea typeface="Calibri"/>
              <a:cs typeface="Times New Roman"/>
            </a:endParaRPr>
          </a:p>
        </p:txBody>
      </p:sp>
    </p:spTree>
    <p:extLst>
      <p:ext uri="{BB962C8B-B14F-4D97-AF65-F5344CB8AC3E}">
        <p14:creationId xmlns:p14="http://schemas.microsoft.com/office/powerpoint/2010/main" val="3114587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3200"/>
            </a:lvl1pPr>
          </a:lstStyle>
          <a:p>
            <a:r>
              <a:rPr lang="en-US"/>
              <a:t>Click to edit Master title style</a:t>
            </a:r>
            <a:endParaRPr lang="de-CH" dirty="0"/>
          </a:p>
        </p:txBody>
      </p:sp>
      <p:sp>
        <p:nvSpPr>
          <p:cNvPr id="3" name="Inhaltsplatzhalt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Tree>
    <p:extLst>
      <p:ext uri="{BB962C8B-B14F-4D97-AF65-F5344CB8AC3E}">
        <p14:creationId xmlns:p14="http://schemas.microsoft.com/office/powerpoint/2010/main" val="961641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CH"/>
          </a:p>
        </p:txBody>
      </p:sp>
      <p:sp>
        <p:nvSpPr>
          <p:cNvPr id="3" name="Inhaltsplatzhalter 2"/>
          <p:cNvSpPr>
            <a:spLocks noGrp="1"/>
          </p:cNvSpPr>
          <p:nvPr>
            <p:ph sz="half" idx="1"/>
          </p:nvPr>
        </p:nvSpPr>
        <p:spPr>
          <a:xfrm>
            <a:off x="457200" y="1600201"/>
            <a:ext cx="4038600" cy="4525963"/>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4" name="Inhaltsplatzhalter 3"/>
          <p:cNvSpPr>
            <a:spLocks noGrp="1"/>
          </p:cNvSpPr>
          <p:nvPr>
            <p:ph sz="half" idx="2"/>
          </p:nvPr>
        </p:nvSpPr>
        <p:spPr>
          <a:xfrm>
            <a:off x="4648200" y="1600201"/>
            <a:ext cx="4038600" cy="4525963"/>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Tree>
    <p:extLst>
      <p:ext uri="{BB962C8B-B14F-4D97-AF65-F5344CB8AC3E}">
        <p14:creationId xmlns:p14="http://schemas.microsoft.com/office/powerpoint/2010/main" val="3783961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a:t>Click to edit Master title style</a:t>
            </a:r>
            <a:endParaRPr lang="de-CH" dirty="0"/>
          </a:p>
        </p:txBody>
      </p:sp>
      <p:sp>
        <p:nvSpPr>
          <p:cNvPr id="3" name="Textplatzhalter 2"/>
          <p:cNvSpPr>
            <a:spLocks noGrp="1"/>
          </p:cNvSpPr>
          <p:nvPr>
            <p:ph type="body" idx="1"/>
          </p:nvPr>
        </p:nvSpPr>
        <p:spPr>
          <a:xfrm>
            <a:off x="457201" y="1535113"/>
            <a:ext cx="4040188" cy="639762"/>
          </a:xfrm>
        </p:spPr>
        <p:txBody>
          <a:bodyPr anchor="ctr">
            <a:normAutofit/>
          </a:bodyPr>
          <a:lstStyle>
            <a:lvl1pPr marL="0" indent="0">
              <a:buNone/>
              <a:defRPr sz="22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Inhaltsplatzhalter 3"/>
          <p:cNvSpPr>
            <a:spLocks noGrp="1"/>
          </p:cNvSpPr>
          <p:nvPr>
            <p:ph sz="half" idx="2"/>
          </p:nvPr>
        </p:nvSpPr>
        <p:spPr>
          <a:xfrm>
            <a:off x="457201" y="2174875"/>
            <a:ext cx="4040188" cy="3951288"/>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5" name="Textplatzhalter 4"/>
          <p:cNvSpPr>
            <a:spLocks noGrp="1"/>
          </p:cNvSpPr>
          <p:nvPr>
            <p:ph type="body" sz="quarter" idx="3"/>
          </p:nvPr>
        </p:nvSpPr>
        <p:spPr>
          <a:xfrm>
            <a:off x="4645026" y="1535113"/>
            <a:ext cx="4041775" cy="639762"/>
          </a:xfrm>
        </p:spPr>
        <p:txBody>
          <a:bodyPr anchor="ctr">
            <a:normAutofit/>
          </a:bodyPr>
          <a:lstStyle>
            <a:lvl1pPr marL="0" indent="0">
              <a:buNone/>
              <a:defRPr sz="22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Inhaltsplatzhalter 5"/>
          <p:cNvSpPr>
            <a:spLocks noGrp="1"/>
          </p:cNvSpPr>
          <p:nvPr>
            <p:ph sz="quarter" idx="4"/>
          </p:nvPr>
        </p:nvSpPr>
        <p:spPr>
          <a:xfrm>
            <a:off x="4645026" y="2174875"/>
            <a:ext cx="4041775" cy="3951288"/>
          </a:xfrm>
        </p:spPr>
        <p:txBody>
          <a:bodyPr/>
          <a:lstStyle>
            <a:lvl1pPr>
              <a:defRPr sz="2000"/>
            </a:lvl1pPr>
            <a:lvl2pPr>
              <a:defRPr sz="1800"/>
            </a:lvl2pPr>
            <a:lvl3pPr>
              <a:defRPr sz="1800"/>
            </a:lvl3pPr>
            <a:lvl4pPr>
              <a:defRPr sz="14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Tree>
    <p:extLst>
      <p:ext uri="{BB962C8B-B14F-4D97-AF65-F5344CB8AC3E}">
        <p14:creationId xmlns:p14="http://schemas.microsoft.com/office/powerpoint/2010/main" val="2419294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CH"/>
          </a:p>
        </p:txBody>
      </p:sp>
    </p:spTree>
    <p:extLst>
      <p:ext uri="{BB962C8B-B14F-4D97-AF65-F5344CB8AC3E}">
        <p14:creationId xmlns:p14="http://schemas.microsoft.com/office/powerpoint/2010/main" val="2789655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883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t"/>
          <a:lstStyle>
            <a:lvl1pPr algn="l">
              <a:defRPr sz="2000" b="1"/>
            </a:lvl1pPr>
          </a:lstStyle>
          <a:p>
            <a:r>
              <a:rPr lang="en-US"/>
              <a:t>Click to edit Master title style</a:t>
            </a:r>
            <a:endParaRPr lang="de-CH" dirty="0"/>
          </a:p>
        </p:txBody>
      </p:sp>
      <p:sp>
        <p:nvSpPr>
          <p:cNvPr id="3" name="Inhaltsplatzhalter 2"/>
          <p:cNvSpPr>
            <a:spLocks noGrp="1"/>
          </p:cNvSpPr>
          <p:nvPr>
            <p:ph idx="1"/>
          </p:nvPr>
        </p:nvSpPr>
        <p:spPr>
          <a:xfrm>
            <a:off x="3575050" y="1435363"/>
            <a:ext cx="5111751" cy="4690800"/>
          </a:xfrm>
        </p:spPr>
        <p:txBody>
          <a:bodyPr anchor="t"/>
          <a:lstStyle>
            <a:lvl1pPr>
              <a:defRPr sz="20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4" name="Textplatzhalter 3"/>
          <p:cNvSpPr>
            <a:spLocks noGrp="1"/>
          </p:cNvSpPr>
          <p:nvPr>
            <p:ph type="body" sz="half" idx="2"/>
          </p:nvPr>
        </p:nvSpPr>
        <p:spPr>
          <a:xfrm>
            <a:off x="457201" y="1435101"/>
            <a:ext cx="3008313" cy="4691063"/>
          </a:xfrm>
        </p:spPr>
        <p:txBody>
          <a:bodyPr>
            <a:normAutofit/>
          </a:bodyPr>
          <a:lstStyle>
            <a:lvl1pPr marL="0" indent="0">
              <a:buNone/>
              <a:defRPr sz="18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609289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tertitel,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CH"/>
          </a:p>
        </p:txBody>
      </p:sp>
      <p:sp>
        <p:nvSpPr>
          <p:cNvPr id="3" name="Bildplatzhalter 2"/>
          <p:cNvSpPr>
            <a:spLocks noGrp="1"/>
          </p:cNvSpPr>
          <p:nvPr>
            <p:ph type="pic" idx="1"/>
          </p:nvPr>
        </p:nvSpPr>
        <p:spPr>
          <a:xfrm>
            <a:off x="453752" y="1988840"/>
            <a:ext cx="6408712" cy="3888432"/>
          </a:xfrm>
        </p:spPr>
        <p:txBody>
          <a:bodyPr>
            <a:normAutofit/>
          </a:bodyPr>
          <a:lstStyle>
            <a:lvl1pPr marL="0" indent="0">
              <a:buNone/>
              <a:defRPr sz="20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endParaRPr lang="de-CH" dirty="0"/>
          </a:p>
        </p:txBody>
      </p:sp>
      <p:sp>
        <p:nvSpPr>
          <p:cNvPr id="4" name="Textplatzhalter 3"/>
          <p:cNvSpPr>
            <a:spLocks noGrp="1"/>
          </p:cNvSpPr>
          <p:nvPr>
            <p:ph type="body" sz="half" idx="10"/>
          </p:nvPr>
        </p:nvSpPr>
        <p:spPr>
          <a:xfrm>
            <a:off x="457200" y="1334891"/>
            <a:ext cx="5486400" cy="437926"/>
          </a:xfrm>
        </p:spPr>
        <p:txBody>
          <a:bodyPr anchor="t"/>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Textplatzhalter 3"/>
          <p:cNvSpPr>
            <a:spLocks noGrp="1"/>
          </p:cNvSpPr>
          <p:nvPr>
            <p:ph type="body" sz="half" idx="11"/>
          </p:nvPr>
        </p:nvSpPr>
        <p:spPr>
          <a:xfrm>
            <a:off x="453752" y="5877273"/>
            <a:ext cx="5486400" cy="437926"/>
          </a:xfrm>
        </p:spPr>
        <p:txBody>
          <a:bodyPr anchor="t"/>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1947767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CH" dirty="0"/>
          </a:p>
        </p:txBody>
      </p:sp>
      <p:sp>
        <p:nvSpPr>
          <p:cNvPr id="4" name="Bildplatzhalter 3"/>
          <p:cNvSpPr>
            <a:spLocks noGrp="1"/>
          </p:cNvSpPr>
          <p:nvPr>
            <p:ph type="pic" sz="quarter" idx="10"/>
          </p:nvPr>
        </p:nvSpPr>
        <p:spPr>
          <a:xfrm>
            <a:off x="0" y="1844676"/>
            <a:ext cx="9144000" cy="5013325"/>
          </a:xfrm>
        </p:spPr>
        <p:txBody>
          <a:bodyPr/>
          <a:lstStyle>
            <a:lvl1pPr marL="0" indent="0">
              <a:buNone/>
              <a:defRPr/>
            </a:lvl1pPr>
          </a:lstStyle>
          <a:p>
            <a:r>
              <a:rPr lang="en-US"/>
              <a:t>Click icon to add picture</a:t>
            </a:r>
            <a:endParaRPr lang="de-CH" dirty="0"/>
          </a:p>
        </p:txBody>
      </p:sp>
    </p:spTree>
    <p:extLst>
      <p:ext uri="{BB962C8B-B14F-4D97-AF65-F5344CB8AC3E}">
        <p14:creationId xmlns:p14="http://schemas.microsoft.com/office/powerpoint/2010/main" val="104069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197768"/>
            <a:ext cx="8219256" cy="1143000"/>
          </a:xfrm>
          <a:prstGeom prst="rect">
            <a:avLst/>
          </a:prstGeom>
        </p:spPr>
        <p:txBody>
          <a:bodyPr vert="horz" lIns="91440" tIns="45720" rIns="91440" bIns="45720" rtlCol="0" anchor="t">
            <a:noAutofit/>
          </a:bodyPr>
          <a:lstStyle/>
          <a:p>
            <a:r>
              <a:rPr lang="de-DE" dirty="0"/>
              <a:t>Titelmasterformat durch Klicken bearbeiten</a:t>
            </a:r>
            <a:endParaRPr lang="de-CH" dirty="0"/>
          </a:p>
        </p:txBody>
      </p:sp>
      <p:sp>
        <p:nvSpPr>
          <p:cNvPr id="3" name="Textplatzhalter 2"/>
          <p:cNvSpPr>
            <a:spLocks noGrp="1"/>
          </p:cNvSpPr>
          <p:nvPr>
            <p:ph type="body" idx="1"/>
          </p:nvPr>
        </p:nvSpPr>
        <p:spPr>
          <a:xfrm>
            <a:off x="457200" y="1600201"/>
            <a:ext cx="8229600" cy="4709120"/>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pic>
        <p:nvPicPr>
          <p:cNvPr id="5" name="Picture 2" descr="C:\Users\gmi\Desktop\Box Sync\SECO-SRI\O-UsefullResources\PR&amp;Docs\Logos\SRI\logo\sri_logo_rgb_transp.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272090" y="6352010"/>
            <a:ext cx="1476375" cy="461367"/>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lide Number Placeholder 3"/>
          <p:cNvSpPr>
            <a:spLocks noGrp="1"/>
          </p:cNvSpPr>
          <p:nvPr>
            <p:ph type="sldNum" sz="quarter" idx="4"/>
          </p:nvPr>
        </p:nvSpPr>
        <p:spPr>
          <a:xfrm>
            <a:off x="3518520" y="6356351"/>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0796917F-BCF9-C04B-872E-0A07ABEFE0D8}" type="slidenum">
              <a:rPr lang="en-US" smtClean="0"/>
              <a:pPr/>
              <a:t>‹#›</a:t>
            </a:fld>
            <a:endParaRPr lang="en-US"/>
          </a:p>
        </p:txBody>
      </p:sp>
    </p:spTree>
    <p:extLst>
      <p:ext uri="{BB962C8B-B14F-4D97-AF65-F5344CB8AC3E}">
        <p14:creationId xmlns:p14="http://schemas.microsoft.com/office/powerpoint/2010/main" val="126491613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6" r:id="rId3"/>
    <p:sldLayoutId id="2147483687" r:id="rId4"/>
    <p:sldLayoutId id="2147483688" r:id="rId5"/>
    <p:sldLayoutId id="2147483689" r:id="rId6"/>
    <p:sldLayoutId id="2147483690" r:id="rId7"/>
    <p:sldLayoutId id="2147483693" r:id="rId8"/>
    <p:sldLayoutId id="2147483694" r:id="rId9"/>
    <p:sldLayoutId id="2147483697" r:id="rId10"/>
  </p:sldLayoutIdLst>
  <p:hf hdr="0" ftr="0" dt="0"/>
  <p:txStyles>
    <p:titleStyle>
      <a:lvl1pPr algn="l" defTabSz="914378" rtl="0" eaLnBrk="1" latinLnBrk="0" hangingPunct="1">
        <a:spcBef>
          <a:spcPct val="0"/>
        </a:spcBef>
        <a:buNone/>
        <a:defRPr sz="3600" kern="1200">
          <a:solidFill>
            <a:schemeClr val="tx1"/>
          </a:solidFill>
          <a:latin typeface="+mj-lt"/>
          <a:ea typeface="+mj-ea"/>
          <a:cs typeface="+mj-cs"/>
        </a:defRPr>
      </a:lvl1pPr>
    </p:titleStyle>
    <p:bodyStyle>
      <a:lvl1pPr marL="342892" indent="-342892" algn="l" defTabSz="914378" rtl="0" eaLnBrk="1" latinLnBrk="0" hangingPunct="1">
        <a:spcBef>
          <a:spcPct val="20000"/>
        </a:spcBef>
        <a:buClr>
          <a:srgbClr val="33952D"/>
        </a:buClr>
        <a:buSzPct val="80000"/>
        <a:buFont typeface="Wingdings" pitchFamily="2" charset="2"/>
        <a:buChar char=""/>
        <a:defRPr sz="2800" kern="1200">
          <a:solidFill>
            <a:schemeClr val="tx1"/>
          </a:solidFill>
          <a:latin typeface="+mn-lt"/>
          <a:ea typeface="+mn-ea"/>
          <a:cs typeface="+mn-cs"/>
        </a:defRPr>
      </a:lvl1pPr>
      <a:lvl2pPr marL="742931" indent="-285743" algn="l" defTabSz="914378" rtl="0" eaLnBrk="1" latinLnBrk="0" hangingPunct="1">
        <a:spcBef>
          <a:spcPct val="20000"/>
        </a:spcBef>
        <a:buClr>
          <a:srgbClr val="33952D"/>
        </a:buClr>
        <a:buSzPct val="80000"/>
        <a:buFont typeface="Wingdings" pitchFamily="2" charset="2"/>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Clr>
          <a:srgbClr val="33952D"/>
        </a:buClr>
        <a:buSzPct val="80000"/>
        <a:buFont typeface="Wingdings" pitchFamily="2" charset="2"/>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Clr>
          <a:srgbClr val="33952D"/>
        </a:buClr>
        <a:buSzPct val="80000"/>
        <a:buFont typeface="Wingdings" pitchFamily="2" charset="2"/>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Clr>
          <a:srgbClr val="33952D"/>
        </a:buClr>
        <a:buSzPct val="80000"/>
        <a:buFont typeface="Wingdings" pitchFamily="2" charset="2"/>
        <a:buChar char=""/>
        <a:defRPr sz="18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 Id="rId5" Type="http://schemas.openxmlformats.org/officeDocument/2006/relationships/image" Target="../media/image33.jpeg"/><Relationship Id="rId4" Type="http://schemas.openxmlformats.org/officeDocument/2006/relationships/image" Target="../media/image32.tiff"/></Relationships>
</file>

<file path=ppt/slides/_rels/slide11.xml.rels><?xml version="1.0" encoding="UTF-8" standalone="yes"?>
<Relationships xmlns="http://schemas.openxmlformats.org/package/2006/relationships"><Relationship Id="rId3" Type="http://schemas.openxmlformats.org/officeDocument/2006/relationships/image" Target="../media/image35.tiff"/><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info@wrforum.org" TargetMode="External"/><Relationship Id="rId2" Type="http://schemas.openxmlformats.org/officeDocument/2006/relationships/image" Target="../media/image64.png"/><Relationship Id="rId1" Type="http://schemas.openxmlformats.org/officeDocument/2006/relationships/slideLayout" Target="../slideLayouts/slideLayout10.xml"/><Relationship Id="rId5" Type="http://schemas.openxmlformats.org/officeDocument/2006/relationships/image" Target="../media/image8.jpeg"/><Relationship Id="rId4" Type="http://schemas.openxmlformats.org/officeDocument/2006/relationships/hyperlink" Target="http://www.wrforum.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emf"/></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title"/>
          </p:nvPr>
        </p:nvSpPr>
        <p:spPr>
          <a:xfrm>
            <a:off x="467544" y="1556792"/>
            <a:ext cx="8244000" cy="2088108"/>
          </a:xfrm>
        </p:spPr>
        <p:txBody>
          <a:bodyPr/>
          <a:lstStyle/>
          <a:p>
            <a:r>
              <a:rPr lang="en-US" sz="2400" b="1" dirty="0">
                <a:solidFill>
                  <a:srgbClr val="33952D"/>
                </a:solidFill>
              </a:rPr>
              <a:t>Turning waste into resources for development</a:t>
            </a:r>
            <a:br>
              <a:rPr lang="en-US" sz="3200" b="1" dirty="0">
                <a:solidFill>
                  <a:srgbClr val="33952D"/>
                </a:solidFill>
              </a:rPr>
            </a:br>
            <a:br>
              <a:rPr lang="en-US" sz="3200" b="1" dirty="0">
                <a:solidFill>
                  <a:srgbClr val="33952D"/>
                </a:solidFill>
              </a:rPr>
            </a:br>
            <a:br>
              <a:rPr lang="en-US" dirty="0">
                <a:solidFill>
                  <a:srgbClr val="33952D"/>
                </a:solidFill>
              </a:rPr>
            </a:br>
            <a:r>
              <a:rPr lang="en-US" sz="4000" dirty="0"/>
              <a:t>Principles for Inclusive Recycling</a:t>
            </a:r>
          </a:p>
        </p:txBody>
      </p:sp>
      <p:sp>
        <p:nvSpPr>
          <p:cNvPr id="11" name="Textplatzhalter 10"/>
          <p:cNvSpPr>
            <a:spLocks noGrp="1"/>
          </p:cNvSpPr>
          <p:nvPr>
            <p:ph type="body" sz="quarter" idx="13"/>
          </p:nvPr>
        </p:nvSpPr>
        <p:spPr>
          <a:xfrm>
            <a:off x="515796" y="4566766"/>
            <a:ext cx="8244000" cy="806450"/>
          </a:xfrm>
        </p:spPr>
        <p:txBody>
          <a:bodyPr/>
          <a:lstStyle/>
          <a:p>
            <a:r>
              <a:rPr lang="de-CH" dirty="0"/>
              <a:t>Mathias Schluep, World Resources Forum</a:t>
            </a:r>
          </a:p>
          <a:p>
            <a:r>
              <a:rPr lang="de-CH" dirty="0"/>
              <a:t>16 May 2018, Kigali Rwanda</a:t>
            </a:r>
          </a:p>
        </p:txBody>
      </p:sp>
    </p:spTree>
    <p:extLst>
      <p:ext uri="{BB962C8B-B14F-4D97-AF65-F5344CB8AC3E}">
        <p14:creationId xmlns:p14="http://schemas.microsoft.com/office/powerpoint/2010/main" val="1516245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recycling value chain (1/3)</a:t>
            </a:r>
          </a:p>
        </p:txBody>
      </p:sp>
      <p:pic>
        <p:nvPicPr>
          <p:cNvPr id="3" name="Picture 3" descr="C:\Users\arh\Desktop\WBCSD report photos\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651" t="41574" r="45969"/>
          <a:stretch/>
        </p:blipFill>
        <p:spPr bwMode="auto">
          <a:xfrm>
            <a:off x="1054429" y="3819832"/>
            <a:ext cx="3264045" cy="253125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4" name="Picture 4" descr="C:\Users\arh\Desktop\WBCSD report photos\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998"/>
          <a:stretch/>
        </p:blipFill>
        <p:spPr bwMode="auto">
          <a:xfrm>
            <a:off x="4318474" y="3819832"/>
            <a:ext cx="3925934" cy="253125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6" name="Picture 8" descr="C:\Users\arh\Desktop\WBCSD report photos\543S9818_RT8.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940" b="43697"/>
          <a:stretch/>
        </p:blipFill>
        <p:spPr bwMode="auto">
          <a:xfrm>
            <a:off x="1076704" y="1196752"/>
            <a:ext cx="2667705" cy="253125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7" name="Picture 12" descr="C:\Users\arh\Desktop\WBCSD report photos\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4408" y="1196752"/>
            <a:ext cx="4500000" cy="253125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16200000">
            <a:off x="-526017" y="2262322"/>
            <a:ext cx="2531250" cy="400110"/>
          </a:xfrm>
          <a:prstGeom prst="rect">
            <a:avLst/>
          </a:prstGeom>
          <a:noFill/>
        </p:spPr>
        <p:txBody>
          <a:bodyPr wrap="square" rtlCol="0">
            <a:spAutoFit/>
          </a:bodyPr>
          <a:lstStyle/>
          <a:p>
            <a:pPr algn="ctr"/>
            <a:r>
              <a:rPr lang="en-US" sz="2000" dirty="0"/>
              <a:t>Waste collection</a:t>
            </a:r>
          </a:p>
        </p:txBody>
      </p:sp>
      <p:sp>
        <p:nvSpPr>
          <p:cNvPr id="12" name="TextBox 11"/>
          <p:cNvSpPr txBox="1"/>
          <p:nvPr/>
        </p:nvSpPr>
        <p:spPr>
          <a:xfrm rot="16200000">
            <a:off x="-526017" y="4885402"/>
            <a:ext cx="2531250" cy="400110"/>
          </a:xfrm>
          <a:prstGeom prst="rect">
            <a:avLst/>
          </a:prstGeom>
          <a:noFill/>
        </p:spPr>
        <p:txBody>
          <a:bodyPr wrap="square" rtlCol="0">
            <a:spAutoFit/>
          </a:bodyPr>
          <a:lstStyle/>
          <a:p>
            <a:pPr algn="ctr"/>
            <a:r>
              <a:rPr lang="en-US" sz="2000" dirty="0"/>
              <a:t>Dismantling</a:t>
            </a:r>
          </a:p>
        </p:txBody>
      </p:sp>
    </p:spTree>
    <p:extLst>
      <p:ext uri="{BB962C8B-B14F-4D97-AF65-F5344CB8AC3E}">
        <p14:creationId xmlns:p14="http://schemas.microsoft.com/office/powerpoint/2010/main" val="552738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recycling value chain (2/3)</a:t>
            </a:r>
          </a:p>
        </p:txBody>
      </p:sp>
      <p:pic>
        <p:nvPicPr>
          <p:cNvPr id="3" name="Picture 5" descr="C:\Users\arh\Desktop\WBCSD report photos\3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0857"/>
          <a:stretch/>
        </p:blipFill>
        <p:spPr bwMode="auto">
          <a:xfrm>
            <a:off x="4462535" y="3812556"/>
            <a:ext cx="1525970" cy="253125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5" name="Picture 7" descr="C:\Users\arh\Desktop\WBCSD report photos\CRW_2778_RT8.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393" r="-19256"/>
          <a:stretch/>
        </p:blipFill>
        <p:spPr bwMode="auto">
          <a:xfrm>
            <a:off x="1040649" y="1196975"/>
            <a:ext cx="2500731" cy="253125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6" name="Picture 14" descr="C:\Users\arh\Box Sync\SECO-SRI\B-CB\SRI_India_Plastics\photos\Delhi\2011\P101077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28" b="6277"/>
          <a:stretch/>
        </p:blipFill>
        <p:spPr bwMode="auto">
          <a:xfrm>
            <a:off x="1042988" y="3813006"/>
            <a:ext cx="3419547" cy="253080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7" name="Picture 15" descr="C:\Users\arh\Box Sync\SECO-SRI\B-CB\SRI_India_Plastics\photos\Delhi\2015\Karawal Nagar - 2 - PU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128" r="17602"/>
          <a:stretch/>
        </p:blipFill>
        <p:spPr bwMode="auto">
          <a:xfrm>
            <a:off x="6000311" y="3812556"/>
            <a:ext cx="2892169" cy="253125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9" name="Picture 19" descr="C:\Users\arh\Desktop\WBCSD report photos\3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486" t="26350" r="18658"/>
          <a:stretch/>
        </p:blipFill>
        <p:spPr bwMode="auto">
          <a:xfrm>
            <a:off x="2820153" y="1196975"/>
            <a:ext cx="3168352" cy="253125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0" name="Picture 22" descr="C:\Users\arh\Desktop\WBCSD report photos\2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274" r="16554"/>
          <a:stretch/>
        </p:blipFill>
        <p:spPr bwMode="auto">
          <a:xfrm>
            <a:off x="6000311" y="1196975"/>
            <a:ext cx="2892169" cy="253125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16200000">
            <a:off x="-517292" y="2262545"/>
            <a:ext cx="2531250" cy="400110"/>
          </a:xfrm>
          <a:prstGeom prst="rect">
            <a:avLst/>
          </a:prstGeom>
          <a:noFill/>
        </p:spPr>
        <p:txBody>
          <a:bodyPr wrap="square" rtlCol="0">
            <a:spAutoFit/>
          </a:bodyPr>
          <a:lstStyle/>
          <a:p>
            <a:pPr algn="ctr"/>
            <a:r>
              <a:rPr lang="en-US" sz="2000" dirty="0"/>
              <a:t>Sorting</a:t>
            </a:r>
          </a:p>
        </p:txBody>
      </p:sp>
      <p:sp>
        <p:nvSpPr>
          <p:cNvPr id="12" name="TextBox 11"/>
          <p:cNvSpPr txBox="1"/>
          <p:nvPr/>
        </p:nvSpPr>
        <p:spPr>
          <a:xfrm rot="16200000">
            <a:off x="-359936" y="4738459"/>
            <a:ext cx="2531250" cy="707886"/>
          </a:xfrm>
          <a:prstGeom prst="rect">
            <a:avLst/>
          </a:prstGeom>
          <a:noFill/>
        </p:spPr>
        <p:txBody>
          <a:bodyPr wrap="square" rtlCol="0">
            <a:spAutoFit/>
          </a:bodyPr>
          <a:lstStyle/>
          <a:p>
            <a:pPr algn="ctr"/>
            <a:r>
              <a:rPr lang="en-US" sz="2000" dirty="0"/>
              <a:t>Shredding &amp; Cleaning</a:t>
            </a:r>
          </a:p>
        </p:txBody>
      </p:sp>
    </p:spTree>
    <p:extLst>
      <p:ext uri="{BB962C8B-B14F-4D97-AF65-F5344CB8AC3E}">
        <p14:creationId xmlns:p14="http://schemas.microsoft.com/office/powerpoint/2010/main" val="352054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recycling value chain (3/3)</a:t>
            </a:r>
          </a:p>
        </p:txBody>
      </p:sp>
      <p:pic>
        <p:nvPicPr>
          <p:cNvPr id="3" name="Picture 10" descr="C:\Users\arh\Desktop\WBCSD report photos\4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5625"/>
          <a:stretch/>
        </p:blipFill>
        <p:spPr bwMode="auto">
          <a:xfrm>
            <a:off x="1043608" y="3884500"/>
            <a:ext cx="3796875" cy="253125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4" name="Picture 11" descr="C:\Users\arh\Desktop\WBCSD report photos\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8587" y="1209396"/>
            <a:ext cx="3125599" cy="253125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5" name="Picture 17" descr="C:\Users\arh\Box Sync\SECO-SRI\B-CB\SRI_India_Plastics\photos\Delhi\2015\Mundka - 13 - NP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0483" y="3884500"/>
            <a:ext cx="3796875" cy="253125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6" name="Picture 18" descr="C:\Users\arh\Box Sync\SECO-SRI\B-CB\SRI_India_Plastics\photos\Delhi\2015\Mundka - 10 - PT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7671"/>
          <a:stretch/>
        </p:blipFill>
        <p:spPr bwMode="auto">
          <a:xfrm>
            <a:off x="1042988" y="1196975"/>
            <a:ext cx="3125599" cy="253125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rot="16200000">
            <a:off x="-606987" y="4767328"/>
            <a:ext cx="2531250" cy="707886"/>
          </a:xfrm>
          <a:prstGeom prst="rect">
            <a:avLst/>
          </a:prstGeom>
          <a:noFill/>
        </p:spPr>
        <p:txBody>
          <a:bodyPr wrap="square" rtlCol="0">
            <a:spAutoFit/>
          </a:bodyPr>
          <a:lstStyle/>
          <a:p>
            <a:pPr algn="ctr"/>
            <a:r>
              <a:rPr lang="en-US" sz="2000" dirty="0"/>
              <a:t>Manufacture of new products</a:t>
            </a:r>
          </a:p>
        </p:txBody>
      </p:sp>
      <p:sp>
        <p:nvSpPr>
          <p:cNvPr id="8" name="TextBox 7"/>
          <p:cNvSpPr txBox="1"/>
          <p:nvPr/>
        </p:nvSpPr>
        <p:spPr>
          <a:xfrm rot="16200000">
            <a:off x="-453099" y="2274966"/>
            <a:ext cx="2531250" cy="400110"/>
          </a:xfrm>
          <a:prstGeom prst="rect">
            <a:avLst/>
          </a:prstGeom>
          <a:noFill/>
        </p:spPr>
        <p:txBody>
          <a:bodyPr wrap="square" rtlCol="0">
            <a:spAutoFit/>
          </a:bodyPr>
          <a:lstStyle/>
          <a:p>
            <a:pPr algn="ctr"/>
            <a:r>
              <a:rPr lang="en-US" sz="2000" dirty="0"/>
              <a:t>Extrusion</a:t>
            </a:r>
          </a:p>
        </p:txBody>
      </p:sp>
    </p:spTree>
    <p:extLst>
      <p:ext uri="{BB962C8B-B14F-4D97-AF65-F5344CB8AC3E}">
        <p14:creationId xmlns:p14="http://schemas.microsoft.com/office/powerpoint/2010/main" val="1533831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19256" cy="1143000"/>
          </a:xfrm>
        </p:spPr>
        <p:txBody>
          <a:bodyPr/>
          <a:lstStyle/>
          <a:p>
            <a:r>
              <a:rPr lang="en-GB" dirty="0" err="1"/>
              <a:t>Agbogbloshie</a:t>
            </a:r>
            <a:r>
              <a:rPr lang="en-GB" dirty="0"/>
              <a:t> Accra </a:t>
            </a:r>
            <a:r>
              <a:rPr lang="mr-IN" dirty="0"/>
              <a:t>–</a:t>
            </a:r>
            <a:r>
              <a:rPr lang="en-GB" dirty="0"/>
              <a:t> Ghana</a:t>
            </a:r>
            <a:br>
              <a:rPr lang="en-GB" dirty="0"/>
            </a:br>
            <a:r>
              <a:rPr lang="en-GB" dirty="0"/>
              <a:t>Subsistence Activities</a:t>
            </a:r>
          </a:p>
        </p:txBody>
      </p:sp>
      <p:pic>
        <p:nvPicPr>
          <p:cNvPr id="4" name="Picture 3"/>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896" y="1196752"/>
            <a:ext cx="3995936" cy="2649934"/>
          </a:xfrm>
          <a:prstGeom prst="rect">
            <a:avLst/>
          </a:prstGeom>
          <a:ln w="38100">
            <a:solidFill>
              <a:schemeClr val="bg1"/>
            </a:solidFill>
          </a:ln>
        </p:spPr>
      </p:pic>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95" y="3846686"/>
            <a:ext cx="1896186" cy="3011313"/>
          </a:xfrm>
          <a:prstGeom prst="rect">
            <a:avLst/>
          </a:prstGeom>
          <a:ln w="38100">
            <a:solidFill>
              <a:schemeClr val="bg1"/>
            </a:solidFill>
          </a:ln>
        </p:spPr>
      </p:pic>
      <p:pic>
        <p:nvPicPr>
          <p:cNvPr id="6" name="Picture 5"/>
          <p:cNvPicPr>
            <a:picLocks noChangeAspect="1"/>
          </p:cNvPicPr>
          <p:nvPr/>
        </p:nvPicPr>
        <p:blipFill rotWithShape="1">
          <a:blip r:embed="rId4" cstate="hqprint">
            <a:extLst>
              <a:ext uri="{28A0092B-C50C-407E-A947-70E740481C1C}">
                <a14:useLocalDpi xmlns:a14="http://schemas.microsoft.com/office/drawing/2010/main"/>
              </a:ext>
            </a:extLst>
          </a:blip>
          <a:srcRect r="16606" b="15707"/>
          <a:stretch/>
        </p:blipFill>
        <p:spPr>
          <a:xfrm>
            <a:off x="6506722" y="3825857"/>
            <a:ext cx="2582753" cy="3042419"/>
          </a:xfrm>
          <a:prstGeom prst="rect">
            <a:avLst/>
          </a:prstGeom>
          <a:ln w="38100">
            <a:solidFill>
              <a:schemeClr val="bg1"/>
            </a:solidFill>
          </a:ln>
        </p:spPr>
      </p:pic>
      <p:pic>
        <p:nvPicPr>
          <p:cNvPr id="7" name="Picture 6"/>
          <p:cNvPicPr>
            <a:picLocks noChangeAspect="1"/>
          </p:cNvPicPr>
          <p:nvPr/>
        </p:nvPicPr>
        <p:blipFill rotWithShape="1">
          <a:blip r:embed="rId5" cstate="hqprint">
            <a:extLst>
              <a:ext uri="{28A0092B-C50C-407E-A947-70E740481C1C}">
                <a14:useLocalDpi xmlns:a14="http://schemas.microsoft.com/office/drawing/2010/main"/>
              </a:ext>
            </a:extLst>
          </a:blip>
          <a:srcRect r="11152" b="6683"/>
          <a:stretch/>
        </p:blipFill>
        <p:spPr>
          <a:xfrm>
            <a:off x="4067944" y="1196752"/>
            <a:ext cx="2419749" cy="2629104"/>
          </a:xfrm>
          <a:prstGeom prst="rect">
            <a:avLst/>
          </a:prstGeom>
          <a:ln w="38100">
            <a:solidFill>
              <a:schemeClr val="bg1"/>
            </a:solidFill>
          </a:ln>
        </p:spPr>
      </p:pic>
      <p:pic>
        <p:nvPicPr>
          <p:cNvPr id="9" name="Picture 8"/>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903081" y="3846686"/>
            <a:ext cx="4603644" cy="3011313"/>
          </a:xfrm>
          <a:prstGeom prst="rect">
            <a:avLst/>
          </a:prstGeom>
          <a:ln w="38100">
            <a:solidFill>
              <a:schemeClr val="bg1"/>
            </a:solidFill>
          </a:ln>
        </p:spPr>
      </p:pic>
      <p:pic>
        <p:nvPicPr>
          <p:cNvPr id="10" name="Picture 9"/>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506723" y="1175924"/>
            <a:ext cx="2601781" cy="2649931"/>
          </a:xfrm>
          <a:prstGeom prst="rect">
            <a:avLst/>
          </a:prstGeom>
          <a:ln w="38100">
            <a:solidFill>
              <a:schemeClr val="bg1"/>
            </a:solidFill>
          </a:ln>
        </p:spPr>
      </p:pic>
    </p:spTree>
    <p:extLst>
      <p:ext uri="{BB962C8B-B14F-4D97-AF65-F5344CB8AC3E}">
        <p14:creationId xmlns:p14="http://schemas.microsoft.com/office/powerpoint/2010/main" val="1312467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19256" cy="1143000"/>
          </a:xfrm>
        </p:spPr>
        <p:txBody>
          <a:bodyPr/>
          <a:lstStyle/>
          <a:p>
            <a:r>
              <a:rPr lang="en-GB" dirty="0" err="1"/>
              <a:t>Blancomed</a:t>
            </a:r>
            <a:r>
              <a:rPr lang="en-GB" dirty="0"/>
              <a:t> Accra </a:t>
            </a:r>
            <a:r>
              <a:rPr lang="mr-IN" dirty="0"/>
              <a:t>–</a:t>
            </a:r>
            <a:r>
              <a:rPr lang="en-GB" dirty="0"/>
              <a:t> Ghana</a:t>
            </a:r>
            <a:br>
              <a:rPr lang="en-GB" dirty="0"/>
            </a:br>
            <a:r>
              <a:rPr lang="en-GB" dirty="0"/>
              <a:t>“Unofficial” Business Activity</a:t>
            </a:r>
          </a:p>
        </p:txBody>
      </p:sp>
      <p:pic>
        <p:nvPicPr>
          <p:cNvPr id="4" name="Content Placeholder 3"/>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192420" y="1196974"/>
            <a:ext cx="6369199" cy="3811913"/>
          </a:xfrm>
          <a:ln w="38100">
            <a:solidFill>
              <a:schemeClr val="bg1"/>
            </a:solidFill>
          </a:ln>
        </p:spPr>
      </p:pic>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9512" y="3861048"/>
            <a:ext cx="6382108" cy="4082963"/>
          </a:xfrm>
          <a:prstGeom prst="rect">
            <a:avLst/>
          </a:prstGeom>
          <a:ln w="38100">
            <a:solidFill>
              <a:schemeClr val="bg1"/>
            </a:solidFill>
          </a:ln>
        </p:spPr>
      </p:pic>
      <p:pic>
        <p:nvPicPr>
          <p:cNvPr id="7" name="Picture 6"/>
          <p:cNvPicPr>
            <a:picLocks noChangeAspect="1"/>
          </p:cNvPicPr>
          <p:nvPr/>
        </p:nvPicPr>
        <p:blipFill rotWithShape="1">
          <a:blip r:embed="rId4" cstate="hqprint">
            <a:extLst>
              <a:ext uri="{28A0092B-C50C-407E-A947-70E740481C1C}">
                <a14:useLocalDpi xmlns:a14="http://schemas.microsoft.com/office/drawing/2010/main"/>
              </a:ext>
            </a:extLst>
          </a:blip>
          <a:srcRect r="-508"/>
          <a:stretch/>
        </p:blipFill>
        <p:spPr>
          <a:xfrm>
            <a:off x="4545396" y="1196752"/>
            <a:ext cx="6377776" cy="3817046"/>
          </a:xfrm>
          <a:prstGeom prst="rect">
            <a:avLst/>
          </a:prstGeom>
          <a:ln w="38100">
            <a:solidFill>
              <a:schemeClr val="bg1"/>
            </a:solidFill>
          </a:ln>
        </p:spPr>
      </p:pic>
      <p:pic>
        <p:nvPicPr>
          <p:cNvPr id="6" name="Picture 5"/>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545395" y="3861048"/>
            <a:ext cx="6369199" cy="4074705"/>
          </a:xfrm>
          <a:prstGeom prst="rect">
            <a:avLst/>
          </a:prstGeom>
          <a:ln w="38100">
            <a:solidFill>
              <a:schemeClr val="bg1"/>
            </a:solidFill>
          </a:ln>
        </p:spPr>
      </p:pic>
    </p:spTree>
    <p:extLst>
      <p:ext uri="{BB962C8B-B14F-4D97-AF65-F5344CB8AC3E}">
        <p14:creationId xmlns:p14="http://schemas.microsoft.com/office/powerpoint/2010/main" val="2007955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19256" cy="1143000"/>
          </a:xfrm>
        </p:spPr>
        <p:txBody>
          <a:bodyPr/>
          <a:lstStyle/>
          <a:p>
            <a:r>
              <a:rPr lang="en-GB" dirty="0"/>
              <a:t>Global Refinery for Secondary Metals</a:t>
            </a:r>
            <a:br>
              <a:rPr lang="en-GB" dirty="0"/>
            </a:br>
            <a:r>
              <a:rPr lang="en-GB" dirty="0"/>
              <a:t>Official Business Activity</a:t>
            </a:r>
          </a:p>
        </p:txBody>
      </p:sp>
      <p:pic>
        <p:nvPicPr>
          <p:cNvPr id="5" name="Content Placeholder 4"/>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t="-484"/>
          <a:stretch/>
        </p:blipFill>
        <p:spPr>
          <a:xfrm>
            <a:off x="5004048" y="1169591"/>
            <a:ext cx="4139952" cy="5688409"/>
          </a:xfrm>
          <a:prstGeom prst="rect">
            <a:avLst/>
          </a:prstGeom>
          <a:ln w="38100">
            <a:solidFill>
              <a:schemeClr val="bg1"/>
            </a:solidFill>
          </a:ln>
        </p:spPr>
      </p:pic>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344" y="1196752"/>
            <a:ext cx="5014392" cy="5664200"/>
          </a:xfrm>
          <a:prstGeom prst="rect">
            <a:avLst/>
          </a:prstGeom>
          <a:ln w="38100">
            <a:solidFill>
              <a:schemeClr val="bg1"/>
            </a:solidFill>
          </a:ln>
        </p:spPr>
      </p:pic>
    </p:spTree>
    <p:extLst>
      <p:ext uri="{BB962C8B-B14F-4D97-AF65-F5344CB8AC3E}">
        <p14:creationId xmlns:p14="http://schemas.microsoft.com/office/powerpoint/2010/main" val="367003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The </a:t>
            </a:r>
            <a:r>
              <a:rPr lang="en-GB" sz="3200"/>
              <a:t>informal recycling sector </a:t>
            </a:r>
            <a:r>
              <a:rPr lang="en-GB" sz="3200" dirty="0"/>
              <a:t>is not addressed in responsible sourcing schemes</a:t>
            </a:r>
          </a:p>
        </p:txBody>
      </p:sp>
      <p:pic>
        <p:nvPicPr>
          <p:cNvPr id="3" name="Picture 4" descr="http://www.justmeans.com/editorial/wp-content/uploads/2010/08/coffee-harvesting.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68313" y="2139721"/>
            <a:ext cx="2590800" cy="3971925"/>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6" descr="http://blogs.telegraph.co.uk/culture/files/2009/07/gold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276600" y="2139722"/>
            <a:ext cx="2590800" cy="397192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7" descr="C:\Users\shm293\Documents\Empa_Sync\Photos\e-Waste\Africa\Ghana_Bilder_R.Fasko\Agbogbloshie general pictures\IMG_0812.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084888" y="2150933"/>
            <a:ext cx="2590800" cy="396071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468313" y="1719159"/>
            <a:ext cx="2590800" cy="420562"/>
          </a:xfrm>
          <a:prstGeom prst="rect">
            <a:avLst/>
          </a:prstGeom>
          <a:solidFill>
            <a:srgbClr val="339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b="1" dirty="0" err="1"/>
              <a:t>renewable</a:t>
            </a:r>
            <a:endParaRPr lang="de-CH" sz="2000" b="1" dirty="0"/>
          </a:p>
        </p:txBody>
      </p:sp>
      <p:sp>
        <p:nvSpPr>
          <p:cNvPr id="7" name="Rectangle 6"/>
          <p:cNvSpPr/>
          <p:nvPr/>
        </p:nvSpPr>
        <p:spPr>
          <a:xfrm>
            <a:off x="3277344" y="1719159"/>
            <a:ext cx="2590800" cy="420562"/>
          </a:xfrm>
          <a:prstGeom prst="rect">
            <a:avLst/>
          </a:prstGeom>
          <a:solidFill>
            <a:srgbClr val="339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b="1" dirty="0"/>
              <a:t>non-</a:t>
            </a:r>
            <a:r>
              <a:rPr lang="de-CH" sz="2000" b="1" dirty="0" err="1"/>
              <a:t>renewable</a:t>
            </a:r>
            <a:endParaRPr lang="de-CH" sz="2000" b="1" dirty="0"/>
          </a:p>
        </p:txBody>
      </p:sp>
      <p:sp>
        <p:nvSpPr>
          <p:cNvPr id="8" name="Rectangle 7"/>
          <p:cNvSpPr/>
          <p:nvPr/>
        </p:nvSpPr>
        <p:spPr>
          <a:xfrm>
            <a:off x="6086375" y="1719159"/>
            <a:ext cx="2590800" cy="420562"/>
          </a:xfrm>
          <a:prstGeom prst="rect">
            <a:avLst/>
          </a:prstGeom>
          <a:solidFill>
            <a:srgbClr val="339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b="1" dirty="0" err="1"/>
              <a:t>secondary</a:t>
            </a:r>
            <a:endParaRPr lang="de-CH" sz="2000" b="1" dirty="0"/>
          </a:p>
        </p:txBody>
      </p:sp>
      <p:pic>
        <p:nvPicPr>
          <p:cNvPr id="9" name="Picture 9" descr="https://encrypted-tbn1.gstatic.com/images?q=tbn:ANd9GcTiqOS_tVYRL7kMys_7NJ1NyIyW7N3X1P5Y8piOJk2oEhnhxGdNvw"/>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5576" y="5690557"/>
            <a:ext cx="880098" cy="1033158"/>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19" descr="http://www.avoncompany.com/images/corporatecitizenship/corporateresponsibility/fsc-logo.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886805" y="5724674"/>
            <a:ext cx="884995" cy="927033"/>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1" descr="http://www.topnews.in/files/World-Gold-Council.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08185" y="5607591"/>
            <a:ext cx="1311887" cy="108012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6876256" y="5593167"/>
            <a:ext cx="1008088" cy="11482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6000" b="1" dirty="0"/>
              <a:t>?</a:t>
            </a:r>
          </a:p>
        </p:txBody>
      </p:sp>
      <p:sp>
        <p:nvSpPr>
          <p:cNvPr id="13" name="Rectangle 12"/>
          <p:cNvSpPr/>
          <p:nvPr/>
        </p:nvSpPr>
        <p:spPr>
          <a:xfrm>
            <a:off x="468313" y="4671487"/>
            <a:ext cx="8207375" cy="64807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b="1" dirty="0">
                <a:solidFill>
                  <a:schemeClr val="tx1"/>
                </a:solidFill>
              </a:rPr>
              <a:t>Quality </a:t>
            </a:r>
            <a:r>
              <a:rPr lang="de-CH" sz="2800" b="1" dirty="0" err="1">
                <a:solidFill>
                  <a:schemeClr val="tx1"/>
                </a:solidFill>
              </a:rPr>
              <a:t>and</a:t>
            </a:r>
            <a:r>
              <a:rPr lang="de-CH" sz="2800" b="1" dirty="0">
                <a:solidFill>
                  <a:schemeClr val="tx1"/>
                </a:solidFill>
              </a:rPr>
              <a:t> </a:t>
            </a:r>
            <a:r>
              <a:rPr lang="de-CH" sz="2800" b="1" dirty="0" err="1">
                <a:solidFill>
                  <a:schemeClr val="tx1"/>
                </a:solidFill>
              </a:rPr>
              <a:t>sustainability</a:t>
            </a:r>
            <a:r>
              <a:rPr lang="de-CH" sz="2800" b="1" dirty="0">
                <a:solidFill>
                  <a:schemeClr val="tx1"/>
                </a:solidFill>
              </a:rPr>
              <a:t> </a:t>
            </a:r>
            <a:r>
              <a:rPr lang="de-CH" sz="2800" b="1" dirty="0" err="1">
                <a:solidFill>
                  <a:schemeClr val="tx1"/>
                </a:solidFill>
              </a:rPr>
              <a:t>standards</a:t>
            </a:r>
            <a:r>
              <a:rPr lang="de-CH" sz="2800" b="1" dirty="0">
                <a:solidFill>
                  <a:schemeClr val="tx1"/>
                </a:solidFill>
              </a:rPr>
              <a:t>?</a:t>
            </a:r>
          </a:p>
        </p:txBody>
      </p:sp>
    </p:spTree>
    <p:extLst>
      <p:ext uri="{BB962C8B-B14F-4D97-AF65-F5344CB8AC3E}">
        <p14:creationId xmlns:p14="http://schemas.microsoft.com/office/powerpoint/2010/main" val="2089776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solidFill>
                  <a:srgbClr val="333333"/>
                </a:solidFill>
                <a:ea typeface="Calibri" charset="0"/>
                <a:cs typeface="Times New Roman" charset="0"/>
              </a:rPr>
              <a:t>SRI launched a global multi-stakeholder process to create a framework </a:t>
            </a:r>
            <a:r>
              <a:rPr lang="en-GB" sz="2800">
                <a:solidFill>
                  <a:srgbClr val="333333"/>
                </a:solidFill>
                <a:ea typeface="Calibri" charset="0"/>
                <a:cs typeface="Times New Roman" charset="0"/>
              </a:rPr>
              <a:t>for inclusive recycling</a:t>
            </a:r>
            <a:endParaRPr lang="en-GB" sz="2800" dirty="0"/>
          </a:p>
        </p:txBody>
      </p:sp>
      <p:sp>
        <p:nvSpPr>
          <p:cNvPr id="3" name="Content Placeholder 2"/>
          <p:cNvSpPr>
            <a:spLocks noGrp="1"/>
          </p:cNvSpPr>
          <p:nvPr>
            <p:ph sz="half" idx="1"/>
          </p:nvPr>
        </p:nvSpPr>
        <p:spPr/>
        <p:txBody>
          <a:bodyPr/>
          <a:lstStyle/>
          <a:p>
            <a:r>
              <a:rPr lang="en-GB" dirty="0">
                <a:solidFill>
                  <a:srgbClr val="333333"/>
                </a:solidFill>
                <a:ea typeface="Calibri" charset="0"/>
                <a:cs typeface="Times New Roman" charset="0"/>
              </a:rPr>
              <a:t>The new ISO document aims to guide economic operators of secondary metals value chains, including the informal sector, in the efficient and credible implementation of improved recycling practices, in particular in emerging and developing economies.</a:t>
            </a:r>
            <a:endParaRPr lang="en-GB" dirty="0"/>
          </a:p>
        </p:txBody>
      </p:sp>
      <p:pic>
        <p:nvPicPr>
          <p:cNvPr id="5" name="Picture 4"/>
          <p:cNvPicPr>
            <a:picLocks noChangeAspect="1"/>
          </p:cNvPicPr>
          <p:nvPr/>
        </p:nvPicPr>
        <p:blipFill>
          <a:blip r:embed="rId2"/>
          <a:stretch>
            <a:fillRect/>
          </a:stretch>
        </p:blipFill>
        <p:spPr>
          <a:xfrm>
            <a:off x="4716016" y="1196975"/>
            <a:ext cx="3454577" cy="54003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9239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72000" y="222232"/>
            <a:ext cx="4536504" cy="6591144"/>
          </a:xfrm>
          <a:prstGeom prst="rect">
            <a:avLst/>
          </a:prstGeom>
        </p:spPr>
      </p:pic>
      <p:pic>
        <p:nvPicPr>
          <p:cNvPr id="11" name="Picture 10"/>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 y="44624"/>
            <a:ext cx="4572000" cy="6732361"/>
          </a:xfrm>
          <a:prstGeom prst="rect">
            <a:avLst/>
          </a:prstGeom>
        </p:spPr>
      </p:pic>
      <p:sp>
        <p:nvSpPr>
          <p:cNvPr id="2" name="Title 1"/>
          <p:cNvSpPr>
            <a:spLocks noGrp="1"/>
          </p:cNvSpPr>
          <p:nvPr>
            <p:ph type="title"/>
          </p:nvPr>
        </p:nvSpPr>
        <p:spPr>
          <a:xfrm>
            <a:off x="0" y="260648"/>
            <a:ext cx="9108504" cy="864096"/>
          </a:xfrm>
          <a:solidFill>
            <a:srgbClr val="FFFFFF">
              <a:alpha val="52941"/>
            </a:srgbClr>
          </a:solidFill>
        </p:spPr>
        <p:txBody>
          <a:bodyPr anchor="ctr" anchorCtr="0"/>
          <a:lstStyle/>
          <a:p>
            <a:pPr algn="ctr"/>
            <a:r>
              <a:rPr lang="en-GB" b="1" dirty="0">
                <a:solidFill>
                  <a:srgbClr val="33952D"/>
                </a:solidFill>
              </a:rPr>
              <a:t>Multi-stakeholder processes are demanding</a:t>
            </a:r>
            <a:endParaRPr lang="en-GB" dirty="0"/>
          </a:p>
        </p:txBody>
      </p:sp>
      <p:sp>
        <p:nvSpPr>
          <p:cNvPr id="3" name="Rounded Rectangle 2"/>
          <p:cNvSpPr/>
          <p:nvPr/>
        </p:nvSpPr>
        <p:spPr>
          <a:xfrm>
            <a:off x="683568" y="1628800"/>
            <a:ext cx="2304256" cy="1656184"/>
          </a:xfrm>
          <a:prstGeom prst="roundRect">
            <a:avLst/>
          </a:prstGeom>
          <a:solidFill>
            <a:srgbClr val="339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t>70</a:t>
            </a:r>
            <a:br>
              <a:rPr lang="en-GB" dirty="0"/>
            </a:br>
            <a:r>
              <a:rPr lang="en-GB" dirty="0"/>
              <a:t>ISO IWA contributors</a:t>
            </a:r>
          </a:p>
        </p:txBody>
      </p:sp>
      <p:sp>
        <p:nvSpPr>
          <p:cNvPr id="7" name="Rounded Rectangle 6"/>
          <p:cNvSpPr/>
          <p:nvPr/>
        </p:nvSpPr>
        <p:spPr>
          <a:xfrm>
            <a:off x="3419872" y="1628800"/>
            <a:ext cx="2304256" cy="1656184"/>
          </a:xfrm>
          <a:prstGeom prst="roundRect">
            <a:avLst/>
          </a:prstGeom>
          <a:solidFill>
            <a:srgbClr val="339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t>30</a:t>
            </a:r>
            <a:br>
              <a:rPr lang="en-GB" dirty="0"/>
            </a:br>
            <a:r>
              <a:rPr lang="en-GB" dirty="0"/>
              <a:t>countries represented</a:t>
            </a:r>
          </a:p>
        </p:txBody>
      </p:sp>
      <p:sp>
        <p:nvSpPr>
          <p:cNvPr id="8" name="Rounded Rectangle 7"/>
          <p:cNvSpPr/>
          <p:nvPr/>
        </p:nvSpPr>
        <p:spPr>
          <a:xfrm>
            <a:off x="6156176" y="1628800"/>
            <a:ext cx="2304256" cy="1656184"/>
          </a:xfrm>
          <a:prstGeom prst="roundRect">
            <a:avLst/>
          </a:prstGeom>
          <a:solidFill>
            <a:srgbClr val="339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t>15</a:t>
            </a:r>
            <a:br>
              <a:rPr lang="en-GB" dirty="0"/>
            </a:br>
            <a:r>
              <a:rPr lang="en-GB" dirty="0"/>
              <a:t>consultation</a:t>
            </a:r>
            <a:br>
              <a:rPr lang="en-GB" dirty="0"/>
            </a:br>
            <a:r>
              <a:rPr lang="en-GB" dirty="0"/>
              <a:t>events</a:t>
            </a:r>
          </a:p>
        </p:txBody>
      </p:sp>
      <p:sp>
        <p:nvSpPr>
          <p:cNvPr id="9" name="Rounded Rectangle 8"/>
          <p:cNvSpPr/>
          <p:nvPr/>
        </p:nvSpPr>
        <p:spPr>
          <a:xfrm>
            <a:off x="683568" y="3573016"/>
            <a:ext cx="2304256" cy="1656184"/>
          </a:xfrm>
          <a:prstGeom prst="roundRect">
            <a:avLst/>
          </a:prstGeom>
          <a:solidFill>
            <a:srgbClr val="339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t>1500</a:t>
            </a:r>
            <a:br>
              <a:rPr lang="en-GB" dirty="0"/>
            </a:br>
            <a:r>
              <a:rPr lang="en-GB" dirty="0"/>
              <a:t>comments</a:t>
            </a:r>
          </a:p>
          <a:p>
            <a:pPr algn="ctr"/>
            <a:r>
              <a:rPr lang="en-GB" dirty="0" err="1"/>
              <a:t>recieved</a:t>
            </a:r>
            <a:endParaRPr lang="en-GB" dirty="0"/>
          </a:p>
        </p:txBody>
      </p:sp>
      <p:sp>
        <p:nvSpPr>
          <p:cNvPr id="12" name="Rounded Rectangle 11"/>
          <p:cNvSpPr/>
          <p:nvPr/>
        </p:nvSpPr>
        <p:spPr>
          <a:xfrm>
            <a:off x="3419872" y="3573016"/>
            <a:ext cx="2304256" cy="1656184"/>
          </a:xfrm>
          <a:prstGeom prst="roundRect">
            <a:avLst/>
          </a:prstGeom>
          <a:solidFill>
            <a:srgbClr val="339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t>1000</a:t>
            </a:r>
            <a:br>
              <a:rPr lang="en-GB" dirty="0"/>
            </a:br>
            <a:r>
              <a:rPr lang="en-GB" dirty="0"/>
              <a:t>interested stakeholders</a:t>
            </a:r>
          </a:p>
        </p:txBody>
      </p:sp>
      <p:sp>
        <p:nvSpPr>
          <p:cNvPr id="13" name="Rounded Rectangle 12"/>
          <p:cNvSpPr/>
          <p:nvPr/>
        </p:nvSpPr>
        <p:spPr>
          <a:xfrm>
            <a:off x="6156176" y="3573016"/>
            <a:ext cx="2304256" cy="1656184"/>
          </a:xfrm>
          <a:prstGeom prst="roundRect">
            <a:avLst/>
          </a:prstGeom>
          <a:solidFill>
            <a:srgbClr val="339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t>5</a:t>
            </a:r>
            <a:br>
              <a:rPr lang="en-GB" dirty="0"/>
            </a:br>
            <a:r>
              <a:rPr lang="en-GB" dirty="0"/>
              <a:t>years process from 1</a:t>
            </a:r>
            <a:r>
              <a:rPr lang="en-GB" baseline="30000" dirty="0"/>
              <a:t>st</a:t>
            </a:r>
            <a:r>
              <a:rPr lang="en-GB" dirty="0"/>
              <a:t> idea to launch</a:t>
            </a:r>
          </a:p>
        </p:txBody>
      </p:sp>
      <p:sp>
        <p:nvSpPr>
          <p:cNvPr id="14" name="Rounded Rectangle 13"/>
          <p:cNvSpPr/>
          <p:nvPr/>
        </p:nvSpPr>
        <p:spPr>
          <a:xfrm>
            <a:off x="683568" y="6237312"/>
            <a:ext cx="7776864" cy="432048"/>
          </a:xfrm>
          <a:prstGeom prst="roundRect">
            <a:avLst/>
          </a:prstGeom>
          <a:solidFill>
            <a:srgbClr val="FFFFFF">
              <a:alpha val="75294"/>
            </a:srgbClr>
          </a:solidFill>
          <a:ln>
            <a:solidFill>
              <a:srgbClr val="3395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33952D"/>
                </a:solidFill>
              </a:rPr>
              <a:t>sustainable-</a:t>
            </a:r>
            <a:r>
              <a:rPr lang="en-GB" dirty="0" err="1">
                <a:solidFill>
                  <a:srgbClr val="33952D"/>
                </a:solidFill>
              </a:rPr>
              <a:t>recycling.org</a:t>
            </a:r>
            <a:r>
              <a:rPr lang="en-GB" dirty="0">
                <a:solidFill>
                  <a:srgbClr val="33952D"/>
                </a:solidFill>
              </a:rPr>
              <a:t>   </a:t>
            </a:r>
            <a:r>
              <a:rPr lang="de-CH" dirty="0">
                <a:solidFill>
                  <a:srgbClr val="33952D"/>
                </a:solidFill>
              </a:rPr>
              <a:t>//</a:t>
            </a:r>
            <a:r>
              <a:rPr lang="en-GB" dirty="0">
                <a:solidFill>
                  <a:srgbClr val="33952D"/>
                </a:solidFill>
              </a:rPr>
              <a:t>   </a:t>
            </a:r>
            <a:r>
              <a:rPr lang="en-GB" dirty="0" err="1">
                <a:solidFill>
                  <a:srgbClr val="33952D"/>
                </a:solidFill>
              </a:rPr>
              <a:t>sri@wrforum.org</a:t>
            </a:r>
            <a:endParaRPr lang="en-GB" dirty="0">
              <a:solidFill>
                <a:srgbClr val="33952D"/>
              </a:solidFill>
            </a:endParaRPr>
          </a:p>
        </p:txBody>
      </p:sp>
    </p:spTree>
    <p:extLst>
      <p:ext uri="{BB962C8B-B14F-4D97-AF65-F5344CB8AC3E}">
        <p14:creationId xmlns:p14="http://schemas.microsoft.com/office/powerpoint/2010/main" val="1997481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l="16062" t="32594" r="33243" b="19088"/>
          <a:stretch/>
        </p:blipFill>
        <p:spPr>
          <a:xfrm>
            <a:off x="0" y="0"/>
            <a:ext cx="9151460" cy="6858000"/>
          </a:xfrm>
        </p:spPr>
      </p:pic>
      <p:sp>
        <p:nvSpPr>
          <p:cNvPr id="5" name="TextBox 4"/>
          <p:cNvSpPr txBox="1"/>
          <p:nvPr/>
        </p:nvSpPr>
        <p:spPr>
          <a:xfrm>
            <a:off x="0" y="3212976"/>
            <a:ext cx="9144000" cy="2031325"/>
          </a:xfrm>
          <a:prstGeom prst="rect">
            <a:avLst/>
          </a:prstGeom>
          <a:solidFill>
            <a:srgbClr val="FFFFFF">
              <a:alpha val="50196"/>
            </a:srgbClr>
          </a:solidFill>
        </p:spPr>
        <p:txBody>
          <a:bodyPr wrap="square" rtlCol="0">
            <a:spAutoFit/>
          </a:bodyPr>
          <a:lstStyle/>
          <a:p>
            <a:pPr algn="ctr"/>
            <a:r>
              <a:rPr lang="en-GB" sz="4400" b="1" dirty="0">
                <a:solidFill>
                  <a:schemeClr val="bg1"/>
                </a:solidFill>
                <a:effectLst>
                  <a:outerShdw blurRad="50800" dist="38100" dir="2700000" algn="tl" rotWithShape="0">
                    <a:prstClr val="black">
                      <a:alpha val="40000"/>
                    </a:prstClr>
                  </a:outerShdw>
                </a:effectLst>
              </a:rPr>
              <a:t>Tales of Trash</a:t>
            </a:r>
          </a:p>
          <a:p>
            <a:pPr algn="ctr"/>
            <a:r>
              <a:rPr lang="en-GB" sz="4400" b="1" dirty="0">
                <a:solidFill>
                  <a:schemeClr val="bg1"/>
                </a:solidFill>
                <a:effectLst>
                  <a:outerShdw blurRad="50800" dist="38100" dir="2700000" algn="tl" rotWithShape="0">
                    <a:prstClr val="black">
                      <a:alpha val="40000"/>
                    </a:prstClr>
                  </a:outerShdw>
                </a:effectLst>
              </a:rPr>
              <a:t>5 Principles for Inclusive Recycling</a:t>
            </a:r>
          </a:p>
          <a:p>
            <a:pPr algn="ctr"/>
            <a:endParaRPr lang="en-GB" sz="2000" dirty="0">
              <a:solidFill>
                <a:schemeClr val="bg1"/>
              </a:solidFill>
              <a:effectLst>
                <a:outerShdw blurRad="50800" dist="38100" dir="2700000" algn="tl" rotWithShape="0">
                  <a:prstClr val="black">
                    <a:alpha val="40000"/>
                  </a:prstClr>
                </a:outerShdw>
              </a:effectLst>
            </a:endParaRPr>
          </a:p>
          <a:p>
            <a:pPr algn="ctr"/>
            <a:r>
              <a:rPr lang="en-GB" dirty="0">
                <a:effectLst>
                  <a:outerShdw blurRad="50800" dist="38100" dir="2700000" algn="tl" rotWithShape="0">
                    <a:prstClr val="black">
                      <a:alpha val="40000"/>
                    </a:prstClr>
                  </a:outerShdw>
                </a:effectLst>
              </a:rPr>
              <a:t>by SRI</a:t>
            </a:r>
          </a:p>
        </p:txBody>
      </p:sp>
    </p:spTree>
    <p:extLst>
      <p:ext uri="{BB962C8B-B14F-4D97-AF65-F5344CB8AC3E}">
        <p14:creationId xmlns:p14="http://schemas.microsoft.com/office/powerpoint/2010/main" val="682753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Content</a:t>
            </a:r>
          </a:p>
        </p:txBody>
      </p:sp>
      <p:sp>
        <p:nvSpPr>
          <p:cNvPr id="3" name="Content Placeholder 2"/>
          <p:cNvSpPr>
            <a:spLocks noGrp="1"/>
          </p:cNvSpPr>
          <p:nvPr>
            <p:ph idx="1"/>
          </p:nvPr>
        </p:nvSpPr>
        <p:spPr/>
        <p:txBody>
          <a:bodyPr/>
          <a:lstStyle/>
          <a:p>
            <a:r>
              <a:rPr lang="en-GB" dirty="0"/>
              <a:t>World Resources Forum</a:t>
            </a:r>
          </a:p>
          <a:p>
            <a:endParaRPr lang="en-GB" dirty="0"/>
          </a:p>
          <a:p>
            <a:r>
              <a:rPr lang="en-GB" dirty="0"/>
              <a:t>Case studies recycling in the informal sector</a:t>
            </a:r>
          </a:p>
          <a:p>
            <a:pPr lvl="1"/>
            <a:r>
              <a:rPr lang="en-GB" dirty="0"/>
              <a:t>Secondary plastics in India</a:t>
            </a:r>
          </a:p>
          <a:p>
            <a:pPr lvl="1"/>
            <a:r>
              <a:rPr lang="en-GB" dirty="0"/>
              <a:t>Secondary Metals in Ghana</a:t>
            </a:r>
          </a:p>
          <a:p>
            <a:pPr lvl="1"/>
            <a:r>
              <a:rPr lang="en-GB" dirty="0"/>
              <a:t>ISO IWA Guidance Principles</a:t>
            </a:r>
          </a:p>
        </p:txBody>
      </p:sp>
    </p:spTree>
    <p:extLst>
      <p:ext uri="{BB962C8B-B14F-4D97-AF65-F5344CB8AC3E}">
        <p14:creationId xmlns:p14="http://schemas.microsoft.com/office/powerpoint/2010/main" val="1548507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6" y="269775"/>
            <a:ext cx="8219256" cy="924879"/>
          </a:xfrm>
        </p:spPr>
        <p:txBody>
          <a:bodyPr/>
          <a:lstStyle/>
          <a:p>
            <a:r>
              <a:rPr lang="en-US" sz="2400" dirty="0"/>
              <a:t>The Guidance Principles address five main sustainability requirements for the recycling of secondary metals in developing countries.</a:t>
            </a:r>
            <a:endParaRPr lang="en-US" sz="2800" dirty="0"/>
          </a:p>
        </p:txBody>
      </p:sp>
      <p:sp>
        <p:nvSpPr>
          <p:cNvPr id="6" name="Oval 5"/>
          <p:cNvSpPr/>
          <p:nvPr/>
        </p:nvSpPr>
        <p:spPr>
          <a:xfrm>
            <a:off x="1907704" y="1423059"/>
            <a:ext cx="5385307" cy="5169290"/>
          </a:xfrm>
          <a:prstGeom prst="ellipse">
            <a:avLst/>
          </a:prstGeom>
          <a:solidFill>
            <a:schemeClr val="bg1"/>
          </a:solidFill>
          <a:ln w="139700">
            <a:solidFill>
              <a:srgbClr val="3395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504567" y="2264273"/>
            <a:ext cx="4256217" cy="3565929"/>
            <a:chOff x="3378414" y="1329267"/>
            <a:chExt cx="4891125" cy="4097866"/>
          </a:xfrm>
        </p:grpSpPr>
        <p:cxnSp>
          <p:nvCxnSpPr>
            <p:cNvPr id="8" name="Straight Connector 7"/>
            <p:cNvCxnSpPr/>
            <p:nvPr/>
          </p:nvCxnSpPr>
          <p:spPr>
            <a:xfrm flipH="1">
              <a:off x="5786838" y="1329267"/>
              <a:ext cx="1" cy="4097866"/>
            </a:xfrm>
            <a:prstGeom prst="line">
              <a:avLst/>
            </a:prstGeom>
            <a:ln w="25400">
              <a:solidFill>
                <a:srgbClr val="33952D"/>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90148" y="3372423"/>
              <a:ext cx="4377267" cy="8467"/>
            </a:xfrm>
            <a:prstGeom prst="line">
              <a:avLst/>
            </a:prstGeom>
            <a:ln w="25400">
              <a:solidFill>
                <a:srgbClr val="33952D"/>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12756" y="4300022"/>
              <a:ext cx="844677" cy="844677"/>
            </a:xfrm>
            <a:prstGeom prst="rect">
              <a:avLst/>
            </a:prstGeom>
          </p:spPr>
        </p:pic>
        <p:sp>
          <p:nvSpPr>
            <p:cNvPr id="11" name="TextBox 10"/>
            <p:cNvSpPr txBox="1"/>
            <p:nvPr/>
          </p:nvSpPr>
          <p:spPr>
            <a:xfrm>
              <a:off x="3378414" y="1426495"/>
              <a:ext cx="2350055" cy="1096433"/>
            </a:xfrm>
            <a:prstGeom prst="rect">
              <a:avLst/>
            </a:prstGeom>
            <a:noFill/>
          </p:spPr>
          <p:txBody>
            <a:bodyPr wrap="square" rtlCol="0">
              <a:spAutoFit/>
            </a:bodyPr>
            <a:lstStyle/>
            <a:p>
              <a:r>
                <a:rPr lang="en-US" sz="1400" b="1" dirty="0">
                  <a:latin typeface="Cambria" panose="02040503050406030204" pitchFamily="18" charset="0"/>
                </a:rPr>
                <a:t>1</a:t>
              </a:r>
              <a:r>
                <a:rPr lang="en-US" sz="1400" dirty="0">
                  <a:latin typeface="Cambria" panose="02040503050406030204" pitchFamily="18" charset="0"/>
                </a:rPr>
                <a:t>. Enabling safe, healthy and equitable working conditions</a:t>
              </a:r>
            </a:p>
            <a:p>
              <a:endParaRPr lang="en-US" sz="1400" dirty="0">
                <a:latin typeface="Cambria" panose="02040503050406030204" pitchFamily="18" charset="0"/>
              </a:endParaRPr>
            </a:p>
          </p:txBody>
        </p:sp>
        <p:sp>
          <p:nvSpPr>
            <p:cNvPr id="12" name="TextBox 11"/>
            <p:cNvSpPr txBox="1"/>
            <p:nvPr/>
          </p:nvSpPr>
          <p:spPr>
            <a:xfrm>
              <a:off x="3378415" y="3329735"/>
              <a:ext cx="2350055" cy="1096433"/>
            </a:xfrm>
            <a:prstGeom prst="rect">
              <a:avLst/>
            </a:prstGeom>
            <a:noFill/>
          </p:spPr>
          <p:txBody>
            <a:bodyPr wrap="square" rtlCol="0">
              <a:spAutoFit/>
            </a:bodyPr>
            <a:lstStyle/>
            <a:p>
              <a:r>
                <a:rPr lang="en-US" sz="1400" b="1" dirty="0">
                  <a:latin typeface="Cambria" panose="02040503050406030204" pitchFamily="18" charset="0"/>
                </a:rPr>
                <a:t>3</a:t>
              </a:r>
              <a:r>
                <a:rPr lang="en-US" sz="1400" dirty="0">
                  <a:latin typeface="Cambria" panose="02040503050406030204" pitchFamily="18" charset="0"/>
                </a:rPr>
                <a:t>. Conserving and protecting the environment and natural resources</a:t>
              </a:r>
            </a:p>
          </p:txBody>
        </p:sp>
        <p:sp>
          <p:nvSpPr>
            <p:cNvPr id="13" name="TextBox 12"/>
            <p:cNvSpPr txBox="1"/>
            <p:nvPr/>
          </p:nvSpPr>
          <p:spPr>
            <a:xfrm>
              <a:off x="5932158" y="1426495"/>
              <a:ext cx="2335289" cy="1096433"/>
            </a:xfrm>
            <a:prstGeom prst="rect">
              <a:avLst/>
            </a:prstGeom>
            <a:noFill/>
          </p:spPr>
          <p:txBody>
            <a:bodyPr wrap="square" rtlCol="0">
              <a:spAutoFit/>
            </a:bodyPr>
            <a:lstStyle/>
            <a:p>
              <a:r>
                <a:rPr lang="en-GB" sz="1400" b="1" dirty="0">
                  <a:latin typeface="Cambria" panose="02040503050406030204" pitchFamily="18" charset="0"/>
                </a:rPr>
                <a:t>2</a:t>
              </a:r>
              <a:r>
                <a:rPr lang="en-GB" sz="1400" dirty="0">
                  <a:latin typeface="Cambria" panose="02040503050406030204" pitchFamily="18" charset="0"/>
                </a:rPr>
                <a:t>. Building and strengthening local community relations and resilience</a:t>
              </a:r>
              <a:endParaRPr lang="en-GB" sz="1100" dirty="0">
                <a:latin typeface="Cambria" panose="02040503050406030204" pitchFamily="18" charset="0"/>
              </a:endParaRPr>
            </a:p>
          </p:txBody>
        </p:sp>
        <p:sp>
          <p:nvSpPr>
            <p:cNvPr id="14" name="TextBox 13"/>
            <p:cNvSpPr txBox="1"/>
            <p:nvPr/>
          </p:nvSpPr>
          <p:spPr>
            <a:xfrm>
              <a:off x="5934249" y="3340967"/>
              <a:ext cx="2335290" cy="601270"/>
            </a:xfrm>
            <a:prstGeom prst="rect">
              <a:avLst/>
            </a:prstGeom>
            <a:noFill/>
          </p:spPr>
          <p:txBody>
            <a:bodyPr wrap="square" rtlCol="0">
              <a:spAutoFit/>
            </a:bodyPr>
            <a:lstStyle/>
            <a:p>
              <a:r>
                <a:rPr lang="en-US" sz="1400" b="1" dirty="0">
                  <a:latin typeface="Cambria" panose="02040503050406030204" pitchFamily="18" charset="0"/>
                </a:rPr>
                <a:t>4</a:t>
              </a:r>
              <a:r>
                <a:rPr lang="en-US" sz="1400" dirty="0">
                  <a:latin typeface="Cambria" panose="02040503050406030204" pitchFamily="18" charset="0"/>
                </a:rPr>
                <a:t>. Improving recovery of secondary metals</a:t>
              </a:r>
            </a:p>
          </p:txBody>
        </p:sp>
      </p:grpSp>
      <p:sp>
        <p:nvSpPr>
          <p:cNvPr id="15" name="TextBox 14"/>
          <p:cNvSpPr txBox="1"/>
          <p:nvPr/>
        </p:nvSpPr>
        <p:spPr>
          <a:xfrm>
            <a:off x="3616379" y="5805264"/>
            <a:ext cx="2467789" cy="523220"/>
          </a:xfrm>
          <a:prstGeom prst="rect">
            <a:avLst/>
          </a:prstGeom>
          <a:noFill/>
        </p:spPr>
        <p:txBody>
          <a:bodyPr wrap="square" rtlCol="0">
            <a:spAutoFit/>
          </a:bodyPr>
          <a:lstStyle/>
          <a:p>
            <a:r>
              <a:rPr lang="en-US" sz="1400" b="1" dirty="0">
                <a:latin typeface="Cambria" panose="02040503050406030204" pitchFamily="18" charset="0"/>
              </a:rPr>
              <a:t>5</a:t>
            </a:r>
            <a:r>
              <a:rPr lang="en-US" sz="1400" dirty="0">
                <a:latin typeface="Cambria" panose="02040503050406030204" pitchFamily="18" charset="0"/>
              </a:rPr>
              <a:t>. Implementing a sustainable management approach</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3523" y="4683872"/>
            <a:ext cx="890645" cy="892988"/>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0605" y="3279297"/>
            <a:ext cx="592922" cy="592922"/>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a:ext>
            </a:extLst>
          </a:blip>
          <a:srcRect t="21980" b="23873"/>
          <a:stretch/>
        </p:blipFill>
        <p:spPr>
          <a:xfrm>
            <a:off x="5146428" y="3260537"/>
            <a:ext cx="1164320" cy="630441"/>
          </a:xfrm>
          <a:prstGeom prst="rect">
            <a:avLst/>
          </a:prstGeom>
        </p:spPr>
      </p:pic>
    </p:spTree>
    <p:extLst>
      <p:ext uri="{BB962C8B-B14F-4D97-AF65-F5344CB8AC3E}">
        <p14:creationId xmlns:p14="http://schemas.microsoft.com/office/powerpoint/2010/main" val="1074259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768"/>
            <a:ext cx="8219256" cy="534886"/>
          </a:xfrm>
        </p:spPr>
        <p:txBody>
          <a:bodyPr/>
          <a:lstStyle/>
          <a:p>
            <a:r>
              <a:rPr lang="es-ES" sz="3000" b="1" dirty="0" err="1">
                <a:solidFill>
                  <a:srgbClr val="33952D"/>
                </a:solidFill>
              </a:rPr>
              <a:t>Sustainability</a:t>
            </a:r>
            <a:r>
              <a:rPr lang="es-ES" sz="3000" b="1" dirty="0">
                <a:solidFill>
                  <a:srgbClr val="33952D"/>
                </a:solidFill>
              </a:rPr>
              <a:t> </a:t>
            </a:r>
            <a:r>
              <a:rPr lang="es-ES" sz="3000" b="1" dirty="0" err="1">
                <a:solidFill>
                  <a:srgbClr val="33952D"/>
                </a:solidFill>
              </a:rPr>
              <a:t>requirements</a:t>
            </a:r>
            <a:endParaRPr lang="en-US" sz="3000" b="1" dirty="0"/>
          </a:p>
        </p:txBody>
      </p:sp>
      <p:sp>
        <p:nvSpPr>
          <p:cNvPr id="45" name="TextBox 44"/>
          <p:cNvSpPr txBox="1"/>
          <p:nvPr/>
        </p:nvSpPr>
        <p:spPr>
          <a:xfrm>
            <a:off x="1043608" y="2173987"/>
            <a:ext cx="7128792" cy="3272691"/>
          </a:xfrm>
          <a:prstGeom prst="rect">
            <a:avLst/>
          </a:prstGeom>
          <a:noFill/>
        </p:spPr>
        <p:txBody>
          <a:bodyPr wrap="square" rtlCol="0">
            <a:spAutoFit/>
          </a:bodyPr>
          <a:lstStyle/>
          <a:p>
            <a:pPr lvl="0">
              <a:spcBef>
                <a:spcPts val="400"/>
              </a:spcBef>
              <a:spcAft>
                <a:spcPts val="400"/>
              </a:spcAft>
            </a:pPr>
            <a:r>
              <a:rPr lang="en-US" sz="2000" b="1" dirty="0"/>
              <a:t>Objective 1.1    </a:t>
            </a:r>
            <a:r>
              <a:rPr lang="en-US" sz="2000" dirty="0"/>
              <a:t>Enable safe and healthy </a:t>
            </a:r>
            <a:r>
              <a:rPr lang="en-US" sz="2000" b="1" dirty="0"/>
              <a:t>work places</a:t>
            </a:r>
            <a:r>
              <a:rPr lang="en-US" sz="2000" dirty="0"/>
              <a:t>. </a:t>
            </a:r>
          </a:p>
          <a:p>
            <a:pPr lvl="0">
              <a:spcBef>
                <a:spcPts val="400"/>
              </a:spcBef>
              <a:spcAft>
                <a:spcPts val="400"/>
              </a:spcAft>
            </a:pPr>
            <a:r>
              <a:rPr lang="en-US" sz="2000" b="1" dirty="0"/>
              <a:t>Objective 1.2    </a:t>
            </a:r>
            <a:r>
              <a:rPr lang="en-US" sz="2000" dirty="0"/>
              <a:t>Establish</a:t>
            </a:r>
            <a:r>
              <a:rPr lang="en-US" sz="2000" b="1" dirty="0"/>
              <a:t> working terms </a:t>
            </a:r>
            <a:r>
              <a:rPr lang="en-US" sz="2000" dirty="0"/>
              <a:t>and conditions that are decent and equitable. </a:t>
            </a:r>
          </a:p>
          <a:p>
            <a:pPr lvl="0">
              <a:spcBef>
                <a:spcPts val="400"/>
              </a:spcBef>
              <a:spcAft>
                <a:spcPts val="400"/>
              </a:spcAft>
            </a:pPr>
            <a:r>
              <a:rPr lang="en-US" sz="2000" b="1" dirty="0"/>
              <a:t>Objective 1.3    </a:t>
            </a:r>
            <a:r>
              <a:rPr lang="en-US" sz="2000" dirty="0"/>
              <a:t>Eliminate </a:t>
            </a:r>
            <a:r>
              <a:rPr lang="en-US" sz="2000" b="1" dirty="0"/>
              <a:t>child </a:t>
            </a:r>
            <a:r>
              <a:rPr lang="en-US" sz="2000" dirty="0" err="1"/>
              <a:t>labour</a:t>
            </a:r>
            <a:r>
              <a:rPr lang="en-US" sz="2000" dirty="0"/>
              <a:t>, </a:t>
            </a:r>
            <a:r>
              <a:rPr lang="en-US" sz="2000" b="1" dirty="0"/>
              <a:t>forced </a:t>
            </a:r>
            <a:r>
              <a:rPr lang="en-US" sz="2000" dirty="0" err="1"/>
              <a:t>labour</a:t>
            </a:r>
            <a:r>
              <a:rPr lang="en-US" sz="2000" dirty="0"/>
              <a:t>, harassment</a:t>
            </a:r>
            <a:r>
              <a:rPr lang="en-US" sz="2000" b="1" dirty="0"/>
              <a:t> </a:t>
            </a:r>
            <a:r>
              <a:rPr lang="en-US" sz="2000" dirty="0"/>
              <a:t>and all forms of </a:t>
            </a:r>
            <a:r>
              <a:rPr lang="en-US" sz="2000" b="1" dirty="0"/>
              <a:t>discrimination</a:t>
            </a:r>
            <a:r>
              <a:rPr lang="en-US" sz="2000" dirty="0"/>
              <a:t>. </a:t>
            </a:r>
          </a:p>
          <a:p>
            <a:pPr lvl="0">
              <a:spcBef>
                <a:spcPts val="400"/>
              </a:spcBef>
              <a:spcAft>
                <a:spcPts val="400"/>
              </a:spcAft>
            </a:pPr>
            <a:r>
              <a:rPr lang="en-US" sz="2000" b="1" dirty="0"/>
              <a:t>Objective 1.4    </a:t>
            </a:r>
            <a:r>
              <a:rPr lang="en-US" sz="2000" dirty="0"/>
              <a:t>Ensure </a:t>
            </a:r>
            <a:r>
              <a:rPr lang="en-US" sz="2000" b="1" dirty="0"/>
              <a:t>freedom of association </a:t>
            </a:r>
            <a:r>
              <a:rPr lang="en-US" sz="2000" dirty="0"/>
              <a:t>and the right to collective bargaining.</a:t>
            </a:r>
          </a:p>
          <a:p>
            <a:pPr lvl="0">
              <a:spcBef>
                <a:spcPts val="400"/>
              </a:spcBef>
              <a:spcAft>
                <a:spcPts val="400"/>
              </a:spcAft>
            </a:pPr>
            <a:r>
              <a:rPr lang="en-US" sz="2000" b="1" dirty="0"/>
              <a:t>Objective 1.5    </a:t>
            </a:r>
            <a:r>
              <a:rPr lang="en-US" sz="2000" dirty="0"/>
              <a:t>Provide clear channels for </a:t>
            </a:r>
            <a:r>
              <a:rPr lang="en-US" sz="2000" b="1" dirty="0"/>
              <a:t>communication</a:t>
            </a:r>
            <a:r>
              <a:rPr lang="en-US" sz="2000" dirty="0"/>
              <a:t>, transparency and </a:t>
            </a:r>
            <a:r>
              <a:rPr lang="en-US" sz="2000" b="1" dirty="0"/>
              <a:t>dialogue </a:t>
            </a:r>
            <a:r>
              <a:rPr lang="en-US" sz="2000" dirty="0"/>
              <a:t>with workers.  </a:t>
            </a:r>
          </a:p>
        </p:txBody>
      </p:sp>
      <p:sp>
        <p:nvSpPr>
          <p:cNvPr id="47" name="Rounded Rectangle 46"/>
          <p:cNvSpPr/>
          <p:nvPr/>
        </p:nvSpPr>
        <p:spPr>
          <a:xfrm>
            <a:off x="467544" y="1268759"/>
            <a:ext cx="1728192" cy="758989"/>
          </a:xfrm>
          <a:prstGeom prst="roundRect">
            <a:avLst/>
          </a:prstGeom>
          <a:solidFill>
            <a:srgbClr val="33952D"/>
          </a:solidFill>
          <a:ln>
            <a:solidFill>
              <a:srgbClr val="3395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Principle 1</a:t>
            </a:r>
          </a:p>
        </p:txBody>
      </p:sp>
      <p:cxnSp>
        <p:nvCxnSpPr>
          <p:cNvPr id="49" name="Straight Connector 48"/>
          <p:cNvCxnSpPr>
            <a:stCxn id="47" idx="2"/>
          </p:cNvCxnSpPr>
          <p:nvPr/>
        </p:nvCxnSpPr>
        <p:spPr>
          <a:xfrm>
            <a:off x="1331640" y="2027748"/>
            <a:ext cx="6696744" cy="0"/>
          </a:xfrm>
          <a:prstGeom prst="line">
            <a:avLst/>
          </a:prstGeom>
          <a:ln w="28575">
            <a:solidFill>
              <a:srgbClr val="33952D"/>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195736" y="1187654"/>
            <a:ext cx="7314934" cy="830997"/>
          </a:xfrm>
          <a:prstGeom prst="rect">
            <a:avLst/>
          </a:prstGeom>
          <a:noFill/>
        </p:spPr>
        <p:txBody>
          <a:bodyPr wrap="square" rtlCol="0">
            <a:spAutoFit/>
          </a:bodyPr>
          <a:lstStyle/>
          <a:p>
            <a:r>
              <a:rPr lang="en-US" sz="2400" dirty="0"/>
              <a:t>Enabling safe, healthy and equitable </a:t>
            </a:r>
          </a:p>
          <a:p>
            <a:r>
              <a:rPr lang="en-US" sz="2400" dirty="0"/>
              <a:t>working conditions</a:t>
            </a:r>
          </a:p>
        </p:txBody>
      </p:sp>
    </p:spTree>
    <p:extLst>
      <p:ext uri="{BB962C8B-B14F-4D97-AF65-F5344CB8AC3E}">
        <p14:creationId xmlns:p14="http://schemas.microsoft.com/office/powerpoint/2010/main" val="1092442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768"/>
            <a:ext cx="8219256" cy="534886"/>
          </a:xfrm>
        </p:spPr>
        <p:txBody>
          <a:bodyPr/>
          <a:lstStyle/>
          <a:p>
            <a:r>
              <a:rPr lang="es-ES" sz="3000" b="1" dirty="0" err="1">
                <a:solidFill>
                  <a:srgbClr val="33952D"/>
                </a:solidFill>
              </a:rPr>
              <a:t>Traceability</a:t>
            </a:r>
            <a:r>
              <a:rPr lang="es-ES" sz="3000" b="1" dirty="0">
                <a:solidFill>
                  <a:srgbClr val="33952D"/>
                </a:solidFill>
              </a:rPr>
              <a:t> </a:t>
            </a:r>
            <a:r>
              <a:rPr lang="es-ES" sz="3000" b="1" dirty="0" err="1">
                <a:solidFill>
                  <a:srgbClr val="33952D"/>
                </a:solidFill>
              </a:rPr>
              <a:t>requirements</a:t>
            </a:r>
            <a:r>
              <a:rPr lang="es-ES" sz="3000" b="1" dirty="0">
                <a:solidFill>
                  <a:srgbClr val="33952D"/>
                </a:solidFill>
              </a:rPr>
              <a:t>: </a:t>
            </a:r>
            <a:r>
              <a:rPr lang="es-ES" sz="3000" b="1" dirty="0" err="1">
                <a:solidFill>
                  <a:srgbClr val="33952D"/>
                </a:solidFill>
              </a:rPr>
              <a:t>Chain</a:t>
            </a:r>
            <a:r>
              <a:rPr lang="es-ES" sz="3000" b="1" dirty="0">
                <a:solidFill>
                  <a:srgbClr val="33952D"/>
                </a:solidFill>
              </a:rPr>
              <a:t> of </a:t>
            </a:r>
            <a:r>
              <a:rPr lang="es-ES" sz="3000" b="1" dirty="0" err="1">
                <a:solidFill>
                  <a:srgbClr val="33952D"/>
                </a:solidFill>
              </a:rPr>
              <a:t>Custody</a:t>
            </a:r>
            <a:endParaRPr lang="en-US" sz="3000" b="1" dirty="0"/>
          </a:p>
        </p:txBody>
      </p:sp>
      <p:graphicFrame>
        <p:nvGraphicFramePr>
          <p:cNvPr id="3" name="Diagram 2"/>
          <p:cNvGraphicFramePr/>
          <p:nvPr>
            <p:extLst/>
          </p:nvPr>
        </p:nvGraphicFramePr>
        <p:xfrm>
          <a:off x="245327" y="859015"/>
          <a:ext cx="8147248" cy="4624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76108" y="3802383"/>
            <a:ext cx="2360262" cy="923330"/>
          </a:xfrm>
          <a:prstGeom prst="rect">
            <a:avLst/>
          </a:prstGeom>
          <a:noFill/>
        </p:spPr>
        <p:txBody>
          <a:bodyPr wrap="none" rtlCol="0">
            <a:spAutoFit/>
          </a:bodyPr>
          <a:lstStyle/>
          <a:p>
            <a:pPr marL="285750" indent="-285750">
              <a:buFontTx/>
              <a:buChar char="-"/>
            </a:pPr>
            <a:r>
              <a:rPr lang="en-US" dirty="0"/>
              <a:t>Physical segregation</a:t>
            </a:r>
          </a:p>
          <a:p>
            <a:pPr marL="285750" indent="-285750">
              <a:buFontTx/>
              <a:buChar char="-"/>
            </a:pPr>
            <a:r>
              <a:rPr lang="en-US" dirty="0"/>
              <a:t>Mass balance</a:t>
            </a:r>
          </a:p>
          <a:p>
            <a:pPr marL="285750" indent="-285750">
              <a:buFontTx/>
              <a:buChar char="-"/>
            </a:pPr>
            <a:r>
              <a:rPr lang="en-US" dirty="0"/>
              <a:t>Book and claim</a:t>
            </a:r>
          </a:p>
        </p:txBody>
      </p:sp>
      <p:sp>
        <p:nvSpPr>
          <p:cNvPr id="9" name="TextBox 8"/>
          <p:cNvSpPr txBox="1"/>
          <p:nvPr/>
        </p:nvSpPr>
        <p:spPr>
          <a:xfrm>
            <a:off x="6143178" y="3802383"/>
            <a:ext cx="2549634" cy="1200329"/>
          </a:xfrm>
          <a:prstGeom prst="rect">
            <a:avLst/>
          </a:prstGeom>
          <a:noFill/>
        </p:spPr>
        <p:txBody>
          <a:bodyPr wrap="square" rtlCol="0">
            <a:spAutoFit/>
          </a:bodyPr>
          <a:lstStyle/>
          <a:p>
            <a:pPr marL="285750" indent="-285750">
              <a:buFontTx/>
              <a:buChar char="-"/>
            </a:pPr>
            <a:r>
              <a:rPr lang="en-US" dirty="0"/>
              <a:t>On-product claim (third-party audit)</a:t>
            </a:r>
          </a:p>
          <a:p>
            <a:pPr marL="285750" indent="-285750">
              <a:buFontTx/>
              <a:buChar char="-"/>
            </a:pPr>
            <a:r>
              <a:rPr lang="en-US" dirty="0"/>
              <a:t>Off-product claim (second-party audit)</a:t>
            </a:r>
          </a:p>
        </p:txBody>
      </p:sp>
      <p:sp>
        <p:nvSpPr>
          <p:cNvPr id="11" name="TextBox 10"/>
          <p:cNvSpPr txBox="1"/>
          <p:nvPr/>
        </p:nvSpPr>
        <p:spPr>
          <a:xfrm>
            <a:off x="2367501" y="3802383"/>
            <a:ext cx="1737720" cy="369332"/>
          </a:xfrm>
          <a:prstGeom prst="rect">
            <a:avLst/>
          </a:prstGeom>
          <a:noFill/>
        </p:spPr>
        <p:txBody>
          <a:bodyPr wrap="none" rtlCol="0">
            <a:spAutoFit/>
          </a:bodyPr>
          <a:lstStyle/>
          <a:p>
            <a:pPr marL="285750" indent="-285750">
              <a:buFontTx/>
              <a:buChar char="-"/>
            </a:pPr>
            <a:r>
              <a:rPr lang="en-US" dirty="0" err="1"/>
              <a:t>CoC</a:t>
            </a:r>
            <a:r>
              <a:rPr lang="en-US" dirty="0"/>
              <a:t> Manager</a:t>
            </a:r>
          </a:p>
        </p:txBody>
      </p:sp>
    </p:spTree>
    <p:extLst>
      <p:ext uri="{BB962C8B-B14F-4D97-AF65-F5344CB8AC3E}">
        <p14:creationId xmlns:p14="http://schemas.microsoft.com/office/powerpoint/2010/main" val="1849567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CH" b="1" dirty="0">
                <a:solidFill>
                  <a:srgbClr val="33952D"/>
                </a:solidFill>
              </a:rPr>
              <a:t>The </a:t>
            </a:r>
            <a:r>
              <a:rPr lang="de-CH" b="1" dirty="0" err="1">
                <a:solidFill>
                  <a:srgbClr val="33952D"/>
                </a:solidFill>
              </a:rPr>
              <a:t>management</a:t>
            </a:r>
            <a:r>
              <a:rPr lang="de-CH" b="1" dirty="0">
                <a:solidFill>
                  <a:srgbClr val="33952D"/>
                </a:solidFill>
              </a:rPr>
              <a:t> plan </a:t>
            </a:r>
            <a:r>
              <a:rPr lang="de-CH" b="1" dirty="0" err="1">
                <a:solidFill>
                  <a:srgbClr val="33952D"/>
                </a:solidFill>
              </a:rPr>
              <a:t>promotes</a:t>
            </a:r>
            <a:r>
              <a:rPr lang="de-CH" b="1" dirty="0">
                <a:solidFill>
                  <a:srgbClr val="33952D"/>
                </a:solidFill>
              </a:rPr>
              <a:t> gradual </a:t>
            </a:r>
            <a:r>
              <a:rPr lang="de-CH" b="1" dirty="0" err="1">
                <a:solidFill>
                  <a:srgbClr val="33952D"/>
                </a:solidFill>
              </a:rPr>
              <a:t>implementation</a:t>
            </a:r>
            <a:endParaRPr lang="es-ES" b="1" dirty="0">
              <a:solidFill>
                <a:srgbClr val="33952D"/>
              </a:solidFill>
            </a:endParaRPr>
          </a:p>
        </p:txBody>
      </p:sp>
      <p:sp>
        <p:nvSpPr>
          <p:cNvPr id="9" name="Content Placeholder 8">
            <a:extLst>
              <a:ext uri="{FF2B5EF4-FFF2-40B4-BE49-F238E27FC236}">
                <a16:creationId xmlns:a16="http://schemas.microsoft.com/office/drawing/2014/main" id="{1E6304AF-8083-4F46-AE5B-2972990B78E7}"/>
              </a:ext>
            </a:extLst>
          </p:cNvPr>
          <p:cNvSpPr>
            <a:spLocks noGrp="1"/>
          </p:cNvSpPr>
          <p:nvPr>
            <p:ph idx="1"/>
          </p:nvPr>
        </p:nvSpPr>
        <p:spPr/>
        <p:txBody>
          <a:bodyPr/>
          <a:lstStyle/>
          <a:p>
            <a:endParaRPr lang="en-GB"/>
          </a:p>
        </p:txBody>
      </p:sp>
      <p:graphicFrame>
        <p:nvGraphicFramePr>
          <p:cNvPr id="3" name="Diagram 2"/>
          <p:cNvGraphicFramePr/>
          <p:nvPr>
            <p:extLst/>
          </p:nvPr>
        </p:nvGraphicFramePr>
        <p:xfrm>
          <a:off x="1524000" y="139696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2987824" y="2564867"/>
            <a:ext cx="50405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48064" y="2060811"/>
            <a:ext cx="50405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104596" y="2603518"/>
            <a:ext cx="915251" cy="400110"/>
          </a:xfrm>
          <a:prstGeom prst="rect">
            <a:avLst/>
          </a:prstGeom>
          <a:noFill/>
        </p:spPr>
        <p:txBody>
          <a:bodyPr wrap="none" rtlCol="0">
            <a:spAutoFit/>
          </a:bodyPr>
          <a:lstStyle/>
          <a:p>
            <a:r>
              <a:rPr lang="en-US" sz="2000" b="1" dirty="0">
                <a:solidFill>
                  <a:srgbClr val="33952D"/>
                </a:solidFill>
              </a:rPr>
              <a:t>Year 0</a:t>
            </a:r>
          </a:p>
        </p:txBody>
      </p:sp>
      <p:sp>
        <p:nvSpPr>
          <p:cNvPr id="4" name="Rectangle 3"/>
          <p:cNvSpPr/>
          <p:nvPr/>
        </p:nvSpPr>
        <p:spPr>
          <a:xfrm>
            <a:off x="5984491" y="2380201"/>
            <a:ext cx="1744580" cy="430887"/>
          </a:xfrm>
          <a:prstGeom prst="rect">
            <a:avLst/>
          </a:prstGeom>
        </p:spPr>
        <p:txBody>
          <a:bodyPr wrap="none">
            <a:spAutoFit/>
          </a:bodyPr>
          <a:lstStyle/>
          <a:p>
            <a:pPr lvl="0"/>
            <a:r>
              <a:rPr lang="en-US" sz="2200" dirty="0" err="1"/>
              <a:t>Formalisation</a:t>
            </a:r>
            <a:endParaRPr lang="en-US" sz="2200" dirty="0"/>
          </a:p>
        </p:txBody>
      </p:sp>
      <p:sp>
        <p:nvSpPr>
          <p:cNvPr id="10" name="Rectangle 9"/>
          <p:cNvSpPr/>
          <p:nvPr/>
        </p:nvSpPr>
        <p:spPr>
          <a:xfrm>
            <a:off x="5976294" y="2780891"/>
            <a:ext cx="1752777" cy="769441"/>
          </a:xfrm>
          <a:prstGeom prst="rect">
            <a:avLst/>
          </a:prstGeom>
        </p:spPr>
        <p:txBody>
          <a:bodyPr wrap="square">
            <a:spAutoFit/>
          </a:bodyPr>
          <a:lstStyle/>
          <a:p>
            <a:pPr lvl="0"/>
            <a:r>
              <a:rPr lang="en-US" sz="2200" dirty="0"/>
              <a:t>Assurance system</a:t>
            </a:r>
          </a:p>
        </p:txBody>
      </p:sp>
      <p:sp>
        <p:nvSpPr>
          <p:cNvPr id="12" name="TextBox 11"/>
          <p:cNvSpPr txBox="1"/>
          <p:nvPr/>
        </p:nvSpPr>
        <p:spPr>
          <a:xfrm>
            <a:off x="3275856" y="2060811"/>
            <a:ext cx="915251" cy="400110"/>
          </a:xfrm>
          <a:prstGeom prst="rect">
            <a:avLst/>
          </a:prstGeom>
          <a:noFill/>
        </p:spPr>
        <p:txBody>
          <a:bodyPr wrap="none" rtlCol="0">
            <a:spAutoFit/>
          </a:bodyPr>
          <a:lstStyle/>
          <a:p>
            <a:r>
              <a:rPr lang="en-US" sz="2000" b="1" dirty="0">
                <a:solidFill>
                  <a:srgbClr val="33952D"/>
                </a:solidFill>
              </a:rPr>
              <a:t>Year 1</a:t>
            </a:r>
          </a:p>
        </p:txBody>
      </p:sp>
      <p:sp>
        <p:nvSpPr>
          <p:cNvPr id="13" name="TextBox 12"/>
          <p:cNvSpPr txBox="1"/>
          <p:nvPr/>
        </p:nvSpPr>
        <p:spPr>
          <a:xfrm>
            <a:off x="5292080" y="1590373"/>
            <a:ext cx="915251" cy="400110"/>
          </a:xfrm>
          <a:prstGeom prst="rect">
            <a:avLst/>
          </a:prstGeom>
          <a:noFill/>
        </p:spPr>
        <p:txBody>
          <a:bodyPr wrap="none" rtlCol="0">
            <a:spAutoFit/>
          </a:bodyPr>
          <a:lstStyle/>
          <a:p>
            <a:r>
              <a:rPr lang="en-US" sz="2000" b="1">
                <a:solidFill>
                  <a:srgbClr val="33952D"/>
                </a:solidFill>
              </a:rPr>
              <a:t>Year 3</a:t>
            </a:r>
            <a:endParaRPr lang="en-US" sz="2000" b="1" dirty="0">
              <a:solidFill>
                <a:srgbClr val="33952D"/>
              </a:solidFill>
            </a:endParaRPr>
          </a:p>
        </p:txBody>
      </p:sp>
      <p:sp>
        <p:nvSpPr>
          <p:cNvPr id="14" name="TextBox 13"/>
          <p:cNvSpPr txBox="1"/>
          <p:nvPr/>
        </p:nvSpPr>
        <p:spPr>
          <a:xfrm>
            <a:off x="7236296" y="1572531"/>
            <a:ext cx="915251" cy="400110"/>
          </a:xfrm>
          <a:prstGeom prst="rect">
            <a:avLst/>
          </a:prstGeom>
          <a:noFill/>
        </p:spPr>
        <p:txBody>
          <a:bodyPr wrap="none" rtlCol="0">
            <a:spAutoFit/>
          </a:bodyPr>
          <a:lstStyle/>
          <a:p>
            <a:r>
              <a:rPr lang="en-US" sz="2000" b="1" dirty="0">
                <a:solidFill>
                  <a:srgbClr val="33952D"/>
                </a:solidFill>
              </a:rPr>
              <a:t>Year 5</a:t>
            </a:r>
          </a:p>
        </p:txBody>
      </p:sp>
      <p:sp>
        <p:nvSpPr>
          <p:cNvPr id="8" name="Rectangle 7"/>
          <p:cNvSpPr/>
          <p:nvPr/>
        </p:nvSpPr>
        <p:spPr>
          <a:xfrm>
            <a:off x="2102390" y="4686404"/>
            <a:ext cx="6091348" cy="1467255"/>
          </a:xfrm>
          <a:prstGeom prst="rect">
            <a:avLst/>
          </a:prstGeom>
          <a:gradFill flip="none" rotWithShape="1">
            <a:gsLst>
              <a:gs pos="0">
                <a:srgbClr val="1A952A">
                  <a:tint val="66000"/>
                  <a:satMod val="160000"/>
                </a:srgbClr>
              </a:gs>
              <a:gs pos="50000">
                <a:srgbClr val="1A952A">
                  <a:tint val="44500"/>
                  <a:satMod val="160000"/>
                </a:srgbClr>
              </a:gs>
              <a:gs pos="100000">
                <a:srgbClr val="1A952A">
                  <a:tint val="23500"/>
                  <a:satMod val="160000"/>
                </a:srgbClr>
              </a:gs>
            </a:gsLst>
            <a:lin ang="2700000" scaled="1"/>
            <a:tileRect/>
          </a:gradFill>
        </p:spPr>
        <p:txBody>
          <a:bodyPr vert="horz" lIns="91440" tIns="45720" rIns="91440" bIns="45720" rtlCol="0">
            <a:normAutofit fontScale="77500" lnSpcReduction="20000"/>
          </a:bodyPr>
          <a:lstStyle/>
          <a:p>
            <a:pPr defTabSz="914400">
              <a:lnSpc>
                <a:spcPct val="90000"/>
              </a:lnSpc>
              <a:spcBef>
                <a:spcPts val="1000"/>
              </a:spcBef>
              <a:spcAft>
                <a:spcPts val="1200"/>
              </a:spcAft>
            </a:pPr>
            <a:r>
              <a:rPr lang="de-CH" sz="2800" dirty="0">
                <a:latin typeface="+mj-lt"/>
              </a:rPr>
              <a:t>....but </a:t>
            </a:r>
            <a:r>
              <a:rPr lang="de-CH" sz="2800" dirty="0" err="1">
                <a:latin typeface="+mj-lt"/>
              </a:rPr>
              <a:t>requires</a:t>
            </a:r>
            <a:r>
              <a:rPr lang="de-CH" sz="2800" dirty="0">
                <a:latin typeface="+mj-lt"/>
              </a:rPr>
              <a:t> </a:t>
            </a:r>
            <a:r>
              <a:rPr lang="de-CH" sz="2800" dirty="0" err="1">
                <a:latin typeface="+mj-lt"/>
              </a:rPr>
              <a:t>supporting</a:t>
            </a:r>
            <a:r>
              <a:rPr lang="de-CH" sz="2800" dirty="0">
                <a:latin typeface="+mj-lt"/>
              </a:rPr>
              <a:t> </a:t>
            </a:r>
            <a:r>
              <a:rPr lang="de-CH" sz="2800" dirty="0" err="1">
                <a:latin typeface="+mj-lt"/>
              </a:rPr>
              <a:t>mechanisms</a:t>
            </a:r>
            <a:r>
              <a:rPr lang="de-CH" sz="2800" dirty="0">
                <a:latin typeface="+mj-lt"/>
              </a:rPr>
              <a:t>, e.g.,:</a:t>
            </a:r>
          </a:p>
          <a:p>
            <a:pPr defTabSz="914400">
              <a:lnSpc>
                <a:spcPct val="90000"/>
              </a:lnSpc>
              <a:spcBef>
                <a:spcPts val="1000"/>
              </a:spcBef>
              <a:spcAft>
                <a:spcPts val="1200"/>
              </a:spcAft>
            </a:pPr>
            <a:r>
              <a:rPr lang="de-CH" sz="2800" dirty="0">
                <a:latin typeface="+mj-lt"/>
              </a:rPr>
              <a:t>-Legal </a:t>
            </a:r>
            <a:r>
              <a:rPr lang="de-CH" sz="2800" dirty="0" err="1">
                <a:latin typeface="+mj-lt"/>
              </a:rPr>
              <a:t>assistance</a:t>
            </a:r>
            <a:br>
              <a:rPr lang="de-CH" sz="2800" dirty="0">
                <a:latin typeface="+mj-lt"/>
              </a:rPr>
            </a:br>
            <a:r>
              <a:rPr lang="de-CH" sz="2800" dirty="0">
                <a:latin typeface="+mj-lt"/>
              </a:rPr>
              <a:t>-Technical </a:t>
            </a:r>
            <a:r>
              <a:rPr lang="de-CH" sz="2800" dirty="0" err="1">
                <a:latin typeface="+mj-lt"/>
              </a:rPr>
              <a:t>training</a:t>
            </a:r>
            <a:br>
              <a:rPr lang="de-CH" sz="2800" dirty="0">
                <a:latin typeface="+mj-lt"/>
              </a:rPr>
            </a:br>
            <a:r>
              <a:rPr lang="de-CH" sz="2800" dirty="0">
                <a:latin typeface="+mj-lt"/>
              </a:rPr>
              <a:t>-</a:t>
            </a:r>
            <a:r>
              <a:rPr lang="en-US" sz="2800" dirty="0">
                <a:latin typeface="+mj-lt"/>
              </a:rPr>
              <a:t>Networking</a:t>
            </a:r>
          </a:p>
        </p:txBody>
      </p:sp>
    </p:spTree>
    <p:extLst>
      <p:ext uri="{BB962C8B-B14F-4D97-AF65-F5344CB8AC3E}">
        <p14:creationId xmlns:p14="http://schemas.microsoft.com/office/powerpoint/2010/main" val="35607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971551" y="1132722"/>
            <a:ext cx="2775263" cy="1088068"/>
          </a:xfrm>
          <a:prstGeom prst="rect">
            <a:avLst/>
          </a:prstGeom>
        </p:spPr>
        <p:txBody>
          <a:bodyPr vert="horz" lIns="91440" tIns="45720" rIns="91440" bIns="45720" rtlCol="0" anchor="t">
            <a:noAutofit/>
          </a:bodyPr>
          <a:lstStyle>
            <a:lvl1pPr algn="l" defTabSz="914378" rtl="0" eaLnBrk="1" latinLnBrk="0" hangingPunct="1">
              <a:spcBef>
                <a:spcPct val="0"/>
              </a:spcBef>
              <a:buNone/>
              <a:defRPr sz="3600" kern="1200">
                <a:solidFill>
                  <a:schemeClr val="tx1"/>
                </a:solidFill>
                <a:latin typeface="+mj-lt"/>
                <a:ea typeface="+mj-ea"/>
                <a:cs typeface="+mj-cs"/>
              </a:defRPr>
            </a:lvl1p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25" y="-1"/>
            <a:ext cx="9134475" cy="1781391"/>
          </a:xfrm>
          <a:prstGeom prst="rect">
            <a:avLst/>
          </a:prstGeom>
        </p:spPr>
      </p:pic>
      <p:sp>
        <p:nvSpPr>
          <p:cNvPr id="5" name="TextBox 4"/>
          <p:cNvSpPr txBox="1"/>
          <p:nvPr/>
        </p:nvSpPr>
        <p:spPr>
          <a:xfrm>
            <a:off x="3563888" y="2911406"/>
            <a:ext cx="3206338" cy="1338828"/>
          </a:xfrm>
          <a:prstGeom prst="rect">
            <a:avLst/>
          </a:prstGeom>
          <a:noFill/>
        </p:spPr>
        <p:txBody>
          <a:bodyPr wrap="square" rtlCol="0">
            <a:spAutoFit/>
          </a:bodyPr>
          <a:lstStyle/>
          <a:p>
            <a:r>
              <a:rPr lang="en-US" sz="1350" b="1" dirty="0">
                <a:latin typeface="+mj-lt"/>
              </a:rPr>
              <a:t>World</a:t>
            </a:r>
            <a:r>
              <a:rPr lang="en-US" sz="1350" b="1" baseline="0" dirty="0">
                <a:latin typeface="+mj-lt"/>
              </a:rPr>
              <a:t> Resources Forum Association</a:t>
            </a:r>
          </a:p>
          <a:p>
            <a:r>
              <a:rPr lang="en-US" sz="1350" dirty="0" err="1">
                <a:latin typeface="+mj-lt"/>
              </a:rPr>
              <a:t>Lerchenfeldstrasse</a:t>
            </a:r>
            <a:r>
              <a:rPr lang="en-US" sz="1350" dirty="0">
                <a:latin typeface="+mj-lt"/>
              </a:rPr>
              <a:t> 5</a:t>
            </a:r>
          </a:p>
          <a:p>
            <a:r>
              <a:rPr lang="en-US" sz="1350" dirty="0">
                <a:latin typeface="+mj-lt"/>
              </a:rPr>
              <a:t>9014 St. </a:t>
            </a:r>
            <a:r>
              <a:rPr lang="en-US" sz="1350" dirty="0" err="1">
                <a:latin typeface="+mj-lt"/>
              </a:rPr>
              <a:t>Gallen</a:t>
            </a:r>
            <a:endParaRPr lang="en-US" sz="1350" dirty="0">
              <a:latin typeface="+mj-lt"/>
            </a:endParaRPr>
          </a:p>
          <a:p>
            <a:r>
              <a:rPr lang="en-US" sz="1350" dirty="0">
                <a:latin typeface="+mj-lt"/>
              </a:rPr>
              <a:t>Tel. 071 554 09 00</a:t>
            </a:r>
          </a:p>
          <a:p>
            <a:r>
              <a:rPr lang="en-US" sz="1350" dirty="0">
                <a:latin typeface="+mj-lt"/>
                <a:hlinkClick r:id="rId3"/>
              </a:rPr>
              <a:t>mathias.schluep@wrforum.org</a:t>
            </a:r>
            <a:endParaRPr lang="en-US" sz="1350" dirty="0">
              <a:latin typeface="+mj-lt"/>
            </a:endParaRPr>
          </a:p>
          <a:p>
            <a:r>
              <a:rPr lang="en-US" sz="1350" dirty="0">
                <a:latin typeface="+mj-lt"/>
                <a:hlinkClick r:id="rId4"/>
              </a:rPr>
              <a:t>www.wrforum.org</a:t>
            </a:r>
            <a:r>
              <a:rPr lang="en-US" sz="1350" baseline="0" dirty="0">
                <a:latin typeface="+mj-lt"/>
              </a:rPr>
              <a:t> </a:t>
            </a:r>
            <a:endParaRPr lang="en-US" sz="1350" dirty="0">
              <a:latin typeface="+mj-lt"/>
            </a:endParaRPr>
          </a:p>
        </p:txBody>
      </p:sp>
      <p:sp>
        <p:nvSpPr>
          <p:cNvPr id="6" name="TextBox 5"/>
          <p:cNvSpPr txBox="1"/>
          <p:nvPr/>
        </p:nvSpPr>
        <p:spPr>
          <a:xfrm>
            <a:off x="3563888" y="2132856"/>
            <a:ext cx="2425087" cy="584775"/>
          </a:xfrm>
          <a:prstGeom prst="rect">
            <a:avLst/>
          </a:prstGeom>
          <a:noFill/>
        </p:spPr>
        <p:txBody>
          <a:bodyPr wrap="none" rtlCol="0">
            <a:spAutoFit/>
          </a:bodyPr>
          <a:lstStyle/>
          <a:p>
            <a:r>
              <a:rPr lang="en-US" sz="3200"/>
              <a:t>THANK YOU</a:t>
            </a:r>
            <a:endParaRPr lang="en-GB" sz="3200" dirty="0"/>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1521" y="2978125"/>
            <a:ext cx="2664296" cy="1026939"/>
          </a:xfrm>
          <a:prstGeom prst="rect">
            <a:avLst/>
          </a:prstGeom>
        </p:spPr>
      </p:pic>
    </p:spTree>
    <p:extLst>
      <p:ext uri="{BB962C8B-B14F-4D97-AF65-F5344CB8AC3E}">
        <p14:creationId xmlns:p14="http://schemas.microsoft.com/office/powerpoint/2010/main" val="53407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nSpc>
                <a:spcPct val="120000"/>
              </a:lnSpc>
              <a:buNone/>
            </a:pPr>
            <a:r>
              <a:rPr lang="en-US" sz="2000" dirty="0"/>
              <a:t>The World Resources Forum Association (WRFA) is an independent non-profit international organization that serves as a platform connecting and fostering knowledge exchange on resources management amongst business leaders, policy-makers, NGOs, scientists and the public. </a:t>
            </a:r>
          </a:p>
          <a:p>
            <a:pPr marL="0" indent="0">
              <a:buNone/>
            </a:pPr>
            <a:endParaRPr lang="en-GB" sz="2000" dirty="0"/>
          </a:p>
          <a:p>
            <a:pPr marL="0" indent="0">
              <a:buNone/>
            </a:pPr>
            <a:r>
              <a:rPr lang="en-GB" sz="2000" dirty="0"/>
              <a:t>Flagship activity is the </a:t>
            </a:r>
            <a:r>
              <a:rPr lang="en-GB" sz="2000" b="1" dirty="0"/>
              <a:t>annual WRF Conference</a:t>
            </a:r>
            <a:r>
              <a:rPr lang="en-GB" sz="2000" dirty="0"/>
              <a:t>.</a:t>
            </a:r>
            <a:endParaRPr lang="en-GB" dirty="0"/>
          </a:p>
          <a:p>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260648"/>
            <a:ext cx="2656275" cy="1023847"/>
          </a:xfrm>
          <a:prstGeom prst="rect">
            <a:avLst/>
          </a:prstGeom>
        </p:spPr>
      </p:pic>
    </p:spTree>
    <p:extLst>
      <p:ext uri="{BB962C8B-B14F-4D97-AF65-F5344CB8AC3E}">
        <p14:creationId xmlns:p14="http://schemas.microsoft.com/office/powerpoint/2010/main" val="979939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What we 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95900898"/>
              </p:ext>
            </p:extLst>
          </p:nvPr>
        </p:nvGraphicFramePr>
        <p:xfrm>
          <a:off x="457200" y="1196975"/>
          <a:ext cx="8229857" cy="4007486"/>
        </p:xfrm>
        <a:graphic>
          <a:graphicData uri="http://schemas.openxmlformats.org/drawingml/2006/table">
            <a:tbl>
              <a:tblPr firstRow="1" bandRow="1">
                <a:tableStyleId>{2D5ABB26-0587-4C30-8999-92F81FD0307C}</a:tableStyleId>
              </a:tblPr>
              <a:tblGrid>
                <a:gridCol w="2695689">
                  <a:extLst>
                    <a:ext uri="{9D8B030D-6E8A-4147-A177-3AD203B41FA5}">
                      <a16:colId xmlns:a16="http://schemas.microsoft.com/office/drawing/2014/main" val="20000"/>
                    </a:ext>
                  </a:extLst>
                </a:gridCol>
                <a:gridCol w="160092">
                  <a:extLst>
                    <a:ext uri="{9D8B030D-6E8A-4147-A177-3AD203B41FA5}">
                      <a16:colId xmlns:a16="http://schemas.microsoft.com/office/drawing/2014/main" val="20001"/>
                    </a:ext>
                  </a:extLst>
                </a:gridCol>
                <a:gridCol w="2706888">
                  <a:extLst>
                    <a:ext uri="{9D8B030D-6E8A-4147-A177-3AD203B41FA5}">
                      <a16:colId xmlns:a16="http://schemas.microsoft.com/office/drawing/2014/main" val="20002"/>
                    </a:ext>
                  </a:extLst>
                </a:gridCol>
                <a:gridCol w="160092">
                  <a:extLst>
                    <a:ext uri="{9D8B030D-6E8A-4147-A177-3AD203B41FA5}">
                      <a16:colId xmlns:a16="http://schemas.microsoft.com/office/drawing/2014/main" val="20003"/>
                    </a:ext>
                  </a:extLst>
                </a:gridCol>
                <a:gridCol w="2507096">
                  <a:extLst>
                    <a:ext uri="{9D8B030D-6E8A-4147-A177-3AD203B41FA5}">
                      <a16:colId xmlns:a16="http://schemas.microsoft.com/office/drawing/2014/main" val="20004"/>
                    </a:ext>
                  </a:extLst>
                </a:gridCol>
              </a:tblGrid>
              <a:tr h="313482">
                <a:tc>
                  <a:txBody>
                    <a:bodyPr/>
                    <a:lstStyle/>
                    <a:p>
                      <a:r>
                        <a:rPr lang="en-US" sz="1400" b="1" dirty="0">
                          <a:solidFill>
                            <a:schemeClr val="bg1"/>
                          </a:solidFill>
                          <a:latin typeface="+mj-lt"/>
                        </a:rPr>
                        <a:t>STAKEHOLDER</a:t>
                      </a:r>
                      <a:r>
                        <a:rPr lang="en-US" sz="1400" b="1" baseline="0" dirty="0">
                          <a:solidFill>
                            <a:schemeClr val="bg1"/>
                          </a:solidFill>
                          <a:latin typeface="+mj-lt"/>
                        </a:rPr>
                        <a:t> DIALOGUE</a:t>
                      </a:r>
                      <a:endParaRPr lang="en-US" sz="1400" b="1" dirty="0">
                        <a:solidFill>
                          <a:schemeClr val="bg1"/>
                        </a:solidFill>
                        <a:latin typeface="+mj-lt"/>
                      </a:endParaRPr>
                    </a:p>
                  </a:txBody>
                  <a:tcPr marL="67346" marR="67346" marT="34290" marB="34290">
                    <a:lnL>
                      <a:noFill/>
                    </a:lnL>
                    <a:lnR>
                      <a:noFill/>
                    </a:lnR>
                    <a:lnT>
                      <a:noFill/>
                    </a:lnT>
                    <a:lnB>
                      <a:noFill/>
                    </a:lnB>
                    <a:lnTlToBr w="12700" cmpd="sng">
                      <a:noFill/>
                      <a:prstDash val="solid"/>
                    </a:lnTlToBr>
                    <a:lnBlToTr w="12700" cmpd="sng">
                      <a:noFill/>
                      <a:prstDash val="solid"/>
                    </a:lnBlToTr>
                    <a:solidFill>
                      <a:schemeClr val="accent3">
                        <a:lumMod val="75000"/>
                      </a:schemeClr>
                    </a:solidFill>
                  </a:tcPr>
                </a:tc>
                <a:tc>
                  <a:txBody>
                    <a:bodyPr/>
                    <a:lstStyle/>
                    <a:p>
                      <a:endParaRPr lang="en-US" sz="500" b="1" dirty="0">
                        <a:solidFill>
                          <a:schemeClr val="bg1"/>
                        </a:solidFill>
                        <a:latin typeface="+mj-lt"/>
                      </a:endParaRPr>
                    </a:p>
                  </a:txBody>
                  <a:tcPr marL="67346" marR="67346" marT="34290" marB="34290">
                    <a:lnL>
                      <a:noFill/>
                    </a:lnL>
                    <a:lnR>
                      <a:noFill/>
                    </a:lnR>
                    <a:lnT>
                      <a:noFill/>
                    </a:lnT>
                    <a:lnB>
                      <a:noFill/>
                    </a:lnB>
                    <a:lnTlToBr w="12700" cmpd="sng">
                      <a:noFill/>
                      <a:prstDash val="solid"/>
                    </a:lnTlToBr>
                    <a:lnBlToTr w="12700" cmpd="sng">
                      <a:noFill/>
                      <a:prstDash val="solid"/>
                    </a:lnBlToTr>
                    <a:noFill/>
                  </a:tcPr>
                </a:tc>
                <a:tc>
                  <a:txBody>
                    <a:bodyPr/>
                    <a:lstStyle/>
                    <a:p>
                      <a:r>
                        <a:rPr lang="en-US" sz="1400" b="1" dirty="0">
                          <a:solidFill>
                            <a:schemeClr val="bg1"/>
                          </a:solidFill>
                          <a:latin typeface="+mj-lt"/>
                        </a:rPr>
                        <a:t>KNOWLEDGE CENTRE</a:t>
                      </a:r>
                    </a:p>
                  </a:txBody>
                  <a:tcPr marL="67346" marR="67346" marT="34290" marB="34290">
                    <a:lnL>
                      <a:noFill/>
                    </a:lnL>
                    <a:lnR>
                      <a:noFill/>
                    </a:lnR>
                    <a:lnT>
                      <a:noFill/>
                    </a:lnT>
                    <a:lnB>
                      <a:noFill/>
                    </a:lnB>
                    <a:lnTlToBr w="12700" cmpd="sng">
                      <a:noFill/>
                      <a:prstDash val="solid"/>
                    </a:lnTlToBr>
                    <a:lnBlToTr w="12700" cmpd="sng">
                      <a:noFill/>
                      <a:prstDash val="solid"/>
                    </a:lnBlToTr>
                    <a:solidFill>
                      <a:srgbClr val="9B9331"/>
                    </a:solidFill>
                  </a:tcPr>
                </a:tc>
                <a:tc>
                  <a:txBody>
                    <a:bodyPr/>
                    <a:lstStyle/>
                    <a:p>
                      <a:endParaRPr lang="en-US" sz="1400" b="1" dirty="0">
                        <a:solidFill>
                          <a:schemeClr val="bg1"/>
                        </a:solidFill>
                        <a:latin typeface="+mj-lt"/>
                      </a:endParaRPr>
                    </a:p>
                  </a:txBody>
                  <a:tcPr marL="67346" marR="67346" marT="34290" marB="34290">
                    <a:lnL>
                      <a:noFill/>
                    </a:lnL>
                    <a:lnR>
                      <a:noFill/>
                    </a:lnR>
                    <a:lnT>
                      <a:noFill/>
                    </a:lnT>
                    <a:lnB>
                      <a:noFill/>
                    </a:lnB>
                    <a:lnTlToBr w="12700" cmpd="sng">
                      <a:noFill/>
                      <a:prstDash val="solid"/>
                    </a:lnTlToBr>
                    <a:lnBlToTr w="12700" cmpd="sng">
                      <a:noFill/>
                      <a:prstDash val="solid"/>
                    </a:lnBlToTr>
                    <a:noFill/>
                  </a:tcPr>
                </a:tc>
                <a:tc>
                  <a:txBody>
                    <a:bodyPr/>
                    <a:lstStyle/>
                    <a:p>
                      <a:r>
                        <a:rPr lang="en-US" sz="1400" b="1" dirty="0">
                          <a:solidFill>
                            <a:schemeClr val="bg1"/>
                          </a:solidFill>
                          <a:latin typeface="+mj-lt"/>
                        </a:rPr>
                        <a:t>FLAGSHIP CONFERENCE</a:t>
                      </a:r>
                    </a:p>
                  </a:txBody>
                  <a:tcPr marL="67346" marR="67346" marT="34290" marB="34290">
                    <a:lnL>
                      <a:noFill/>
                    </a:lnL>
                    <a:lnR>
                      <a:noFill/>
                    </a:lnR>
                    <a:lnT>
                      <a:noFill/>
                    </a:lnT>
                    <a:lnB>
                      <a:no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1059061">
                <a:tc>
                  <a:txBody>
                    <a:bodyPr/>
                    <a:lstStyle/>
                    <a:p>
                      <a:pPr lvl="0" algn="l">
                        <a:buClr>
                          <a:schemeClr val="accent3">
                            <a:lumMod val="75000"/>
                          </a:schemeClr>
                        </a:buClr>
                        <a:buFont typeface="ArialUnicodeMS" charset="0"/>
                        <a:buChar char="‣"/>
                      </a:pPr>
                      <a:r>
                        <a:rPr lang="en-US" sz="1600" kern="1200" baseline="0" dirty="0">
                          <a:solidFill>
                            <a:schemeClr val="tx1"/>
                          </a:solidFill>
                          <a:latin typeface="+mn-lt"/>
                          <a:ea typeface="+mn-ea"/>
                          <a:cs typeface="+mn-cs"/>
                        </a:rPr>
                        <a:t> </a:t>
                      </a:r>
                      <a:r>
                        <a:rPr lang="en-US" sz="1400" dirty="0">
                          <a:latin typeface="+mj-lt"/>
                        </a:rPr>
                        <a:t>Leading multi-stakeholder</a:t>
                      </a:r>
                      <a:r>
                        <a:rPr lang="en-US" sz="1400" baseline="0" dirty="0">
                          <a:latin typeface="+mj-lt"/>
                        </a:rPr>
                        <a:t> processes that strengthen international cooperation and result in concrete action </a:t>
                      </a:r>
                      <a:endParaRPr lang="en-US" sz="1400" dirty="0">
                        <a:latin typeface="+mj-lt"/>
                      </a:endParaRPr>
                    </a:p>
                  </a:txBody>
                  <a:tcPr marL="67346" marR="67346" marT="34290" marB="34290" anchor="ctr">
                    <a:lnL>
                      <a:noFill/>
                    </a:lnL>
                    <a:lnR>
                      <a:noFill/>
                    </a:lnR>
                    <a:lnT>
                      <a:noFill/>
                    </a:lnT>
                    <a:lnB>
                      <a:noFill/>
                    </a:lnB>
                    <a:lnTlToBr w="12700" cmpd="sng">
                      <a:noFill/>
                      <a:prstDash val="solid"/>
                    </a:lnTlToBr>
                    <a:lnBlToTr w="12700" cmpd="sng">
                      <a:noFill/>
                      <a:prstDash val="solid"/>
                    </a:lnBlToTr>
                  </a:tcPr>
                </a:tc>
                <a:tc>
                  <a:txBody>
                    <a:bodyPr/>
                    <a:lstStyle/>
                    <a:p>
                      <a:pPr>
                        <a:buClr>
                          <a:srgbClr val="9B9331"/>
                        </a:buClr>
                        <a:buFont typeface="ArialUnicodeMS" charset="0"/>
                        <a:buNone/>
                      </a:pPr>
                      <a:endParaRPr lang="en-US" sz="300" dirty="0">
                        <a:latin typeface="+mj-lt"/>
                      </a:endParaRPr>
                    </a:p>
                  </a:txBody>
                  <a:tcPr marL="67346" marR="67346" marT="34290" marB="34290" anchor="ctr">
                    <a:lnL>
                      <a:noFill/>
                    </a:lnL>
                    <a:lnR>
                      <a:noFill/>
                    </a:lnR>
                    <a:lnT>
                      <a:noFill/>
                    </a:lnT>
                    <a:lnB>
                      <a:noFill/>
                    </a:lnB>
                    <a:lnTlToBr w="12700" cmpd="sng">
                      <a:noFill/>
                      <a:prstDash val="solid"/>
                    </a:lnTlToBr>
                    <a:lnBlToTr w="12700" cmpd="sng">
                      <a:noFill/>
                      <a:prstDash val="solid"/>
                    </a:lnBlToTr>
                  </a:tcPr>
                </a:tc>
                <a:tc>
                  <a:txBody>
                    <a:bodyPr/>
                    <a:lstStyle/>
                    <a:p>
                      <a:pPr>
                        <a:buClr>
                          <a:srgbClr val="9B9331"/>
                        </a:buClr>
                        <a:buFont typeface="ArialUnicodeMS" charset="0"/>
                        <a:buChar char="‣"/>
                      </a:pPr>
                      <a:r>
                        <a:rPr lang="en-US" sz="1200" kern="1200" baseline="0" dirty="0">
                          <a:solidFill>
                            <a:schemeClr val="tx1"/>
                          </a:solidFill>
                          <a:latin typeface="+mn-lt"/>
                          <a:ea typeface="+mn-ea"/>
                          <a:cs typeface="+mn-cs"/>
                        </a:rPr>
                        <a:t> </a:t>
                      </a:r>
                      <a:r>
                        <a:rPr lang="en-US" sz="1400" dirty="0">
                          <a:latin typeface="+mj-lt"/>
                        </a:rPr>
                        <a:t>Bringing</a:t>
                      </a:r>
                      <a:r>
                        <a:rPr lang="en-US" sz="1400" baseline="0" dirty="0">
                          <a:latin typeface="+mj-lt"/>
                        </a:rPr>
                        <a:t> knowledge closer to people by sharing research solutions with decision makers</a:t>
                      </a:r>
                      <a:endParaRPr lang="en-US" sz="1400" dirty="0">
                        <a:latin typeface="+mj-lt"/>
                      </a:endParaRPr>
                    </a:p>
                  </a:txBody>
                  <a:tcPr marL="67346" marR="67346" marT="34290" marB="34290" anchor="ctr">
                    <a:lnL>
                      <a:noFill/>
                    </a:lnL>
                    <a:lnR>
                      <a:noFill/>
                    </a:lnR>
                    <a:lnT>
                      <a:noFill/>
                    </a:lnT>
                    <a:lnB>
                      <a:noFill/>
                    </a:lnB>
                    <a:lnTlToBr w="12700" cmpd="sng">
                      <a:noFill/>
                      <a:prstDash val="solid"/>
                    </a:lnTlToBr>
                    <a:lnBlToTr w="12700" cmpd="sng">
                      <a:noFill/>
                      <a:prstDash val="solid"/>
                    </a:lnBlToTr>
                  </a:tcPr>
                </a:tc>
                <a:tc>
                  <a:txBody>
                    <a:bodyPr/>
                    <a:lstStyle/>
                    <a:p>
                      <a:pPr>
                        <a:buClr>
                          <a:srgbClr val="9B9331"/>
                        </a:buClr>
                        <a:buFont typeface="ArialUnicodeMS" charset="0"/>
                        <a:buChar char="‣"/>
                      </a:pPr>
                      <a:endParaRPr lang="en-US" sz="1100" dirty="0">
                        <a:latin typeface="+mj-lt"/>
                      </a:endParaRPr>
                    </a:p>
                  </a:txBody>
                  <a:tcPr marL="67346" marR="67346" marT="34290" marB="34290" anchor="ctr">
                    <a:lnL>
                      <a:noFill/>
                    </a:lnL>
                    <a:lnR>
                      <a:noFill/>
                    </a:lnR>
                    <a:lnT>
                      <a:noFill/>
                    </a:lnT>
                    <a:lnB>
                      <a:noFill/>
                    </a:lnB>
                    <a:lnTlToBr w="12700" cmpd="sng">
                      <a:noFill/>
                      <a:prstDash val="solid"/>
                    </a:lnTlToBr>
                    <a:lnBlToTr w="12700" cmpd="sng">
                      <a:noFill/>
                      <a:prstDash val="solid"/>
                    </a:lnBlToTr>
                  </a:tcPr>
                </a:tc>
                <a:tc>
                  <a:txBody>
                    <a:bodyPr/>
                    <a:lstStyle/>
                    <a:p>
                      <a:pPr>
                        <a:buClr>
                          <a:schemeClr val="accent2"/>
                        </a:buClr>
                        <a:buFont typeface="ArialUnicodeMS" charset="0"/>
                        <a:buChar char="‣"/>
                      </a:pPr>
                      <a:r>
                        <a:rPr lang="en-US" sz="1400" baseline="0" dirty="0">
                          <a:latin typeface="+mj-lt"/>
                        </a:rPr>
                        <a:t> Global and multidisciplinary </a:t>
                      </a:r>
                    </a:p>
                    <a:p>
                      <a:pPr>
                        <a:buClr>
                          <a:schemeClr val="accent2"/>
                        </a:buClr>
                        <a:buFont typeface="ArialUnicodeMS" charset="0"/>
                        <a:buChar char="‣"/>
                      </a:pPr>
                      <a:r>
                        <a:rPr lang="en-US" sz="1400" baseline="0" dirty="0">
                          <a:latin typeface="+mj-lt"/>
                        </a:rPr>
                        <a:t> 5000 – 1000 participants</a:t>
                      </a:r>
                    </a:p>
                    <a:p>
                      <a:pPr marL="0" marR="0" indent="0" algn="l" defTabSz="914400" rtl="0" eaLnBrk="1" fontAlgn="auto" latinLnBrk="0" hangingPunct="1">
                        <a:lnSpc>
                          <a:spcPct val="100000"/>
                        </a:lnSpc>
                        <a:spcBef>
                          <a:spcPts val="0"/>
                        </a:spcBef>
                        <a:spcAft>
                          <a:spcPts val="0"/>
                        </a:spcAft>
                        <a:buClr>
                          <a:schemeClr val="accent2"/>
                        </a:buClr>
                        <a:buSzTx/>
                        <a:buFont typeface="ArialUnicodeMS" charset="0"/>
                        <a:buChar char="‣"/>
                        <a:tabLst/>
                        <a:defRPr/>
                      </a:pPr>
                      <a:r>
                        <a:rPr lang="en-US" sz="1200" kern="1200" baseline="0" dirty="0">
                          <a:solidFill>
                            <a:schemeClr val="tx1"/>
                          </a:solidFill>
                          <a:latin typeface="+mn-lt"/>
                          <a:ea typeface="+mn-ea"/>
                          <a:cs typeface="+mn-cs"/>
                        </a:rPr>
                        <a:t> </a:t>
                      </a:r>
                      <a:r>
                        <a:rPr lang="en-US" sz="1400" kern="1200" baseline="0" dirty="0">
                          <a:solidFill>
                            <a:schemeClr val="tx1"/>
                          </a:solidFill>
                          <a:latin typeface="+mj-lt"/>
                          <a:ea typeface="+mn-ea"/>
                          <a:cs typeface="+mn-cs"/>
                        </a:rPr>
                        <a:t>Knowledge exchange and debate</a:t>
                      </a:r>
                    </a:p>
                  </a:txBody>
                  <a:tcPr marL="67346" marR="67346" marT="34290" marB="3429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87941">
                <a:tc>
                  <a:txBody>
                    <a:bodyPr/>
                    <a:lstStyle/>
                    <a:p>
                      <a:pPr>
                        <a:buClr>
                          <a:schemeClr val="accent3">
                            <a:lumMod val="75000"/>
                          </a:schemeClr>
                        </a:buClr>
                        <a:buFont typeface="ArialUnicodeMS" charset="0"/>
                        <a:buChar char="‣"/>
                      </a:pPr>
                      <a:r>
                        <a:rPr lang="en-US" sz="1600" kern="1200" baseline="0" dirty="0">
                          <a:solidFill>
                            <a:schemeClr val="tx1"/>
                          </a:solidFill>
                          <a:latin typeface="+mn-lt"/>
                          <a:ea typeface="+mn-ea"/>
                          <a:cs typeface="+mn-cs"/>
                        </a:rPr>
                        <a:t> </a:t>
                      </a:r>
                      <a:r>
                        <a:rPr lang="en-US" sz="1400" dirty="0">
                          <a:latin typeface="+mj-lt"/>
                        </a:rPr>
                        <a:t>Advancing the idea of a World Forum on Raw Materials</a:t>
                      </a:r>
                    </a:p>
                  </a:txBody>
                  <a:tcPr marL="67346" marR="67346" marT="34290" marB="34290" anchor="ctr">
                    <a:lnL>
                      <a:noFill/>
                    </a:lnL>
                    <a:lnR>
                      <a:noFill/>
                    </a:lnR>
                    <a:lnT>
                      <a:noFill/>
                    </a:lnT>
                    <a:lnB>
                      <a:noFill/>
                    </a:lnB>
                    <a:lnTlToBr w="12700" cmpd="sng">
                      <a:noFill/>
                      <a:prstDash val="solid"/>
                    </a:lnTlToBr>
                    <a:lnBlToTr w="12700" cmpd="sng">
                      <a:noFill/>
                      <a:prstDash val="solid"/>
                    </a:lnBlToTr>
                  </a:tcPr>
                </a:tc>
                <a:tc>
                  <a:txBody>
                    <a:bodyPr/>
                    <a:lstStyle/>
                    <a:p>
                      <a:pPr>
                        <a:buClr>
                          <a:srgbClr val="9B9331"/>
                        </a:buClr>
                        <a:buFont typeface="ArialUnicodeMS" charset="0"/>
                        <a:buNone/>
                      </a:pPr>
                      <a:endParaRPr lang="en-US" sz="300" dirty="0">
                        <a:latin typeface="+mj-lt"/>
                      </a:endParaRPr>
                    </a:p>
                  </a:txBody>
                  <a:tcPr marL="67346" marR="67346" marT="34290" marB="34290" anchor="ctr">
                    <a:lnL>
                      <a:noFill/>
                    </a:lnL>
                    <a:lnR>
                      <a:noFill/>
                    </a:lnR>
                    <a:lnT>
                      <a:noFill/>
                    </a:lnT>
                    <a:lnB>
                      <a:noFill/>
                    </a:lnB>
                    <a:lnTlToBr w="12700" cmpd="sng">
                      <a:noFill/>
                      <a:prstDash val="solid"/>
                    </a:lnTlToBr>
                    <a:lnBlToTr w="12700" cmpd="sng">
                      <a:noFill/>
                      <a:prstDash val="solid"/>
                    </a:lnBlToTr>
                  </a:tcPr>
                </a:tc>
                <a:tc>
                  <a:txBody>
                    <a:bodyPr/>
                    <a:lstStyle/>
                    <a:p>
                      <a:pPr>
                        <a:buClr>
                          <a:srgbClr val="9B9331"/>
                        </a:buClr>
                        <a:buFont typeface="ArialUnicodeMS" charset="0"/>
                        <a:buChar char="‣"/>
                      </a:pPr>
                      <a:r>
                        <a:rPr lang="en-US" sz="1200" kern="1200" baseline="0" dirty="0">
                          <a:solidFill>
                            <a:schemeClr val="tx1"/>
                          </a:solidFill>
                          <a:latin typeface="+mn-lt"/>
                          <a:ea typeface="+mn-ea"/>
                          <a:cs typeface="+mn-cs"/>
                        </a:rPr>
                        <a:t> </a:t>
                      </a:r>
                      <a:r>
                        <a:rPr lang="en-US" sz="1400" dirty="0">
                          <a:latin typeface="+mj-lt"/>
                        </a:rPr>
                        <a:t>UN Environment</a:t>
                      </a:r>
                      <a:r>
                        <a:rPr lang="en-US" sz="1400" baseline="0" dirty="0">
                          <a:latin typeface="+mj-lt"/>
                        </a:rPr>
                        <a:t> International Resource Panel online library</a:t>
                      </a:r>
                      <a:endParaRPr lang="en-US" sz="1400" dirty="0">
                        <a:latin typeface="+mj-lt"/>
                      </a:endParaRPr>
                    </a:p>
                  </a:txBody>
                  <a:tcPr marL="67346" marR="67346" marT="34290" marB="34290" anchor="ctr">
                    <a:lnL>
                      <a:noFill/>
                    </a:lnL>
                    <a:lnR>
                      <a:noFill/>
                    </a:lnR>
                    <a:lnT>
                      <a:noFill/>
                    </a:lnT>
                    <a:lnB>
                      <a:noFill/>
                    </a:lnB>
                    <a:lnTlToBr w="12700" cmpd="sng">
                      <a:noFill/>
                      <a:prstDash val="solid"/>
                    </a:lnTlToBr>
                    <a:lnBlToTr w="12700" cmpd="sng">
                      <a:noFill/>
                      <a:prstDash val="solid"/>
                    </a:lnBlToTr>
                  </a:tcPr>
                </a:tc>
                <a:tc>
                  <a:txBody>
                    <a:bodyPr/>
                    <a:lstStyle/>
                    <a:p>
                      <a:pPr>
                        <a:buClr>
                          <a:srgbClr val="9B9331"/>
                        </a:buClr>
                        <a:buFont typeface="ArialUnicodeMS" charset="0"/>
                        <a:buChar char="‣"/>
                      </a:pPr>
                      <a:endParaRPr lang="en-US" sz="1100" dirty="0">
                        <a:latin typeface="+mj-lt"/>
                      </a:endParaRPr>
                    </a:p>
                  </a:txBody>
                  <a:tcPr marL="67346" marR="67346" marT="34290" marB="34290" anchor="ctr">
                    <a:lnL>
                      <a:noFill/>
                    </a:lnL>
                    <a:lnR>
                      <a:noFill/>
                    </a:lnR>
                    <a:lnT>
                      <a:noFill/>
                    </a:lnT>
                    <a:lnB>
                      <a:noFill/>
                    </a:lnB>
                    <a:lnTlToBr w="12700" cmpd="sng">
                      <a:noFill/>
                      <a:prstDash val="solid"/>
                    </a:lnTlToBr>
                    <a:lnBlToTr w="12700" cmpd="sng">
                      <a:noFill/>
                      <a:prstDash val="solid"/>
                    </a:lnBlToTr>
                  </a:tcPr>
                </a:tc>
                <a:tc>
                  <a:txBody>
                    <a:bodyPr/>
                    <a:lstStyle/>
                    <a:p>
                      <a:pPr>
                        <a:buClr>
                          <a:schemeClr val="accent2"/>
                        </a:buClr>
                        <a:buFont typeface="ArialUnicodeMS" charset="0"/>
                        <a:buChar char="‣"/>
                      </a:pPr>
                      <a:r>
                        <a:rPr lang="en-US" sz="1400" b="0" kern="1200" dirty="0">
                          <a:solidFill>
                            <a:schemeClr val="tx1"/>
                          </a:solidFill>
                          <a:latin typeface="+mj-lt"/>
                          <a:ea typeface="+mn-ea"/>
                          <a:cs typeface="+mn-cs"/>
                        </a:rPr>
                        <a:t> Interactive panels, lively discussions, workshops, side events</a:t>
                      </a:r>
                      <a:r>
                        <a:rPr lang="en-US" sz="1400" b="0" kern="1200" baseline="0" dirty="0">
                          <a:solidFill>
                            <a:schemeClr val="tx1"/>
                          </a:solidFill>
                          <a:latin typeface="+mj-lt"/>
                          <a:ea typeface="+mn-ea"/>
                          <a:cs typeface="+mn-cs"/>
                        </a:rPr>
                        <a:t> and scientific sessions</a:t>
                      </a:r>
                      <a:endParaRPr lang="en-US" sz="1400" b="0" dirty="0">
                        <a:latin typeface="+mj-lt"/>
                      </a:endParaRPr>
                    </a:p>
                  </a:txBody>
                  <a:tcPr marL="67346" marR="67346" marT="34290" marB="3429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87941">
                <a:tc>
                  <a:txBody>
                    <a:bodyPr/>
                    <a:lstStyle/>
                    <a:p>
                      <a:pPr>
                        <a:buClr>
                          <a:schemeClr val="accent3">
                            <a:lumMod val="75000"/>
                          </a:schemeClr>
                        </a:buClr>
                        <a:buFont typeface="ArialUnicodeMS" charset="0"/>
                        <a:buChar char="‣"/>
                      </a:pPr>
                      <a:r>
                        <a:rPr lang="en-US" sz="1600" kern="1200" baseline="0" dirty="0">
                          <a:solidFill>
                            <a:schemeClr val="tx1"/>
                          </a:solidFill>
                          <a:latin typeface="+mn-lt"/>
                          <a:ea typeface="+mn-ea"/>
                          <a:cs typeface="+mn-cs"/>
                        </a:rPr>
                        <a:t> </a:t>
                      </a:r>
                      <a:r>
                        <a:rPr lang="en-US" sz="1400" dirty="0">
                          <a:latin typeface="+mj-lt"/>
                        </a:rPr>
                        <a:t>Turning waste</a:t>
                      </a:r>
                      <a:r>
                        <a:rPr lang="en-US" sz="1400" baseline="0" dirty="0">
                          <a:latin typeface="+mj-lt"/>
                        </a:rPr>
                        <a:t> into resources for development</a:t>
                      </a:r>
                      <a:endParaRPr lang="en-US" sz="1400" dirty="0">
                        <a:latin typeface="+mj-lt"/>
                      </a:endParaRPr>
                    </a:p>
                  </a:txBody>
                  <a:tcPr marL="67346" marR="67346" marT="34290" marB="34290" anchor="ctr">
                    <a:lnL>
                      <a:noFill/>
                    </a:lnL>
                    <a:lnR>
                      <a:noFill/>
                    </a:lnR>
                    <a:lnT>
                      <a:noFill/>
                    </a:lnT>
                    <a:lnB>
                      <a:noFill/>
                    </a:lnB>
                    <a:lnTlToBr w="12700" cmpd="sng">
                      <a:noFill/>
                      <a:prstDash val="solid"/>
                    </a:lnTlToBr>
                    <a:lnBlToTr w="12700" cmpd="sng">
                      <a:noFill/>
                      <a:prstDash val="solid"/>
                    </a:lnBlToTr>
                  </a:tcPr>
                </a:tc>
                <a:tc>
                  <a:txBody>
                    <a:bodyPr/>
                    <a:lstStyle/>
                    <a:p>
                      <a:pPr>
                        <a:buClr>
                          <a:srgbClr val="9B9331"/>
                        </a:buClr>
                        <a:buFont typeface="ArialUnicodeMS" charset="0"/>
                        <a:buNone/>
                      </a:pPr>
                      <a:endParaRPr lang="en-US" sz="300" dirty="0">
                        <a:latin typeface="+mj-lt"/>
                      </a:endParaRPr>
                    </a:p>
                  </a:txBody>
                  <a:tcPr marL="67346" marR="67346" marT="34290" marB="34290" anchor="ctr">
                    <a:lnL>
                      <a:noFill/>
                    </a:lnL>
                    <a:lnR>
                      <a:noFill/>
                    </a:lnR>
                    <a:lnT>
                      <a:noFill/>
                    </a:lnT>
                    <a:lnB>
                      <a:noFill/>
                    </a:lnB>
                    <a:lnTlToBr w="12700" cmpd="sng">
                      <a:noFill/>
                      <a:prstDash val="solid"/>
                    </a:lnTlToBr>
                    <a:lnBlToTr w="12700" cmpd="sng">
                      <a:noFill/>
                      <a:prstDash val="solid"/>
                    </a:lnBlToTr>
                  </a:tcPr>
                </a:tc>
                <a:tc>
                  <a:txBody>
                    <a:bodyPr/>
                    <a:lstStyle/>
                    <a:p>
                      <a:pPr>
                        <a:buClr>
                          <a:srgbClr val="9B9331"/>
                        </a:buClr>
                        <a:buFont typeface="ArialUnicodeMS" charset="0"/>
                        <a:buChar char="‣"/>
                      </a:pPr>
                      <a:r>
                        <a:rPr lang="en-US" sz="1200" kern="1200" baseline="0" dirty="0">
                          <a:solidFill>
                            <a:schemeClr val="tx1"/>
                          </a:solidFill>
                          <a:latin typeface="+mn-lt"/>
                          <a:ea typeface="+mn-ea"/>
                          <a:cs typeface="+mn-cs"/>
                        </a:rPr>
                        <a:t> </a:t>
                      </a:r>
                      <a:r>
                        <a:rPr lang="en-US" sz="1400" dirty="0">
                          <a:latin typeface="+mj-lt"/>
                        </a:rPr>
                        <a:t>Resource Revolution Trainer (MOOC) </a:t>
                      </a:r>
                      <a:r>
                        <a:rPr lang="en-US" sz="1400" baseline="0" dirty="0">
                          <a:latin typeface="+mj-lt"/>
                        </a:rPr>
                        <a:t>Coupling sustainability with excellence</a:t>
                      </a:r>
                      <a:endParaRPr lang="en-US" sz="1400" dirty="0">
                        <a:latin typeface="+mj-lt"/>
                      </a:endParaRPr>
                    </a:p>
                  </a:txBody>
                  <a:tcPr marL="67346" marR="67346" marT="34290" marB="34290" anchor="ctr">
                    <a:lnL>
                      <a:noFill/>
                    </a:lnL>
                    <a:lnR>
                      <a:noFill/>
                    </a:lnR>
                    <a:lnT>
                      <a:noFill/>
                    </a:lnT>
                    <a:lnB>
                      <a:noFill/>
                    </a:lnB>
                    <a:lnTlToBr w="12700" cmpd="sng">
                      <a:noFill/>
                      <a:prstDash val="solid"/>
                    </a:lnTlToBr>
                    <a:lnBlToTr w="12700" cmpd="sng">
                      <a:noFill/>
                      <a:prstDash val="solid"/>
                    </a:lnBlToTr>
                  </a:tcPr>
                </a:tc>
                <a:tc>
                  <a:txBody>
                    <a:bodyPr/>
                    <a:lstStyle/>
                    <a:p>
                      <a:pPr>
                        <a:buClr>
                          <a:srgbClr val="9B9331"/>
                        </a:buClr>
                        <a:buFont typeface="ArialUnicodeMS" charset="0"/>
                        <a:buChar char="‣"/>
                      </a:pPr>
                      <a:endParaRPr lang="en-US" sz="1100" dirty="0">
                        <a:latin typeface="+mj-lt"/>
                      </a:endParaRPr>
                    </a:p>
                  </a:txBody>
                  <a:tcPr marL="67346" marR="67346" marT="34290" marB="34290" anchor="ctr">
                    <a:lnL>
                      <a:noFill/>
                    </a:lnL>
                    <a:lnR>
                      <a:noFill/>
                    </a:lnR>
                    <a:lnT>
                      <a:noFill/>
                    </a:lnT>
                    <a:lnB>
                      <a:noFill/>
                    </a:lnB>
                    <a:lnTlToBr w="12700" cmpd="sng">
                      <a:noFill/>
                      <a:prstDash val="solid"/>
                    </a:lnTlToBr>
                    <a:lnBlToTr w="12700" cmpd="sng">
                      <a:noFill/>
                      <a:prstDash val="solid"/>
                    </a:lnBlToTr>
                  </a:tcPr>
                </a:tc>
                <a:tc>
                  <a:txBody>
                    <a:bodyPr/>
                    <a:lstStyle/>
                    <a:p>
                      <a:pPr>
                        <a:buClr>
                          <a:schemeClr val="accent2"/>
                        </a:buClr>
                        <a:buFont typeface="ArialUnicodeMS" charset="0"/>
                        <a:buChar char="‣"/>
                      </a:pPr>
                      <a:r>
                        <a:rPr lang="en-US" sz="1200" kern="1200" baseline="0" dirty="0">
                          <a:solidFill>
                            <a:schemeClr val="tx1"/>
                          </a:solidFill>
                          <a:latin typeface="+mn-lt"/>
                          <a:ea typeface="+mn-ea"/>
                          <a:cs typeface="+mn-cs"/>
                        </a:rPr>
                        <a:t> </a:t>
                      </a:r>
                      <a:r>
                        <a:rPr lang="en-US" sz="1400" kern="1200" dirty="0">
                          <a:solidFill>
                            <a:schemeClr val="tx1"/>
                          </a:solidFill>
                          <a:latin typeface="+mj-lt"/>
                          <a:ea typeface="+mn-ea"/>
                          <a:cs typeface="+mn-cs"/>
                        </a:rPr>
                        <a:t>WRF</a:t>
                      </a:r>
                      <a:r>
                        <a:rPr lang="en-US" sz="1400" kern="1200" baseline="0" dirty="0">
                          <a:solidFill>
                            <a:schemeClr val="tx1"/>
                          </a:solidFill>
                          <a:latin typeface="+mj-lt"/>
                          <a:ea typeface="+mn-ea"/>
                          <a:cs typeface="+mn-cs"/>
                        </a:rPr>
                        <a:t> Cinema and Photo &amp; Art Gallery </a:t>
                      </a:r>
                      <a:endParaRPr lang="en-US" sz="1400" dirty="0">
                        <a:latin typeface="+mj-lt"/>
                      </a:endParaRPr>
                    </a:p>
                  </a:txBody>
                  <a:tcPr marL="67346" marR="67346" marT="34290" marB="3429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059061">
                <a:tc>
                  <a:txBody>
                    <a:bodyPr/>
                    <a:lstStyle/>
                    <a:p>
                      <a:pPr>
                        <a:buClr>
                          <a:schemeClr val="accent3">
                            <a:lumMod val="75000"/>
                          </a:schemeClr>
                        </a:buClr>
                        <a:buFont typeface="ArialUnicodeMS" charset="0"/>
                        <a:buChar char="‣"/>
                      </a:pPr>
                      <a:r>
                        <a:rPr lang="en-US" sz="1600" kern="1200" baseline="0" dirty="0">
                          <a:solidFill>
                            <a:schemeClr val="tx1"/>
                          </a:solidFill>
                          <a:latin typeface="+mn-lt"/>
                          <a:ea typeface="+mn-ea"/>
                          <a:cs typeface="+mn-cs"/>
                        </a:rPr>
                        <a:t> </a:t>
                      </a:r>
                      <a:r>
                        <a:rPr lang="en-US" sz="1400" dirty="0">
                          <a:latin typeface="+mj-lt"/>
                        </a:rPr>
                        <a:t>Setting</a:t>
                      </a:r>
                      <a:r>
                        <a:rPr lang="en-US" sz="1400" baseline="0" dirty="0">
                          <a:latin typeface="+mj-lt"/>
                        </a:rPr>
                        <a:t> standards: International Workshop Agreement on Secondary Materials Recycling</a:t>
                      </a:r>
                      <a:endParaRPr lang="en-US" sz="1400" dirty="0">
                        <a:latin typeface="+mj-lt"/>
                      </a:endParaRPr>
                    </a:p>
                  </a:txBody>
                  <a:tcPr marL="67346" marR="67346" marT="34290" marB="34290" anchor="ctr">
                    <a:lnL>
                      <a:noFill/>
                    </a:lnL>
                    <a:lnR>
                      <a:noFill/>
                    </a:lnR>
                    <a:lnT>
                      <a:noFill/>
                    </a:lnT>
                    <a:lnB>
                      <a:noFill/>
                    </a:lnB>
                    <a:lnTlToBr w="12700" cmpd="sng">
                      <a:noFill/>
                      <a:prstDash val="solid"/>
                    </a:lnTlToBr>
                    <a:lnBlToTr w="12700" cmpd="sng">
                      <a:noFill/>
                      <a:prstDash val="solid"/>
                    </a:lnBlToTr>
                  </a:tcPr>
                </a:tc>
                <a:tc>
                  <a:txBody>
                    <a:bodyPr/>
                    <a:lstStyle/>
                    <a:p>
                      <a:pPr>
                        <a:buClr>
                          <a:srgbClr val="9B9331"/>
                        </a:buClr>
                        <a:buFont typeface="ArialUnicodeMS" charset="0"/>
                        <a:buNone/>
                      </a:pPr>
                      <a:endParaRPr lang="en-US" sz="300" dirty="0">
                        <a:latin typeface="+mj-lt"/>
                      </a:endParaRPr>
                    </a:p>
                  </a:txBody>
                  <a:tcPr marL="67346" marR="67346" marT="34290" marB="34290" anchor="ctr">
                    <a:lnL>
                      <a:noFill/>
                    </a:lnL>
                    <a:lnR>
                      <a:noFill/>
                    </a:lnR>
                    <a:lnT>
                      <a:noFill/>
                    </a:lnT>
                    <a:lnB>
                      <a:noFill/>
                    </a:lnB>
                    <a:lnTlToBr w="12700" cmpd="sng">
                      <a:noFill/>
                      <a:prstDash val="solid"/>
                    </a:lnTlToBr>
                    <a:lnBlToTr w="12700" cmpd="sng">
                      <a:noFill/>
                      <a:prstDash val="solid"/>
                    </a:lnBlToTr>
                  </a:tcPr>
                </a:tc>
                <a:tc>
                  <a:txBody>
                    <a:bodyPr/>
                    <a:lstStyle/>
                    <a:p>
                      <a:pPr>
                        <a:buClr>
                          <a:srgbClr val="9B9331"/>
                        </a:buClr>
                        <a:buFont typeface="ArialUnicodeMS" charset="0"/>
                        <a:buChar char="‣"/>
                      </a:pPr>
                      <a:r>
                        <a:rPr lang="en-US" sz="1200" kern="1200" baseline="0" dirty="0">
                          <a:solidFill>
                            <a:schemeClr val="tx1"/>
                          </a:solidFill>
                          <a:latin typeface="+mn-lt"/>
                          <a:ea typeface="+mn-ea"/>
                          <a:cs typeface="+mn-cs"/>
                        </a:rPr>
                        <a:t> </a:t>
                      </a:r>
                      <a:r>
                        <a:rPr lang="en-US" sz="1400" dirty="0">
                          <a:latin typeface="+mj-lt"/>
                        </a:rPr>
                        <a:t>The E-waste</a:t>
                      </a:r>
                      <a:r>
                        <a:rPr lang="en-US" sz="1400" baseline="0" dirty="0">
                          <a:latin typeface="+mj-lt"/>
                        </a:rPr>
                        <a:t> Challenge (MOOC)        Taking action towards circular economy</a:t>
                      </a:r>
                      <a:endParaRPr lang="en-US" sz="1400" dirty="0">
                        <a:latin typeface="+mj-lt"/>
                      </a:endParaRPr>
                    </a:p>
                  </a:txBody>
                  <a:tcPr marL="67346" marR="67346" marT="34290" marB="34290" anchor="ctr">
                    <a:lnL>
                      <a:noFill/>
                    </a:lnL>
                    <a:lnR>
                      <a:noFill/>
                    </a:lnR>
                    <a:lnT>
                      <a:noFill/>
                    </a:lnT>
                    <a:lnB>
                      <a:noFill/>
                    </a:lnB>
                    <a:lnTlToBr w="12700" cmpd="sng">
                      <a:noFill/>
                      <a:prstDash val="solid"/>
                    </a:lnTlToBr>
                    <a:lnBlToTr w="12700" cmpd="sng">
                      <a:noFill/>
                      <a:prstDash val="solid"/>
                    </a:lnBlToTr>
                  </a:tcPr>
                </a:tc>
                <a:tc>
                  <a:txBody>
                    <a:bodyPr/>
                    <a:lstStyle/>
                    <a:p>
                      <a:pPr>
                        <a:buClr>
                          <a:srgbClr val="9B9331"/>
                        </a:buClr>
                        <a:buFont typeface="ArialUnicodeMS" charset="0"/>
                        <a:buChar char="‣"/>
                      </a:pPr>
                      <a:endParaRPr lang="en-US" sz="1100" dirty="0">
                        <a:latin typeface="+mj-lt"/>
                      </a:endParaRPr>
                    </a:p>
                  </a:txBody>
                  <a:tcPr marL="67346" marR="67346" marT="34290" marB="3429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chemeClr val="accent2"/>
                        </a:buClr>
                        <a:buSzTx/>
                        <a:buFont typeface="ArialUnicodeMS" charset="0"/>
                        <a:buNone/>
                        <a:tabLst/>
                        <a:defRPr/>
                      </a:pPr>
                      <a:endParaRPr lang="en-US" sz="1100" dirty="0">
                        <a:latin typeface="+mj-lt"/>
                      </a:endParaRPr>
                    </a:p>
                  </a:txBody>
                  <a:tcPr marL="67346" marR="67346" marT="34290" marB="3429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565" y="4907408"/>
            <a:ext cx="962892" cy="125789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926" y="5665151"/>
            <a:ext cx="452274" cy="617677"/>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27921" y="5839957"/>
            <a:ext cx="857806" cy="26806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998" y="5782680"/>
            <a:ext cx="470126" cy="325341"/>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9163" y="5839957"/>
            <a:ext cx="493556" cy="267343"/>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1542" y="5661248"/>
            <a:ext cx="374612" cy="568204"/>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49524" y="5818842"/>
            <a:ext cx="313877" cy="288458"/>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44915" y="5712619"/>
            <a:ext cx="478231" cy="442602"/>
          </a:xfrm>
          <a:prstGeom prst="rect">
            <a:avLst/>
          </a:prstGeom>
        </p:spPr>
      </p:pic>
    </p:spTree>
    <p:extLst>
      <p:ext uri="{BB962C8B-B14F-4D97-AF65-F5344CB8AC3E}">
        <p14:creationId xmlns:p14="http://schemas.microsoft.com/office/powerpoint/2010/main" val="2603793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err="1"/>
              <a:t>Developing</a:t>
            </a:r>
            <a:r>
              <a:rPr lang="de-CH" dirty="0"/>
              <a:t> countries </a:t>
            </a:r>
            <a:r>
              <a:rPr lang="de-CH" dirty="0" err="1"/>
              <a:t>are</a:t>
            </a:r>
            <a:r>
              <a:rPr lang="de-CH" dirty="0"/>
              <a:t> </a:t>
            </a:r>
            <a:r>
              <a:rPr lang="de-CH" dirty="0" err="1"/>
              <a:t>endowed</a:t>
            </a:r>
            <a:r>
              <a:rPr lang="de-CH" dirty="0"/>
              <a:t> </a:t>
            </a:r>
            <a:r>
              <a:rPr lang="de-CH" dirty="0" err="1"/>
              <a:t>with</a:t>
            </a:r>
            <a:r>
              <a:rPr lang="de-CH" dirty="0"/>
              <a:t> a </a:t>
            </a:r>
            <a:r>
              <a:rPr lang="de-CH" dirty="0" err="1"/>
              <a:t>variety</a:t>
            </a:r>
            <a:r>
              <a:rPr lang="de-CH" dirty="0"/>
              <a:t> of </a:t>
            </a:r>
            <a:r>
              <a:rPr lang="de-CH" dirty="0" err="1"/>
              <a:t>resources</a:t>
            </a:r>
            <a:r>
              <a:rPr lang="de-CH" dirty="0"/>
              <a:t> in large </a:t>
            </a:r>
            <a:r>
              <a:rPr lang="de-CH" dirty="0" err="1"/>
              <a:t>amounts</a:t>
            </a:r>
            <a:endParaRPr lang="de-CH" dirty="0"/>
          </a:p>
        </p:txBody>
      </p:sp>
      <p:pic>
        <p:nvPicPr>
          <p:cNvPr id="1028" name="Picture 4" descr="http://www.justmeans.com/editorial/wp-content/uploads/2010/08/coffee-harvesting.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68313" y="2139721"/>
            <a:ext cx="2590800" cy="3971925"/>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blogs.telegraph.co.uk/culture/files/2009/07/gold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276600" y="2139722"/>
            <a:ext cx="2590800" cy="3971926"/>
          </a:xfrm>
          <a:prstGeom prst="rect">
            <a:avLst/>
          </a:prstGeom>
          <a:noFill/>
          <a:extLst>
            <a:ext uri="{909E8E84-426E-40dd-AFC4-6F175D3DCCD1}">
              <a14:hiddenFill xmlns:a14="http://schemas.microsoft.com/office/drawing/2010/main" xmlns="">
                <a:solidFill>
                  <a:srgbClr val="FFFFFF"/>
                </a:solidFill>
              </a14:hiddenFill>
            </a:ext>
          </a:extLst>
        </p:spPr>
      </p:pic>
      <p:pic>
        <p:nvPicPr>
          <p:cNvPr id="1031" name="Picture 7" descr="C:\Users\shm293\Documents\Empa_Sync\Photos\e-Waste\Africa\Ghana_Bilder_R.Fasko\Agbogbloshie general pictures\IMG_0812.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084888" y="2150933"/>
            <a:ext cx="2590800" cy="396071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468313" y="1719159"/>
            <a:ext cx="2590800" cy="420562"/>
          </a:xfrm>
          <a:prstGeom prst="rect">
            <a:avLst/>
          </a:prstGeom>
          <a:solidFill>
            <a:srgbClr val="339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b="1" dirty="0" err="1"/>
              <a:t>renewable</a:t>
            </a:r>
            <a:endParaRPr lang="de-CH" sz="2000" b="1" dirty="0"/>
          </a:p>
        </p:txBody>
      </p:sp>
      <p:sp>
        <p:nvSpPr>
          <p:cNvPr id="9" name="Rectangle 8"/>
          <p:cNvSpPr/>
          <p:nvPr/>
        </p:nvSpPr>
        <p:spPr>
          <a:xfrm>
            <a:off x="3277344" y="1719159"/>
            <a:ext cx="2590800" cy="420562"/>
          </a:xfrm>
          <a:prstGeom prst="rect">
            <a:avLst/>
          </a:prstGeom>
          <a:solidFill>
            <a:srgbClr val="339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b="1" dirty="0"/>
              <a:t>non-</a:t>
            </a:r>
            <a:r>
              <a:rPr lang="de-CH" sz="2000" b="1" dirty="0" err="1"/>
              <a:t>renewable</a:t>
            </a:r>
            <a:endParaRPr lang="de-CH" sz="2000" b="1" dirty="0"/>
          </a:p>
        </p:txBody>
      </p:sp>
      <p:sp>
        <p:nvSpPr>
          <p:cNvPr id="10" name="Rectangle 9"/>
          <p:cNvSpPr/>
          <p:nvPr/>
        </p:nvSpPr>
        <p:spPr>
          <a:xfrm>
            <a:off x="6086375" y="1719159"/>
            <a:ext cx="2590800" cy="420562"/>
          </a:xfrm>
          <a:prstGeom prst="rect">
            <a:avLst/>
          </a:prstGeom>
          <a:solidFill>
            <a:srgbClr val="339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b="1" dirty="0" err="1"/>
              <a:t>secondary</a:t>
            </a:r>
            <a:endParaRPr lang="de-CH" sz="2000" b="1" dirty="0"/>
          </a:p>
        </p:txBody>
      </p:sp>
      <p:pic>
        <p:nvPicPr>
          <p:cNvPr id="1033" name="Picture 9" descr="https://encrypted-tbn1.gstatic.com/images?q=tbn:ANd9GcTiqOS_tVYRL7kMys_7NJ1NyIyW7N3X1P5Y8piOJk2oEhnhxGdNvw"/>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5576" y="5690557"/>
            <a:ext cx="880098" cy="1033158"/>
          </a:xfrm>
          <a:prstGeom prst="rect">
            <a:avLst/>
          </a:prstGeom>
          <a:noFill/>
          <a:extLst>
            <a:ext uri="{909E8E84-426E-40dd-AFC4-6F175D3DCCD1}">
              <a14:hiddenFill xmlns:a14="http://schemas.microsoft.com/office/drawing/2010/main" xmlns="">
                <a:solidFill>
                  <a:srgbClr val="FFFFFF"/>
                </a:solidFill>
              </a14:hiddenFill>
            </a:ext>
          </a:extLst>
        </p:spPr>
      </p:pic>
      <p:pic>
        <p:nvPicPr>
          <p:cNvPr id="1043" name="Picture 19" descr="http://www.avoncompany.com/images/corporatecitizenship/corporateresponsibility/fsc-logo.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886805" y="5724674"/>
            <a:ext cx="884995" cy="927033"/>
          </a:xfrm>
          <a:prstGeom prst="rect">
            <a:avLst/>
          </a:prstGeom>
          <a:noFill/>
          <a:extLst>
            <a:ext uri="{909E8E84-426E-40dd-AFC4-6F175D3DCCD1}">
              <a14:hiddenFill xmlns:a14="http://schemas.microsoft.com/office/drawing/2010/main" xmlns="">
                <a:solidFill>
                  <a:srgbClr val="FFFFFF"/>
                </a:solidFill>
              </a14:hiddenFill>
            </a:ext>
          </a:extLst>
        </p:spPr>
      </p:pic>
      <p:pic>
        <p:nvPicPr>
          <p:cNvPr id="1045" name="Picture 21" descr="http://www.topnews.in/files/World-Gold-Council.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08185" y="5607591"/>
            <a:ext cx="1311887" cy="108012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6876256" y="5593167"/>
            <a:ext cx="1008088" cy="11482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6000" b="1" dirty="0"/>
              <a:t>?</a:t>
            </a:r>
          </a:p>
        </p:txBody>
      </p:sp>
      <p:sp>
        <p:nvSpPr>
          <p:cNvPr id="12" name="Rectangle 11"/>
          <p:cNvSpPr/>
          <p:nvPr/>
        </p:nvSpPr>
        <p:spPr>
          <a:xfrm>
            <a:off x="468313" y="4671487"/>
            <a:ext cx="8207375" cy="64807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b="1" dirty="0">
                <a:solidFill>
                  <a:schemeClr val="tx1"/>
                </a:solidFill>
              </a:rPr>
              <a:t>Quality </a:t>
            </a:r>
            <a:r>
              <a:rPr lang="de-CH" sz="2800" b="1" dirty="0" err="1">
                <a:solidFill>
                  <a:schemeClr val="tx1"/>
                </a:solidFill>
              </a:rPr>
              <a:t>and</a:t>
            </a:r>
            <a:r>
              <a:rPr lang="de-CH" sz="2800" b="1" dirty="0">
                <a:solidFill>
                  <a:schemeClr val="tx1"/>
                </a:solidFill>
              </a:rPr>
              <a:t> </a:t>
            </a:r>
            <a:r>
              <a:rPr lang="de-CH" sz="2800" b="1" dirty="0" err="1">
                <a:solidFill>
                  <a:schemeClr val="tx1"/>
                </a:solidFill>
              </a:rPr>
              <a:t>sustainability</a:t>
            </a:r>
            <a:r>
              <a:rPr lang="de-CH" sz="2800" b="1" dirty="0">
                <a:solidFill>
                  <a:schemeClr val="tx1"/>
                </a:solidFill>
              </a:rPr>
              <a:t> </a:t>
            </a:r>
            <a:r>
              <a:rPr lang="de-CH" sz="2800" b="1" dirty="0" err="1">
                <a:solidFill>
                  <a:schemeClr val="tx1"/>
                </a:solidFill>
              </a:rPr>
              <a:t>standards</a:t>
            </a:r>
            <a:r>
              <a:rPr lang="de-CH" sz="2800" b="1" dirty="0">
                <a:solidFill>
                  <a:schemeClr val="tx1"/>
                </a:solidFill>
              </a:rPr>
              <a:t>?</a:t>
            </a:r>
          </a:p>
        </p:txBody>
      </p:sp>
    </p:spTree>
    <p:extLst>
      <p:ext uri="{BB962C8B-B14F-4D97-AF65-F5344CB8AC3E}">
        <p14:creationId xmlns:p14="http://schemas.microsoft.com/office/powerpoint/2010/main" val="55599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http://www.kuhnstuecke.de/uploads/pics/plati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84168" y="3797708"/>
            <a:ext cx="2592288" cy="2871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de-CH" sz="2400" dirty="0" err="1"/>
              <a:t>Recovery</a:t>
            </a:r>
            <a:r>
              <a:rPr lang="de-CH" sz="2400" dirty="0"/>
              <a:t> </a:t>
            </a:r>
            <a:r>
              <a:rPr lang="de-CH" sz="2400" dirty="0" err="1"/>
              <a:t>of</a:t>
            </a:r>
            <a:r>
              <a:rPr lang="de-CH" sz="2400" dirty="0"/>
              <a:t> </a:t>
            </a:r>
            <a:r>
              <a:rPr lang="de-CH" sz="2400" dirty="0" err="1"/>
              <a:t>secondary</a:t>
            </a:r>
            <a:r>
              <a:rPr lang="de-CH" sz="2400" dirty="0"/>
              <a:t> </a:t>
            </a:r>
            <a:r>
              <a:rPr lang="de-CH" sz="2400" dirty="0" err="1"/>
              <a:t>resources</a:t>
            </a:r>
            <a:r>
              <a:rPr lang="de-CH" sz="2400" dirty="0"/>
              <a:t> in </a:t>
            </a:r>
            <a:r>
              <a:rPr lang="de-CH" sz="2400" dirty="0" err="1"/>
              <a:t>developing</a:t>
            </a:r>
            <a:r>
              <a:rPr lang="de-CH" sz="2400" dirty="0"/>
              <a:t> countries </a:t>
            </a:r>
            <a:r>
              <a:rPr lang="de-CH" sz="2400" dirty="0" err="1"/>
              <a:t>is</a:t>
            </a:r>
            <a:r>
              <a:rPr lang="de-CH" sz="2400" dirty="0"/>
              <a:t> </a:t>
            </a:r>
            <a:r>
              <a:rPr lang="de-CH" sz="2400" dirty="0" err="1"/>
              <a:t>mainly</a:t>
            </a:r>
            <a:r>
              <a:rPr lang="de-CH" sz="2400" dirty="0"/>
              <a:t> an informal </a:t>
            </a:r>
            <a:r>
              <a:rPr lang="de-CH" sz="2400" dirty="0" err="1"/>
              <a:t>business</a:t>
            </a:r>
            <a:r>
              <a:rPr lang="de-CH" sz="2400" dirty="0"/>
              <a:t> </a:t>
            </a:r>
            <a:r>
              <a:rPr lang="de-CH" sz="2400" dirty="0" err="1"/>
              <a:t>posing</a:t>
            </a:r>
            <a:r>
              <a:rPr lang="de-CH" sz="2400" dirty="0"/>
              <a:t> </a:t>
            </a:r>
            <a:r>
              <a:rPr lang="de-CH" sz="2400" dirty="0" err="1"/>
              <a:t>threads</a:t>
            </a:r>
            <a:r>
              <a:rPr lang="de-CH" sz="2400" dirty="0"/>
              <a:t> </a:t>
            </a:r>
            <a:r>
              <a:rPr lang="de-CH" sz="2400" dirty="0" err="1"/>
              <a:t>and</a:t>
            </a:r>
            <a:r>
              <a:rPr lang="de-CH" sz="2400" dirty="0"/>
              <a:t> </a:t>
            </a:r>
            <a:r>
              <a:rPr lang="de-CH" sz="2400" dirty="0" err="1"/>
              <a:t>opportunities</a:t>
            </a:r>
            <a:endParaRPr lang="de-CH" sz="2400" dirty="0"/>
          </a:p>
        </p:txBody>
      </p:sp>
      <p:pic>
        <p:nvPicPr>
          <p:cNvPr id="3074" name="Picture 2" descr="C:\Users\shm293\Documents\Empa_Sync\Photos\e-Waste\Africa\Ghana_Bilder_R.Fasko\Cable Burning\IMG_0389.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277344" y="2060675"/>
            <a:ext cx="2590800" cy="460868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468313" y="1628378"/>
            <a:ext cx="2590800" cy="420562"/>
          </a:xfrm>
          <a:prstGeom prst="rect">
            <a:avLst/>
          </a:prstGeom>
          <a:solidFill>
            <a:srgbClr val="339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dirty="0" err="1"/>
              <a:t>Informality</a:t>
            </a:r>
            <a:endParaRPr lang="de-CH" b="1" dirty="0"/>
          </a:p>
        </p:txBody>
      </p:sp>
      <p:sp>
        <p:nvSpPr>
          <p:cNvPr id="9" name="Rectangle 8"/>
          <p:cNvSpPr/>
          <p:nvPr/>
        </p:nvSpPr>
        <p:spPr>
          <a:xfrm>
            <a:off x="3277344" y="1628378"/>
            <a:ext cx="2590800" cy="420562"/>
          </a:xfrm>
          <a:prstGeom prst="rect">
            <a:avLst/>
          </a:prstGeom>
          <a:solidFill>
            <a:srgbClr val="339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dirty="0"/>
              <a:t>Threads</a:t>
            </a:r>
          </a:p>
        </p:txBody>
      </p:sp>
      <p:sp>
        <p:nvSpPr>
          <p:cNvPr id="10" name="Rectangle 9"/>
          <p:cNvSpPr/>
          <p:nvPr/>
        </p:nvSpPr>
        <p:spPr>
          <a:xfrm>
            <a:off x="6086375" y="1628378"/>
            <a:ext cx="2590800" cy="420562"/>
          </a:xfrm>
          <a:prstGeom prst="rect">
            <a:avLst/>
          </a:prstGeom>
          <a:solidFill>
            <a:srgbClr val="339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dirty="0" err="1"/>
              <a:t>Opportunity</a:t>
            </a:r>
            <a:endParaRPr lang="de-CH" b="1" dirty="0"/>
          </a:p>
        </p:txBody>
      </p:sp>
      <p:pic>
        <p:nvPicPr>
          <p:cNvPr id="14" name="Picture 2" descr="http://buygoldbullion.webs.com/gold-nugget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84168" y="2060425"/>
            <a:ext cx="2592288" cy="1945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 descr="C:\Users\shm293\Documents\Empa_Sync\SECO-SRI\03_CB\Stage2_Plastics\IN\fotos\P1020656.JPG"/>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rot="5400000">
            <a:off x="-549459" y="3077429"/>
            <a:ext cx="4608512" cy="2574506"/>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12"/>
          <p:cNvSpPr/>
          <p:nvPr/>
        </p:nvSpPr>
        <p:spPr>
          <a:xfrm>
            <a:off x="468314" y="5480806"/>
            <a:ext cx="2555514" cy="117115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b="1" dirty="0">
                <a:solidFill>
                  <a:schemeClr val="tx1"/>
                </a:solidFill>
              </a:rPr>
              <a:t>~ 25’000 </a:t>
            </a:r>
            <a:r>
              <a:rPr lang="de-CH" sz="1600" b="1" dirty="0" err="1">
                <a:solidFill>
                  <a:schemeClr val="tx1"/>
                </a:solidFill>
              </a:rPr>
              <a:t>people</a:t>
            </a:r>
            <a:r>
              <a:rPr lang="de-CH" sz="1600" b="1" dirty="0">
                <a:solidFill>
                  <a:schemeClr val="tx1"/>
                </a:solidFill>
              </a:rPr>
              <a:t> </a:t>
            </a:r>
            <a:r>
              <a:rPr lang="de-CH" sz="1600" b="1" dirty="0" err="1">
                <a:solidFill>
                  <a:schemeClr val="tx1"/>
                </a:solidFill>
              </a:rPr>
              <a:t>work</a:t>
            </a:r>
            <a:r>
              <a:rPr lang="de-CH" sz="1600" b="1" dirty="0">
                <a:solidFill>
                  <a:schemeClr val="tx1"/>
                </a:solidFill>
              </a:rPr>
              <a:t> in </a:t>
            </a:r>
            <a:r>
              <a:rPr lang="de-CH" sz="1600" b="1" dirty="0" err="1">
                <a:solidFill>
                  <a:schemeClr val="tx1"/>
                </a:solidFill>
              </a:rPr>
              <a:t>the</a:t>
            </a:r>
            <a:r>
              <a:rPr lang="de-CH" sz="1600" b="1" dirty="0">
                <a:solidFill>
                  <a:schemeClr val="tx1"/>
                </a:solidFill>
              </a:rPr>
              <a:t> </a:t>
            </a:r>
            <a:r>
              <a:rPr lang="de-CH" sz="1600" b="1" dirty="0" err="1">
                <a:solidFill>
                  <a:schemeClr val="tx1"/>
                </a:solidFill>
              </a:rPr>
              <a:t>the</a:t>
            </a:r>
            <a:r>
              <a:rPr lang="de-CH" sz="1600" b="1" dirty="0">
                <a:solidFill>
                  <a:schemeClr val="tx1"/>
                </a:solidFill>
              </a:rPr>
              <a:t> informal </a:t>
            </a:r>
            <a:r>
              <a:rPr lang="de-CH" sz="1600" b="1" dirty="0" err="1">
                <a:solidFill>
                  <a:schemeClr val="tx1"/>
                </a:solidFill>
              </a:rPr>
              <a:t>plastic</a:t>
            </a:r>
            <a:r>
              <a:rPr lang="de-CH" sz="1600" b="1" dirty="0">
                <a:solidFill>
                  <a:schemeClr val="tx1"/>
                </a:solidFill>
              </a:rPr>
              <a:t> </a:t>
            </a:r>
            <a:r>
              <a:rPr lang="de-CH" sz="1600" b="1" dirty="0" err="1">
                <a:solidFill>
                  <a:schemeClr val="tx1"/>
                </a:solidFill>
              </a:rPr>
              <a:t>recycling</a:t>
            </a:r>
            <a:r>
              <a:rPr lang="de-CH" sz="1600" b="1" dirty="0">
                <a:solidFill>
                  <a:schemeClr val="tx1"/>
                </a:solidFill>
              </a:rPr>
              <a:t> </a:t>
            </a:r>
            <a:r>
              <a:rPr lang="de-CH" sz="1600" b="1" dirty="0" err="1">
                <a:solidFill>
                  <a:schemeClr val="tx1"/>
                </a:solidFill>
              </a:rPr>
              <a:t>sector</a:t>
            </a:r>
            <a:r>
              <a:rPr lang="de-CH" sz="1600" b="1" dirty="0">
                <a:solidFill>
                  <a:schemeClr val="tx1"/>
                </a:solidFill>
              </a:rPr>
              <a:t> in New Delhi, </a:t>
            </a:r>
            <a:r>
              <a:rPr lang="de-CH" sz="1600" b="1" dirty="0" err="1">
                <a:solidFill>
                  <a:schemeClr val="tx1"/>
                </a:solidFill>
              </a:rPr>
              <a:t>India</a:t>
            </a:r>
            <a:endParaRPr lang="de-CH" sz="1600" b="1" dirty="0">
              <a:solidFill>
                <a:schemeClr val="tx1"/>
              </a:solidFill>
            </a:endParaRPr>
          </a:p>
        </p:txBody>
      </p:sp>
      <p:sp>
        <p:nvSpPr>
          <p:cNvPr id="15" name="Rectangle 14"/>
          <p:cNvSpPr/>
          <p:nvPr/>
        </p:nvSpPr>
        <p:spPr>
          <a:xfrm>
            <a:off x="3275856" y="5480806"/>
            <a:ext cx="2592288" cy="117115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b="1" dirty="0">
                <a:solidFill>
                  <a:schemeClr val="tx1"/>
                </a:solidFill>
              </a:rPr>
              <a:t>Environmental </a:t>
            </a:r>
            <a:r>
              <a:rPr lang="de-CH" sz="1600" b="1" dirty="0" err="1">
                <a:solidFill>
                  <a:schemeClr val="tx1"/>
                </a:solidFill>
              </a:rPr>
              <a:t>pollution</a:t>
            </a:r>
            <a:r>
              <a:rPr lang="de-CH" sz="1600" b="1" dirty="0">
                <a:solidFill>
                  <a:schemeClr val="tx1"/>
                </a:solidFill>
              </a:rPr>
              <a:t>, </a:t>
            </a:r>
            <a:r>
              <a:rPr lang="de-CH" sz="1600" b="1" dirty="0" err="1">
                <a:solidFill>
                  <a:schemeClr val="tx1"/>
                </a:solidFill>
              </a:rPr>
              <a:t>health</a:t>
            </a:r>
            <a:r>
              <a:rPr lang="de-CH" sz="1600" b="1" dirty="0">
                <a:solidFill>
                  <a:schemeClr val="tx1"/>
                </a:solidFill>
              </a:rPr>
              <a:t> </a:t>
            </a:r>
            <a:r>
              <a:rPr lang="de-CH" sz="1600" b="1" dirty="0" err="1">
                <a:solidFill>
                  <a:schemeClr val="tx1"/>
                </a:solidFill>
              </a:rPr>
              <a:t>hazards</a:t>
            </a:r>
            <a:r>
              <a:rPr lang="de-CH" sz="1600" b="1" dirty="0">
                <a:solidFill>
                  <a:schemeClr val="tx1"/>
                </a:solidFill>
              </a:rPr>
              <a:t>, </a:t>
            </a:r>
            <a:r>
              <a:rPr lang="de-CH" sz="1600" b="1" dirty="0" err="1">
                <a:solidFill>
                  <a:schemeClr val="tx1"/>
                </a:solidFill>
              </a:rPr>
              <a:t>cross-contamination</a:t>
            </a:r>
            <a:endParaRPr lang="de-CH" sz="1600" b="1" dirty="0">
              <a:solidFill>
                <a:schemeClr val="tx1"/>
              </a:solidFill>
            </a:endParaRPr>
          </a:p>
        </p:txBody>
      </p:sp>
      <p:sp>
        <p:nvSpPr>
          <p:cNvPr id="19" name="Rectangle 18"/>
          <p:cNvSpPr/>
          <p:nvPr/>
        </p:nvSpPr>
        <p:spPr>
          <a:xfrm>
            <a:off x="6084168" y="5480806"/>
            <a:ext cx="2592288" cy="117115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b="1" dirty="0">
                <a:solidFill>
                  <a:schemeClr val="tx1"/>
                </a:solidFill>
              </a:rPr>
              <a:t>„Urban </a:t>
            </a:r>
            <a:r>
              <a:rPr lang="de-CH" sz="1600" b="1" dirty="0" err="1">
                <a:solidFill>
                  <a:schemeClr val="tx1"/>
                </a:solidFill>
              </a:rPr>
              <a:t>mining</a:t>
            </a:r>
            <a:r>
              <a:rPr lang="de-CH" sz="1600" b="1" dirty="0">
                <a:solidFill>
                  <a:schemeClr val="tx1"/>
                </a:solidFill>
              </a:rPr>
              <a:t>“</a:t>
            </a:r>
          </a:p>
        </p:txBody>
      </p:sp>
    </p:spTree>
    <p:extLst>
      <p:ext uri="{BB962C8B-B14F-4D97-AF65-F5344CB8AC3E}">
        <p14:creationId xmlns:p14="http://schemas.microsoft.com/office/powerpoint/2010/main" val="86226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4F66B-3E95-4D4A-B0E2-ACEBB705A364}"/>
              </a:ext>
            </a:extLst>
          </p:cNvPr>
          <p:cNvSpPr>
            <a:spLocks noGrp="1"/>
          </p:cNvSpPr>
          <p:nvPr>
            <p:ph type="title"/>
          </p:nvPr>
        </p:nvSpPr>
        <p:spPr>
          <a:xfrm>
            <a:off x="628650" y="103829"/>
            <a:ext cx="7886700" cy="1325563"/>
          </a:xfrm>
        </p:spPr>
        <p:txBody>
          <a:bodyPr>
            <a:normAutofit/>
          </a:bodyPr>
          <a:lstStyle/>
          <a:p>
            <a:pPr algn="ctr"/>
            <a:r>
              <a:rPr lang="en-US" sz="4000" dirty="0"/>
              <a:t>The Challenge of e-waste</a:t>
            </a:r>
            <a:endParaRPr lang="es-PE" sz="4000" dirty="0"/>
          </a:p>
        </p:txBody>
      </p:sp>
      <p:pic>
        <p:nvPicPr>
          <p:cNvPr id="5" name="Content Placeholder 4">
            <a:extLst>
              <a:ext uri="{FF2B5EF4-FFF2-40B4-BE49-F238E27FC236}">
                <a16:creationId xmlns:a16="http://schemas.microsoft.com/office/drawing/2014/main" id="{FA424801-E789-494C-9F60-ABF81C4A0ED0}"/>
              </a:ext>
            </a:extLst>
          </p:cNvPr>
          <p:cNvPicPr>
            <a:picLocks noGrp="1" noChangeAspect="1"/>
          </p:cNvPicPr>
          <p:nvPr>
            <p:ph idx="1"/>
          </p:nvPr>
        </p:nvPicPr>
        <p:blipFill>
          <a:blip r:embed="rId2"/>
          <a:stretch>
            <a:fillRect/>
          </a:stretch>
        </p:blipFill>
        <p:spPr>
          <a:xfrm>
            <a:off x="0" y="1179786"/>
            <a:ext cx="9144000" cy="3726065"/>
          </a:xfrm>
        </p:spPr>
      </p:pic>
      <p:sp>
        <p:nvSpPr>
          <p:cNvPr id="3" name="Rectangle 2">
            <a:extLst>
              <a:ext uri="{FF2B5EF4-FFF2-40B4-BE49-F238E27FC236}">
                <a16:creationId xmlns:a16="http://schemas.microsoft.com/office/drawing/2014/main" id="{9C384564-7000-4566-BB58-408CD17B7B07}"/>
              </a:ext>
            </a:extLst>
          </p:cNvPr>
          <p:cNvSpPr/>
          <p:nvPr/>
        </p:nvSpPr>
        <p:spPr>
          <a:xfrm>
            <a:off x="36285" y="3969349"/>
            <a:ext cx="1502229" cy="711200"/>
          </a:xfrm>
          <a:prstGeom prst="rect">
            <a:avLst/>
          </a:prstGeom>
          <a:solidFill>
            <a:srgbClr val="545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9" name="Rectangle 8">
            <a:extLst>
              <a:ext uri="{FF2B5EF4-FFF2-40B4-BE49-F238E27FC236}">
                <a16:creationId xmlns:a16="http://schemas.microsoft.com/office/drawing/2014/main" id="{9CA9CAC1-3912-4940-AEB0-51FD0A0AACB9}"/>
              </a:ext>
            </a:extLst>
          </p:cNvPr>
          <p:cNvSpPr/>
          <p:nvPr/>
        </p:nvSpPr>
        <p:spPr>
          <a:xfrm>
            <a:off x="3839027" y="3969349"/>
            <a:ext cx="1740506" cy="711200"/>
          </a:xfrm>
          <a:prstGeom prst="rect">
            <a:avLst/>
          </a:prstGeom>
          <a:solidFill>
            <a:srgbClr val="545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4" name="TextBox 3">
            <a:extLst>
              <a:ext uri="{FF2B5EF4-FFF2-40B4-BE49-F238E27FC236}">
                <a16:creationId xmlns:a16="http://schemas.microsoft.com/office/drawing/2014/main" id="{FEC601A3-B00D-47D9-AC10-2CF0ABBE6696}"/>
              </a:ext>
            </a:extLst>
          </p:cNvPr>
          <p:cNvSpPr txBox="1"/>
          <p:nvPr/>
        </p:nvSpPr>
        <p:spPr>
          <a:xfrm>
            <a:off x="36285" y="3969349"/>
            <a:ext cx="1502229" cy="600164"/>
          </a:xfrm>
          <a:prstGeom prst="rect">
            <a:avLst/>
          </a:prstGeom>
          <a:noFill/>
        </p:spPr>
        <p:txBody>
          <a:bodyPr wrap="square" rtlCol="0">
            <a:spAutoFit/>
          </a:bodyPr>
          <a:lstStyle/>
          <a:p>
            <a:r>
              <a:rPr lang="en-US" sz="1100" dirty="0">
                <a:solidFill>
                  <a:srgbClr val="EAEAEA"/>
                </a:solidFill>
                <a:latin typeface="Arial" panose="020B0604020202020204" pitchFamily="34" charset="0"/>
                <a:cs typeface="Arial" panose="020B0604020202020204" pitchFamily="34" charset="0"/>
              </a:rPr>
              <a:t>of informal workers are</a:t>
            </a:r>
            <a:r>
              <a:rPr lang="en-US" sz="1100" b="1" dirty="0">
                <a:solidFill>
                  <a:srgbClr val="1A952A"/>
                </a:solidFill>
                <a:latin typeface="Arial" panose="020B0604020202020204" pitchFamily="34" charset="0"/>
                <a:cs typeface="Arial" panose="020B0604020202020204" pitchFamily="34" charset="0"/>
              </a:rPr>
              <a:t> </a:t>
            </a:r>
            <a:r>
              <a:rPr lang="en-US" sz="1100" b="1" dirty="0">
                <a:solidFill>
                  <a:srgbClr val="1DA72D"/>
                </a:solidFill>
                <a:latin typeface="Arial" panose="020B0604020202020204" pitchFamily="34" charset="0"/>
                <a:cs typeface="Arial" panose="020B0604020202020204" pitchFamily="34" charset="0"/>
              </a:rPr>
              <a:t>dedicated to waste management</a:t>
            </a:r>
            <a:endParaRPr lang="es-PE" sz="1100" b="1" dirty="0">
              <a:solidFill>
                <a:srgbClr val="1DA72D"/>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1099B94-5AD7-4A82-B003-2E37D97B6B93}"/>
              </a:ext>
            </a:extLst>
          </p:cNvPr>
          <p:cNvSpPr txBox="1"/>
          <p:nvPr/>
        </p:nvSpPr>
        <p:spPr>
          <a:xfrm>
            <a:off x="3839027" y="3969349"/>
            <a:ext cx="1606248" cy="600164"/>
          </a:xfrm>
          <a:prstGeom prst="rect">
            <a:avLst/>
          </a:prstGeom>
          <a:noFill/>
        </p:spPr>
        <p:txBody>
          <a:bodyPr wrap="square" rtlCol="0">
            <a:spAutoFit/>
          </a:bodyPr>
          <a:lstStyle/>
          <a:p>
            <a:r>
              <a:rPr lang="en-US" sz="1100" dirty="0">
                <a:solidFill>
                  <a:srgbClr val="EAEAEA"/>
                </a:solidFill>
                <a:latin typeface="Arial" panose="020B0604020202020204" pitchFamily="34" charset="0"/>
                <a:cs typeface="Arial" panose="020B0604020202020204" pitchFamily="34" charset="0"/>
              </a:rPr>
              <a:t>is</a:t>
            </a:r>
            <a:r>
              <a:rPr lang="en-US" sz="1100" dirty="0">
                <a:solidFill>
                  <a:schemeClr val="bg1"/>
                </a:solidFill>
                <a:latin typeface="Arial" panose="020B0604020202020204" pitchFamily="34" charset="0"/>
                <a:cs typeface="Arial" panose="020B0604020202020204" pitchFamily="34" charset="0"/>
              </a:rPr>
              <a:t> </a:t>
            </a:r>
            <a:r>
              <a:rPr lang="en-US" sz="1100" b="1" dirty="0">
                <a:solidFill>
                  <a:srgbClr val="1DA72D"/>
                </a:solidFill>
                <a:latin typeface="Arial" panose="020B0604020202020204" pitchFamily="34" charset="0"/>
                <a:cs typeface="Arial" panose="020B0604020202020204" pitchFamily="34" charset="0"/>
              </a:rPr>
              <a:t>informally </a:t>
            </a:r>
            <a:r>
              <a:rPr lang="en-US" sz="1100" dirty="0">
                <a:solidFill>
                  <a:srgbClr val="EAEAEA"/>
                </a:solidFill>
                <a:latin typeface="Arial" panose="020B0604020202020204" pitchFamily="34" charset="0"/>
                <a:cs typeface="Arial" panose="020B0604020202020204" pitchFamily="34" charset="0"/>
              </a:rPr>
              <a:t>recycled, leading to serious consequences</a:t>
            </a:r>
            <a:endParaRPr lang="es-PE" sz="1100" dirty="0">
              <a:solidFill>
                <a:srgbClr val="EAEAEA"/>
              </a:solidFill>
              <a:latin typeface="Arial" panose="020B0604020202020204" pitchFamily="34" charset="0"/>
              <a:cs typeface="Arial" panose="020B0604020202020204" pitchFamily="34" charset="0"/>
            </a:endParaRPr>
          </a:p>
        </p:txBody>
      </p:sp>
      <p:sp>
        <p:nvSpPr>
          <p:cNvPr id="6" name="Textfeld 5"/>
          <p:cNvSpPr txBox="1"/>
          <p:nvPr/>
        </p:nvSpPr>
        <p:spPr>
          <a:xfrm>
            <a:off x="273034" y="5104015"/>
            <a:ext cx="8775544" cy="369332"/>
          </a:xfrm>
          <a:prstGeom prst="rect">
            <a:avLst/>
          </a:prstGeom>
          <a:noFill/>
        </p:spPr>
        <p:txBody>
          <a:bodyPr wrap="none" rtlCol="0">
            <a:spAutoFit/>
          </a:bodyPr>
          <a:lstStyle/>
          <a:p>
            <a:r>
              <a:rPr lang="de-CH" b="1" dirty="0">
                <a:solidFill>
                  <a:schemeClr val="bg1">
                    <a:lumMod val="65000"/>
                  </a:schemeClr>
                </a:solidFill>
              </a:rPr>
              <a:t>Informal </a:t>
            </a:r>
            <a:r>
              <a:rPr lang="de-CH" b="1" dirty="0" err="1">
                <a:solidFill>
                  <a:schemeClr val="bg1">
                    <a:lumMod val="65000"/>
                  </a:schemeClr>
                </a:solidFill>
              </a:rPr>
              <a:t>sector</a:t>
            </a:r>
            <a:r>
              <a:rPr lang="de-CH" b="1" dirty="0">
                <a:solidFill>
                  <a:schemeClr val="bg1">
                    <a:lumMod val="65000"/>
                  </a:schemeClr>
                </a:solidFill>
              </a:rPr>
              <a:t> </a:t>
            </a:r>
            <a:r>
              <a:rPr lang="de-CH" b="1" dirty="0" err="1">
                <a:solidFill>
                  <a:schemeClr val="bg1">
                    <a:lumMod val="65000"/>
                  </a:schemeClr>
                </a:solidFill>
              </a:rPr>
              <a:t>integration</a:t>
            </a:r>
            <a:r>
              <a:rPr lang="de-CH" b="1" dirty="0">
                <a:solidFill>
                  <a:schemeClr val="bg1">
                    <a:lumMod val="65000"/>
                  </a:schemeClr>
                </a:solidFill>
              </a:rPr>
              <a:t> (</a:t>
            </a:r>
            <a:r>
              <a:rPr lang="de-CH" b="1" dirty="0" err="1">
                <a:solidFill>
                  <a:schemeClr val="bg1">
                    <a:lumMod val="65000"/>
                  </a:schemeClr>
                </a:solidFill>
              </a:rPr>
              <a:t>existing</a:t>
            </a:r>
            <a:r>
              <a:rPr lang="de-CH" b="1" dirty="0">
                <a:solidFill>
                  <a:schemeClr val="bg1">
                    <a:lumMod val="65000"/>
                  </a:schemeClr>
                </a:solidFill>
              </a:rPr>
              <a:t> </a:t>
            </a:r>
            <a:r>
              <a:rPr lang="de-CH" b="1" dirty="0" err="1">
                <a:solidFill>
                  <a:schemeClr val="bg1">
                    <a:lumMod val="65000"/>
                  </a:schemeClr>
                </a:solidFill>
              </a:rPr>
              <a:t>knowledge</a:t>
            </a:r>
            <a:r>
              <a:rPr lang="de-CH" b="1" dirty="0">
                <a:solidFill>
                  <a:schemeClr val="bg1">
                    <a:lumMod val="65000"/>
                  </a:schemeClr>
                </a:solidFill>
              </a:rPr>
              <a:t>) </a:t>
            </a:r>
            <a:r>
              <a:rPr lang="de-CH" b="1" dirty="0" err="1">
                <a:solidFill>
                  <a:schemeClr val="bg1">
                    <a:lumMod val="65000"/>
                  </a:schemeClr>
                </a:solidFill>
              </a:rPr>
              <a:t>is</a:t>
            </a:r>
            <a:r>
              <a:rPr lang="de-CH" b="1" dirty="0">
                <a:solidFill>
                  <a:schemeClr val="bg1">
                    <a:lumMod val="65000"/>
                  </a:schemeClr>
                </a:solidFill>
              </a:rPr>
              <a:t> </a:t>
            </a:r>
            <a:r>
              <a:rPr lang="de-CH" b="1" dirty="0" err="1">
                <a:solidFill>
                  <a:schemeClr val="bg1">
                    <a:lumMod val="65000"/>
                  </a:schemeClr>
                </a:solidFill>
              </a:rPr>
              <a:t>key</a:t>
            </a:r>
            <a:r>
              <a:rPr lang="de-CH" b="1" dirty="0">
                <a:solidFill>
                  <a:schemeClr val="bg1">
                    <a:lumMod val="65000"/>
                  </a:schemeClr>
                </a:solidFill>
              </a:rPr>
              <a:t> </a:t>
            </a:r>
            <a:r>
              <a:rPr lang="de-CH" b="1" dirty="0" err="1">
                <a:solidFill>
                  <a:schemeClr val="bg1">
                    <a:lumMod val="65000"/>
                  </a:schemeClr>
                </a:solidFill>
              </a:rPr>
              <a:t>to</a:t>
            </a:r>
            <a:r>
              <a:rPr lang="de-CH" b="1" dirty="0">
                <a:solidFill>
                  <a:schemeClr val="bg1">
                    <a:lumMod val="65000"/>
                  </a:schemeClr>
                </a:solidFill>
              </a:rPr>
              <a:t> </a:t>
            </a:r>
            <a:r>
              <a:rPr lang="de-CH" b="1" dirty="0" err="1">
                <a:solidFill>
                  <a:schemeClr val="bg1">
                    <a:lumMod val="65000"/>
                  </a:schemeClr>
                </a:solidFill>
              </a:rPr>
              <a:t>build</a:t>
            </a:r>
            <a:r>
              <a:rPr lang="de-CH" b="1" dirty="0">
                <a:solidFill>
                  <a:schemeClr val="bg1">
                    <a:lumMod val="65000"/>
                  </a:schemeClr>
                </a:solidFill>
              </a:rPr>
              <a:t> a formal </a:t>
            </a:r>
            <a:r>
              <a:rPr lang="de-CH" b="1" dirty="0" err="1">
                <a:solidFill>
                  <a:schemeClr val="bg1">
                    <a:lumMod val="65000"/>
                  </a:schemeClr>
                </a:solidFill>
              </a:rPr>
              <a:t>recycling</a:t>
            </a:r>
            <a:r>
              <a:rPr lang="de-CH" b="1" dirty="0">
                <a:solidFill>
                  <a:schemeClr val="bg1">
                    <a:lumMod val="65000"/>
                  </a:schemeClr>
                </a:solidFill>
              </a:rPr>
              <a:t> </a:t>
            </a:r>
            <a:r>
              <a:rPr lang="de-CH" b="1" dirty="0" err="1">
                <a:solidFill>
                  <a:schemeClr val="bg1">
                    <a:lumMod val="65000"/>
                  </a:schemeClr>
                </a:solidFill>
              </a:rPr>
              <a:t>industry</a:t>
            </a:r>
            <a:r>
              <a:rPr lang="de-CH" b="1" dirty="0">
                <a:solidFill>
                  <a:schemeClr val="bg1">
                    <a:lumMod val="65000"/>
                  </a:schemeClr>
                </a:solidFill>
              </a:rPr>
              <a:t> </a:t>
            </a:r>
          </a:p>
        </p:txBody>
      </p:sp>
    </p:spTree>
    <p:extLst>
      <p:ext uri="{BB962C8B-B14F-4D97-AF65-F5344CB8AC3E}">
        <p14:creationId xmlns:p14="http://schemas.microsoft.com/office/powerpoint/2010/main" val="379063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informal recycling sector is the champion in circular economy</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945" y="1343742"/>
            <a:ext cx="6336415" cy="5109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1520" y="6453336"/>
            <a:ext cx="7128470" cy="307777"/>
          </a:xfrm>
          <a:prstGeom prst="rect">
            <a:avLst/>
          </a:prstGeom>
          <a:noFill/>
        </p:spPr>
        <p:txBody>
          <a:bodyPr wrap="square" rtlCol="0">
            <a:spAutoFit/>
          </a:bodyPr>
          <a:lstStyle/>
          <a:p>
            <a:r>
              <a:rPr lang="en-US" sz="1400" dirty="0"/>
              <a:t>Figure: Plastic flows in India (2015). Size is relative to mass. Unit: million </a:t>
            </a:r>
            <a:r>
              <a:rPr lang="en-US" sz="1400" dirty="0" err="1"/>
              <a:t>tonnes</a:t>
            </a:r>
            <a:r>
              <a:rPr lang="en-US" sz="1400" dirty="0"/>
              <a:t> per year</a:t>
            </a:r>
            <a:endParaRPr lang="en-IN" sz="1400" i="1" dirty="0"/>
          </a:p>
        </p:txBody>
      </p:sp>
    </p:spTree>
    <p:extLst>
      <p:ext uri="{BB962C8B-B14F-4D97-AF65-F5344CB8AC3E}">
        <p14:creationId xmlns:p14="http://schemas.microsoft.com/office/powerpoint/2010/main" val="2091790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3" name="Picture 2"/>
          <p:cNvPicPr>
            <a:picLocks noChangeAspect="1"/>
          </p:cNvPicPr>
          <p:nvPr/>
        </p:nvPicPr>
        <p:blipFill>
          <a:blip r:embed="rId2"/>
          <a:stretch>
            <a:fillRect/>
          </a:stretch>
        </p:blipFill>
        <p:spPr>
          <a:xfrm>
            <a:off x="274228" y="1626716"/>
            <a:ext cx="8585200" cy="3746500"/>
          </a:xfrm>
          <a:prstGeom prst="rect">
            <a:avLst/>
          </a:prstGeom>
        </p:spPr>
      </p:pic>
    </p:spTree>
    <p:extLst>
      <p:ext uri="{BB962C8B-B14F-4D97-AF65-F5344CB8AC3E}">
        <p14:creationId xmlns:p14="http://schemas.microsoft.com/office/powerpoint/2010/main" val="1161408097"/>
      </p:ext>
    </p:extLst>
  </p:cSld>
  <p:clrMapOvr>
    <a:masterClrMapping/>
  </p:clrMapOvr>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mpa_Word">
      <a:majorFont>
        <a:latin typeface="Segoe UI"/>
        <a:ea typeface=""/>
        <a:cs typeface=""/>
      </a:majorFont>
      <a:minorFont>
        <a:latin typeface="Segoe U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Empa_Farben">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F88630"/>
      </a:accent5>
      <a:accent6>
        <a:srgbClr val="475A8D"/>
      </a:accent6>
      <a:hlink>
        <a:srgbClr val="475A8D"/>
      </a:hlink>
      <a:folHlink>
        <a:srgbClr val="C32D2E"/>
      </a:folHlink>
    </a:clrScheme>
    <a:fontScheme name="Empa_PowerPoi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Empa_Farben">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F88630"/>
      </a:accent5>
      <a:accent6>
        <a:srgbClr val="475A8D"/>
      </a:accent6>
      <a:hlink>
        <a:srgbClr val="475A8D"/>
      </a:hlink>
      <a:folHlink>
        <a:srgbClr val="C32D2E"/>
      </a:folHlink>
    </a:clrScheme>
    <a:fontScheme name="Empa_PowerPoi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SRI_ppt_Template</Template>
  <TotalTime>2148</TotalTime>
  <Words>867</Words>
  <Application>Microsoft Macintosh PowerPoint</Application>
  <PresentationFormat>On-screen Show (4:3)</PresentationFormat>
  <Paragraphs>136</Paragraphs>
  <Slides>24</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ArialUnicodeMS</vt:lpstr>
      <vt:lpstr>Arial</vt:lpstr>
      <vt:lpstr>Arvo</vt:lpstr>
      <vt:lpstr>Calibri</vt:lpstr>
      <vt:lpstr>Cambria</vt:lpstr>
      <vt:lpstr>Segoe UI</vt:lpstr>
      <vt:lpstr>Times New Roman</vt:lpstr>
      <vt:lpstr>Wingdings</vt:lpstr>
      <vt:lpstr>blank</vt:lpstr>
      <vt:lpstr>Turning waste into resources for development   Principles for Inclusive Recycling</vt:lpstr>
      <vt:lpstr>Content</vt:lpstr>
      <vt:lpstr>PowerPoint Presentation</vt:lpstr>
      <vt:lpstr>What we do</vt:lpstr>
      <vt:lpstr>Developing countries are endowed with a variety of resources in large amounts</vt:lpstr>
      <vt:lpstr>Recovery of secondary resources in developing countries is mainly an informal business posing threads and opportunities</vt:lpstr>
      <vt:lpstr>The Challenge of e-waste</vt:lpstr>
      <vt:lpstr>The informal recycling sector is the champion in circular economy</vt:lpstr>
      <vt:lpstr>PowerPoint Presentation</vt:lpstr>
      <vt:lpstr>The recycling value chain (1/3)</vt:lpstr>
      <vt:lpstr>The recycling value chain (2/3)</vt:lpstr>
      <vt:lpstr>The recycling value chain (3/3)</vt:lpstr>
      <vt:lpstr>Agbogbloshie Accra – Ghana Subsistence Activities</vt:lpstr>
      <vt:lpstr>Blancomed Accra – Ghana “Unofficial” Business Activity</vt:lpstr>
      <vt:lpstr>Global Refinery for Secondary Metals Official Business Activity</vt:lpstr>
      <vt:lpstr>The informal recycling sector is not addressed in responsible sourcing schemes</vt:lpstr>
      <vt:lpstr>SRI launched a global multi-stakeholder process to create a framework for inclusive recycling</vt:lpstr>
      <vt:lpstr>Multi-stakeholder processes are demanding</vt:lpstr>
      <vt:lpstr>PowerPoint Presentation</vt:lpstr>
      <vt:lpstr>The Guidance Principles address five main sustainability requirements for the recycling of secondary metals in developing countries.</vt:lpstr>
      <vt:lpstr>Sustainability requirements</vt:lpstr>
      <vt:lpstr>Traceability requirements: Chain of Custody</vt:lpstr>
      <vt:lpstr>The management plan promotes gradual implementation</vt:lpstr>
      <vt:lpstr>PowerPoint Presentation</vt:lpstr>
    </vt:vector>
  </TitlesOfParts>
  <Company>Empa</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Roundtable on Sustainable Recycling Industries (SRI Roundtable)</dc:title>
  <dc:creator>Maria Sureda</dc:creator>
  <cp:lastModifiedBy>Mathias Schluep</cp:lastModifiedBy>
  <cp:revision>315</cp:revision>
  <cp:lastPrinted>2016-03-31T13:43:03Z</cp:lastPrinted>
  <dcterms:created xsi:type="dcterms:W3CDTF">2015-03-05T13:38:24Z</dcterms:created>
  <dcterms:modified xsi:type="dcterms:W3CDTF">2018-05-15T21:38:11Z</dcterms:modified>
</cp:coreProperties>
</file>