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70" r:id="rId3"/>
    <p:sldId id="269" r:id="rId4"/>
    <p:sldId id="268" r:id="rId5"/>
    <p:sldId id="271" r:id="rId6"/>
    <p:sldId id="272" r:id="rId7"/>
    <p:sldId id="256" r:id="rId8"/>
    <p:sldId id="258" r:id="rId9"/>
    <p:sldId id="264" r:id="rId10"/>
    <p:sldId id="262" r:id="rId11"/>
    <p:sldId id="263" r:id="rId12"/>
    <p:sldId id="259" r:id="rId13"/>
    <p:sldId id="266" r:id="rId14"/>
    <p:sldId id="265" r:id="rId1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63A"/>
    <a:srgbClr val="EEF1C0"/>
    <a:srgbClr val="10332F"/>
    <a:srgbClr val="0F2E28"/>
    <a:srgbClr val="113C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p:cViewPr>
        <p:scale>
          <a:sx n="93" d="100"/>
          <a:sy n="93" d="100"/>
        </p:scale>
        <p:origin x="639" y="57"/>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CA459-59BD-354C-90EB-0DB7F9C03EC2}" type="doc">
      <dgm:prSet loTypeId="urn:microsoft.com/office/officeart/2005/8/layout/matrix1" loCatId="" qsTypeId="urn:microsoft.com/office/officeart/2005/8/quickstyle/3D2" qsCatId="3D" csTypeId="urn:microsoft.com/office/officeart/2005/8/colors/accent1_2" csCatId="accent1" phldr="1"/>
      <dgm:spPr/>
      <dgm:t>
        <a:bodyPr/>
        <a:lstStyle/>
        <a:p>
          <a:endParaRPr lang="en-US"/>
        </a:p>
      </dgm:t>
    </dgm:pt>
    <dgm:pt modelId="{9BF36ECE-DE88-D449-B011-CB30BD58EA2E}">
      <dgm:prSet phldrT="[Text]" custT="1"/>
      <dgm:spPr>
        <a:noFill/>
        <a:ln w="25400">
          <a:solidFill>
            <a:srgbClr val="008000"/>
          </a:solidFill>
        </a:ln>
      </dgm:spPr>
      <dgm:t>
        <a:bodyPr/>
        <a:lstStyle/>
        <a:p>
          <a:endParaRPr lang="en-GB" sz="2000" dirty="0">
            <a:solidFill>
              <a:srgbClr val="00B050"/>
            </a:solidFill>
          </a:endParaRPr>
        </a:p>
      </dgm:t>
    </dgm:pt>
    <dgm:pt modelId="{E39218A5-FC05-C841-8B2C-B0BAEE481C0F}" type="parTrans" cxnId="{F53C6A62-6416-3745-8E7A-A0C9AB1ED85E}">
      <dgm:prSet/>
      <dgm:spPr/>
      <dgm:t>
        <a:bodyPr/>
        <a:lstStyle/>
        <a:p>
          <a:endParaRPr lang="en-US"/>
        </a:p>
      </dgm:t>
    </dgm:pt>
    <dgm:pt modelId="{726FE32D-2FD6-E94B-9A0E-B1EDA09A4FC3}" type="sibTrans" cxnId="{F53C6A62-6416-3745-8E7A-A0C9AB1ED85E}">
      <dgm:prSet/>
      <dgm:spPr/>
      <dgm:t>
        <a:bodyPr/>
        <a:lstStyle/>
        <a:p>
          <a:endParaRPr lang="en-US"/>
        </a:p>
      </dgm:t>
    </dgm:pt>
    <dgm:pt modelId="{6E9A6DD1-EBF6-D842-AE6E-41ED6A820333}">
      <dgm:prSet phldrT="[Text]" custT="1"/>
      <dgm:spPr>
        <a:noFill/>
        <a:ln w="25400">
          <a:solidFill>
            <a:srgbClr val="008000"/>
          </a:solidFill>
        </a:ln>
      </dgm:spPr>
      <dgm:t>
        <a:bodyPr/>
        <a:lstStyle/>
        <a:p>
          <a:endParaRPr lang="en-GB" sz="2300" dirty="0">
            <a:solidFill>
              <a:srgbClr val="00B050"/>
            </a:solidFill>
          </a:endParaRPr>
        </a:p>
      </dgm:t>
    </dgm:pt>
    <dgm:pt modelId="{77A69BF2-E047-C743-AA6E-7DFD3F32D148}" type="parTrans" cxnId="{D01BD3AE-D668-494E-978D-9CC5FD158622}">
      <dgm:prSet/>
      <dgm:spPr/>
      <dgm:t>
        <a:bodyPr/>
        <a:lstStyle/>
        <a:p>
          <a:endParaRPr lang="en-US"/>
        </a:p>
      </dgm:t>
    </dgm:pt>
    <dgm:pt modelId="{7A398D81-0006-234A-8442-A8E0F794C17D}" type="sibTrans" cxnId="{D01BD3AE-D668-494E-978D-9CC5FD158622}">
      <dgm:prSet/>
      <dgm:spPr/>
      <dgm:t>
        <a:bodyPr/>
        <a:lstStyle/>
        <a:p>
          <a:endParaRPr lang="en-US"/>
        </a:p>
      </dgm:t>
    </dgm:pt>
    <dgm:pt modelId="{C520A5C7-E3D3-8041-874F-787041B84F7F}">
      <dgm:prSet phldrT="[Text]"/>
      <dgm:spPr>
        <a:noFill/>
        <a:ln w="25400">
          <a:solidFill>
            <a:srgbClr val="008000"/>
          </a:solidFill>
        </a:ln>
      </dgm:spPr>
      <dgm:t>
        <a:bodyPr/>
        <a:lstStyle/>
        <a:p>
          <a:endParaRPr lang="en-US" dirty="0"/>
        </a:p>
      </dgm:t>
    </dgm:pt>
    <dgm:pt modelId="{7F91FE7E-094F-7542-B780-D4D6A8FA44C0}" type="parTrans" cxnId="{CB91A88D-4E8E-724E-8C0A-AB6445334BAB}">
      <dgm:prSet/>
      <dgm:spPr/>
      <dgm:t>
        <a:bodyPr/>
        <a:lstStyle/>
        <a:p>
          <a:endParaRPr lang="en-US"/>
        </a:p>
      </dgm:t>
    </dgm:pt>
    <dgm:pt modelId="{BB427A8F-F29F-774E-8931-0F672FB24386}" type="sibTrans" cxnId="{CB91A88D-4E8E-724E-8C0A-AB6445334BAB}">
      <dgm:prSet/>
      <dgm:spPr/>
      <dgm:t>
        <a:bodyPr/>
        <a:lstStyle/>
        <a:p>
          <a:endParaRPr lang="en-US"/>
        </a:p>
      </dgm:t>
    </dgm:pt>
    <dgm:pt modelId="{8AC59E89-3A4A-8844-A1AF-5A5ED40A5404}">
      <dgm:prSet phldrT="[Text]" custT="1"/>
      <dgm:spPr>
        <a:solidFill>
          <a:srgbClr val="EEF1C0">
            <a:alpha val="96000"/>
          </a:srgbClr>
        </a:solidFill>
        <a:ln w="47625">
          <a:solidFill>
            <a:srgbClr val="008000"/>
          </a:solidFill>
        </a:ln>
      </dgm:spPr>
      <dgm:t>
        <a:bodyPr/>
        <a:lstStyle/>
        <a:p>
          <a:r>
            <a:rPr lang="en-US" sz="2800" b="1" dirty="0"/>
            <a:t>GridCodes®</a:t>
          </a:r>
        </a:p>
      </dgm:t>
    </dgm:pt>
    <dgm:pt modelId="{D260AF34-C7CC-184B-BB17-59E74A073743}" type="sibTrans" cxnId="{A90B8167-DD5D-004D-B86A-DB09286F52CB}">
      <dgm:prSet/>
      <dgm:spPr/>
      <dgm:t>
        <a:bodyPr/>
        <a:lstStyle/>
        <a:p>
          <a:endParaRPr lang="en-US"/>
        </a:p>
      </dgm:t>
    </dgm:pt>
    <dgm:pt modelId="{0D4EF976-E68D-8048-B41D-8B9D6D3349EC}" type="parTrans" cxnId="{A90B8167-DD5D-004D-B86A-DB09286F52CB}">
      <dgm:prSet/>
      <dgm:spPr/>
      <dgm:t>
        <a:bodyPr/>
        <a:lstStyle/>
        <a:p>
          <a:endParaRPr lang="en-US"/>
        </a:p>
      </dgm:t>
    </dgm:pt>
    <dgm:pt modelId="{0062F746-8575-41F4-B283-E6146E5BEF7F}">
      <dgm:prSet/>
      <dgm:spPr/>
      <dgm:t>
        <a:bodyPr/>
        <a:lstStyle/>
        <a:p>
          <a:endParaRPr lang="en-US"/>
        </a:p>
      </dgm:t>
    </dgm:pt>
    <dgm:pt modelId="{9EE1562F-B99F-4D37-BAE9-AA9F488EA854}" type="parTrans" cxnId="{89A62322-F2E0-4219-BED3-B6ABA6BDB778}">
      <dgm:prSet/>
      <dgm:spPr/>
      <dgm:t>
        <a:bodyPr/>
        <a:lstStyle/>
        <a:p>
          <a:endParaRPr lang="en-US"/>
        </a:p>
      </dgm:t>
    </dgm:pt>
    <dgm:pt modelId="{76FD38E0-D487-4A50-AFFE-EEEC284532D9}" type="sibTrans" cxnId="{89A62322-F2E0-4219-BED3-B6ABA6BDB778}">
      <dgm:prSet/>
      <dgm:spPr/>
      <dgm:t>
        <a:bodyPr/>
        <a:lstStyle/>
        <a:p>
          <a:endParaRPr lang="en-US"/>
        </a:p>
      </dgm:t>
    </dgm:pt>
    <dgm:pt modelId="{A006A2B3-BFF0-46BF-BF02-3AEAD0B6E683}">
      <dgm:prSet/>
      <dgm:spPr/>
      <dgm:t>
        <a:bodyPr/>
        <a:lstStyle/>
        <a:p>
          <a:endParaRPr lang="en-US"/>
        </a:p>
      </dgm:t>
    </dgm:pt>
    <dgm:pt modelId="{5CF2C9C3-76EA-405E-9F9D-A0B38513FB0F}" type="parTrans" cxnId="{7659979C-644E-42DF-916D-1B90970C54BA}">
      <dgm:prSet/>
      <dgm:spPr/>
      <dgm:t>
        <a:bodyPr/>
        <a:lstStyle/>
        <a:p>
          <a:endParaRPr lang="en-US"/>
        </a:p>
      </dgm:t>
    </dgm:pt>
    <dgm:pt modelId="{6ADF7CDD-CB71-4B08-A808-E34239C2CF7F}" type="sibTrans" cxnId="{7659979C-644E-42DF-916D-1B90970C54BA}">
      <dgm:prSet/>
      <dgm:spPr/>
      <dgm:t>
        <a:bodyPr/>
        <a:lstStyle/>
        <a:p>
          <a:endParaRPr lang="en-US"/>
        </a:p>
      </dgm:t>
    </dgm:pt>
    <dgm:pt modelId="{29EE4D34-6634-4BAD-BAF7-A89785BBA58C}">
      <dgm:prSet/>
      <dgm:spPr/>
      <dgm:t>
        <a:bodyPr/>
        <a:lstStyle/>
        <a:p>
          <a:endParaRPr lang="en-US"/>
        </a:p>
      </dgm:t>
    </dgm:pt>
    <dgm:pt modelId="{B6A2098A-A1CB-462E-81F8-D36CED954451}" type="parTrans" cxnId="{E1F4A830-FC37-4E2D-BE9F-E2E651AA5AEC}">
      <dgm:prSet/>
      <dgm:spPr/>
      <dgm:t>
        <a:bodyPr/>
        <a:lstStyle/>
        <a:p>
          <a:endParaRPr lang="en-US"/>
        </a:p>
      </dgm:t>
    </dgm:pt>
    <dgm:pt modelId="{9D136324-CA75-46AF-A0C5-82B14EDA6AAA}" type="sibTrans" cxnId="{E1F4A830-FC37-4E2D-BE9F-E2E651AA5AEC}">
      <dgm:prSet/>
      <dgm:spPr/>
      <dgm:t>
        <a:bodyPr/>
        <a:lstStyle/>
        <a:p>
          <a:endParaRPr lang="en-US"/>
        </a:p>
      </dgm:t>
    </dgm:pt>
    <dgm:pt modelId="{32C17C7D-B8D6-4FC2-878F-CB5FCE19AC3D}">
      <dgm:prSet/>
      <dgm:spPr/>
      <dgm:t>
        <a:bodyPr/>
        <a:lstStyle/>
        <a:p>
          <a:endParaRPr lang="en-US"/>
        </a:p>
      </dgm:t>
    </dgm:pt>
    <dgm:pt modelId="{8B5FFD65-F6D8-4FFF-A513-64F1B211D169}" type="parTrans" cxnId="{50B98D70-71CE-4E9E-93A6-A89DB52E20EF}">
      <dgm:prSet/>
      <dgm:spPr/>
      <dgm:t>
        <a:bodyPr/>
        <a:lstStyle/>
        <a:p>
          <a:endParaRPr lang="en-US"/>
        </a:p>
      </dgm:t>
    </dgm:pt>
    <dgm:pt modelId="{DD738794-EFFE-4638-8565-BE258E516A07}" type="sibTrans" cxnId="{50B98D70-71CE-4E9E-93A6-A89DB52E20EF}">
      <dgm:prSet/>
      <dgm:spPr/>
      <dgm:t>
        <a:bodyPr/>
        <a:lstStyle/>
        <a:p>
          <a:endParaRPr lang="en-US"/>
        </a:p>
      </dgm:t>
    </dgm:pt>
    <dgm:pt modelId="{36D7590E-C08F-486A-9CD0-97ED212A13DC}">
      <dgm:prSet/>
      <dgm:spPr/>
      <dgm:t>
        <a:bodyPr/>
        <a:lstStyle/>
        <a:p>
          <a:endParaRPr lang="en-US"/>
        </a:p>
      </dgm:t>
    </dgm:pt>
    <dgm:pt modelId="{682CBB5E-EC2F-4463-B665-EF99663A5B9D}" type="parTrans" cxnId="{D4C75DC8-D762-456C-8F81-0891F6762F2A}">
      <dgm:prSet/>
      <dgm:spPr/>
      <dgm:t>
        <a:bodyPr/>
        <a:lstStyle/>
        <a:p>
          <a:endParaRPr lang="en-US"/>
        </a:p>
      </dgm:t>
    </dgm:pt>
    <dgm:pt modelId="{07998EF3-88FE-4D18-8D38-E1D50E0659D6}" type="sibTrans" cxnId="{D4C75DC8-D762-456C-8F81-0891F6762F2A}">
      <dgm:prSet/>
      <dgm:spPr/>
      <dgm:t>
        <a:bodyPr/>
        <a:lstStyle/>
        <a:p>
          <a:endParaRPr lang="en-US"/>
        </a:p>
      </dgm:t>
    </dgm:pt>
    <dgm:pt modelId="{86F49979-BB2C-49B1-A27F-574023806056}">
      <dgm:prSet/>
      <dgm:spPr/>
      <dgm:t>
        <a:bodyPr/>
        <a:lstStyle/>
        <a:p>
          <a:endParaRPr lang="en-US"/>
        </a:p>
      </dgm:t>
    </dgm:pt>
    <dgm:pt modelId="{FE2182AF-21D9-406D-8E6C-42A07C3C3688}" type="parTrans" cxnId="{9730C0E9-35AA-486E-9652-5843419659FD}">
      <dgm:prSet/>
      <dgm:spPr/>
      <dgm:t>
        <a:bodyPr/>
        <a:lstStyle/>
        <a:p>
          <a:endParaRPr lang="en-US"/>
        </a:p>
      </dgm:t>
    </dgm:pt>
    <dgm:pt modelId="{4547336C-767C-4C54-BD18-0E9E3DF5CB32}" type="sibTrans" cxnId="{9730C0E9-35AA-486E-9652-5843419659FD}">
      <dgm:prSet/>
      <dgm:spPr/>
      <dgm:t>
        <a:bodyPr/>
        <a:lstStyle/>
        <a:p>
          <a:endParaRPr lang="en-US"/>
        </a:p>
      </dgm:t>
    </dgm:pt>
    <dgm:pt modelId="{14C89DDE-03C5-AF43-B4CE-767B5F459093}">
      <dgm:prSet phldrT="[Text]" custT="1"/>
      <dgm:spPr>
        <a:noFill/>
        <a:ln w="25400">
          <a:solidFill>
            <a:srgbClr val="008000"/>
          </a:solidFill>
        </a:ln>
      </dgm:spPr>
      <dgm:t>
        <a:bodyPr/>
        <a:lstStyle/>
        <a:p>
          <a:r>
            <a:rPr lang="en-US" sz="2200" dirty="0">
              <a:solidFill>
                <a:srgbClr val="00B050"/>
              </a:solidFill>
            </a:rPr>
            <a:t> </a:t>
          </a:r>
        </a:p>
        <a:p>
          <a:endParaRPr lang="en-US" sz="2400" dirty="0">
            <a:solidFill>
              <a:srgbClr val="00B050"/>
            </a:solidFill>
          </a:endParaRPr>
        </a:p>
      </dgm:t>
    </dgm:pt>
    <dgm:pt modelId="{09EF4135-F399-7F41-B9C9-B9A39242211B}" type="sibTrans" cxnId="{0329E330-FA01-9340-A52D-FD6B43B8A447}">
      <dgm:prSet/>
      <dgm:spPr/>
      <dgm:t>
        <a:bodyPr/>
        <a:lstStyle/>
        <a:p>
          <a:endParaRPr lang="en-US"/>
        </a:p>
      </dgm:t>
    </dgm:pt>
    <dgm:pt modelId="{E19328F3-C56E-B648-9742-DFA55B56E80E}" type="parTrans" cxnId="{0329E330-FA01-9340-A52D-FD6B43B8A447}">
      <dgm:prSet/>
      <dgm:spPr/>
      <dgm:t>
        <a:bodyPr/>
        <a:lstStyle/>
        <a:p>
          <a:endParaRPr lang="en-US"/>
        </a:p>
      </dgm:t>
    </dgm:pt>
    <dgm:pt modelId="{03CBD6C2-CAAA-094A-A11A-E7940487BA5A}" type="pres">
      <dgm:prSet presAssocID="{5FECA459-59BD-354C-90EB-0DB7F9C03EC2}" presName="diagram" presStyleCnt="0">
        <dgm:presLayoutVars>
          <dgm:chMax val="1"/>
          <dgm:dir/>
          <dgm:animLvl val="ctr"/>
          <dgm:resizeHandles val="exact"/>
        </dgm:presLayoutVars>
      </dgm:prSet>
      <dgm:spPr/>
    </dgm:pt>
    <dgm:pt modelId="{5CA97F51-8289-D645-B344-2FCFED96697B}" type="pres">
      <dgm:prSet presAssocID="{5FECA459-59BD-354C-90EB-0DB7F9C03EC2}" presName="matrix" presStyleCnt="0"/>
      <dgm:spPr/>
    </dgm:pt>
    <dgm:pt modelId="{E1DF6A07-47C4-A04E-A2BA-070DFF0F2EEF}" type="pres">
      <dgm:prSet presAssocID="{5FECA459-59BD-354C-90EB-0DB7F9C03EC2}" presName="tile1" presStyleLbl="node1" presStyleIdx="0" presStyleCnt="4"/>
      <dgm:spPr/>
    </dgm:pt>
    <dgm:pt modelId="{D9FA2759-393E-9E41-827C-588845FA4C5A}" type="pres">
      <dgm:prSet presAssocID="{5FECA459-59BD-354C-90EB-0DB7F9C03EC2}" presName="tile1text" presStyleLbl="node1" presStyleIdx="0" presStyleCnt="4">
        <dgm:presLayoutVars>
          <dgm:chMax val="0"/>
          <dgm:chPref val="0"/>
          <dgm:bulletEnabled val="1"/>
        </dgm:presLayoutVars>
      </dgm:prSet>
      <dgm:spPr/>
    </dgm:pt>
    <dgm:pt modelId="{E6929475-69DD-AF47-BA56-D980133DAB19}" type="pres">
      <dgm:prSet presAssocID="{5FECA459-59BD-354C-90EB-0DB7F9C03EC2}" presName="tile2" presStyleLbl="node1" presStyleIdx="1" presStyleCnt="4"/>
      <dgm:spPr/>
    </dgm:pt>
    <dgm:pt modelId="{4AB35A69-460E-214B-B34A-85BC20C1F949}" type="pres">
      <dgm:prSet presAssocID="{5FECA459-59BD-354C-90EB-0DB7F9C03EC2}" presName="tile2text" presStyleLbl="node1" presStyleIdx="1" presStyleCnt="4">
        <dgm:presLayoutVars>
          <dgm:chMax val="0"/>
          <dgm:chPref val="0"/>
          <dgm:bulletEnabled val="1"/>
        </dgm:presLayoutVars>
      </dgm:prSet>
      <dgm:spPr/>
    </dgm:pt>
    <dgm:pt modelId="{91A6D9A7-E867-FC45-95E8-3AC7DAF9F4C2}" type="pres">
      <dgm:prSet presAssocID="{5FECA459-59BD-354C-90EB-0DB7F9C03EC2}" presName="tile3" presStyleLbl="node1" presStyleIdx="2" presStyleCnt="4"/>
      <dgm:spPr/>
    </dgm:pt>
    <dgm:pt modelId="{00BC47D8-BE95-E343-B84D-0212690C45EB}" type="pres">
      <dgm:prSet presAssocID="{5FECA459-59BD-354C-90EB-0DB7F9C03EC2}" presName="tile3text" presStyleLbl="node1" presStyleIdx="2" presStyleCnt="4">
        <dgm:presLayoutVars>
          <dgm:chMax val="0"/>
          <dgm:chPref val="0"/>
          <dgm:bulletEnabled val="1"/>
        </dgm:presLayoutVars>
      </dgm:prSet>
      <dgm:spPr/>
    </dgm:pt>
    <dgm:pt modelId="{48EAD07A-F265-C048-82C3-A0B62C90117A}" type="pres">
      <dgm:prSet presAssocID="{5FECA459-59BD-354C-90EB-0DB7F9C03EC2}" presName="tile4" presStyleLbl="node1" presStyleIdx="3" presStyleCnt="4"/>
      <dgm:spPr/>
    </dgm:pt>
    <dgm:pt modelId="{24D257DB-B9DA-954F-8606-3B9F4A334E31}" type="pres">
      <dgm:prSet presAssocID="{5FECA459-59BD-354C-90EB-0DB7F9C03EC2}" presName="tile4text" presStyleLbl="node1" presStyleIdx="3" presStyleCnt="4">
        <dgm:presLayoutVars>
          <dgm:chMax val="0"/>
          <dgm:chPref val="0"/>
          <dgm:bulletEnabled val="1"/>
        </dgm:presLayoutVars>
      </dgm:prSet>
      <dgm:spPr/>
    </dgm:pt>
    <dgm:pt modelId="{4144533F-E02F-C74D-B0FB-439D0A410881}" type="pres">
      <dgm:prSet presAssocID="{5FECA459-59BD-354C-90EB-0DB7F9C03EC2}" presName="centerTile" presStyleLbl="fgShp" presStyleIdx="0" presStyleCnt="1" custScaleX="50505" custScaleY="77670">
        <dgm:presLayoutVars>
          <dgm:chMax val="0"/>
          <dgm:chPref val="0"/>
        </dgm:presLayoutVars>
      </dgm:prSet>
      <dgm:spPr/>
    </dgm:pt>
  </dgm:ptLst>
  <dgm:cxnLst>
    <dgm:cxn modelId="{C6B1FE00-5CB2-2849-8D0E-E40EDE94FFC7}" type="presOf" srcId="{5FECA459-59BD-354C-90EB-0DB7F9C03EC2}" destId="{03CBD6C2-CAAA-094A-A11A-E7940487BA5A}" srcOrd="0" destOrd="0" presId="urn:microsoft.com/office/officeart/2005/8/layout/matrix1"/>
    <dgm:cxn modelId="{B6CD8D03-1744-B542-B3DB-E928DC10F6D9}" type="presOf" srcId="{9BF36ECE-DE88-D449-B011-CB30BD58EA2E}" destId="{E1DF6A07-47C4-A04E-A2BA-070DFF0F2EEF}" srcOrd="0" destOrd="0" presId="urn:microsoft.com/office/officeart/2005/8/layout/matrix1"/>
    <dgm:cxn modelId="{230CFD06-485A-364F-9577-B22B69765C84}" type="presOf" srcId="{9BF36ECE-DE88-D449-B011-CB30BD58EA2E}" destId="{D9FA2759-393E-9E41-827C-588845FA4C5A}" srcOrd="1" destOrd="0" presId="urn:microsoft.com/office/officeart/2005/8/layout/matrix1"/>
    <dgm:cxn modelId="{89A62322-F2E0-4219-BED3-B6ABA6BDB778}" srcId="{5FECA459-59BD-354C-90EB-0DB7F9C03EC2}" destId="{0062F746-8575-41F4-B283-E6146E5BEF7F}" srcOrd="1" destOrd="0" parTransId="{9EE1562F-B99F-4D37-BAE9-AA9F488EA854}" sibTransId="{76FD38E0-D487-4A50-AFFE-EEEC284532D9}"/>
    <dgm:cxn modelId="{3527712A-646D-0044-9345-929B3378C444}" type="presOf" srcId="{C520A5C7-E3D3-8041-874F-787041B84F7F}" destId="{91A6D9A7-E867-FC45-95E8-3AC7DAF9F4C2}" srcOrd="0" destOrd="0" presId="urn:microsoft.com/office/officeart/2005/8/layout/matrix1"/>
    <dgm:cxn modelId="{E1F4A830-FC37-4E2D-BE9F-E2E651AA5AEC}" srcId="{5FECA459-59BD-354C-90EB-0DB7F9C03EC2}" destId="{29EE4D34-6634-4BAD-BAF7-A89785BBA58C}" srcOrd="3" destOrd="0" parTransId="{B6A2098A-A1CB-462E-81F8-D36CED954451}" sibTransId="{9D136324-CA75-46AF-A0C5-82B14EDA6AAA}"/>
    <dgm:cxn modelId="{0329E330-FA01-9340-A52D-FD6B43B8A447}" srcId="{8AC59E89-3A4A-8844-A1AF-5A5ED40A5404}" destId="{14C89DDE-03C5-AF43-B4CE-767B5F459093}" srcOrd="3" destOrd="0" parTransId="{E19328F3-C56E-B648-9742-DFA55B56E80E}" sibTransId="{09EF4135-F399-7F41-B9C9-B9A39242211B}"/>
    <dgm:cxn modelId="{F53C6A62-6416-3745-8E7A-A0C9AB1ED85E}" srcId="{8AC59E89-3A4A-8844-A1AF-5A5ED40A5404}" destId="{9BF36ECE-DE88-D449-B011-CB30BD58EA2E}" srcOrd="0" destOrd="0" parTransId="{E39218A5-FC05-C841-8B2C-B0BAEE481C0F}" sibTransId="{726FE32D-2FD6-E94B-9A0E-B1EDA09A4FC3}"/>
    <dgm:cxn modelId="{42711967-02B8-5743-A66B-6435DAD97393}" type="presOf" srcId="{C520A5C7-E3D3-8041-874F-787041B84F7F}" destId="{00BC47D8-BE95-E343-B84D-0212690C45EB}" srcOrd="1" destOrd="0" presId="urn:microsoft.com/office/officeart/2005/8/layout/matrix1"/>
    <dgm:cxn modelId="{A90B8167-DD5D-004D-B86A-DB09286F52CB}" srcId="{5FECA459-59BD-354C-90EB-0DB7F9C03EC2}" destId="{8AC59E89-3A4A-8844-A1AF-5A5ED40A5404}" srcOrd="0" destOrd="0" parTransId="{0D4EF976-E68D-8048-B41D-8B9D6D3349EC}" sibTransId="{D260AF34-C7CC-184B-BB17-59E74A073743}"/>
    <dgm:cxn modelId="{50B98D70-71CE-4E9E-93A6-A89DB52E20EF}" srcId="{5FECA459-59BD-354C-90EB-0DB7F9C03EC2}" destId="{32C17C7D-B8D6-4FC2-878F-CB5FCE19AC3D}" srcOrd="4" destOrd="0" parTransId="{8B5FFD65-F6D8-4FFF-A513-64F1B211D169}" sibTransId="{DD738794-EFFE-4638-8565-BE258E516A07}"/>
    <dgm:cxn modelId="{B06F5C57-9BDD-FB45-B57B-BA159E8024F4}" type="presOf" srcId="{14C89DDE-03C5-AF43-B4CE-767B5F459093}" destId="{48EAD07A-F265-C048-82C3-A0B62C90117A}" srcOrd="0" destOrd="0" presId="urn:microsoft.com/office/officeart/2005/8/layout/matrix1"/>
    <dgm:cxn modelId="{CB91A88D-4E8E-724E-8C0A-AB6445334BAB}" srcId="{8AC59E89-3A4A-8844-A1AF-5A5ED40A5404}" destId="{C520A5C7-E3D3-8041-874F-787041B84F7F}" srcOrd="2" destOrd="0" parTransId="{7F91FE7E-094F-7542-B780-D4D6A8FA44C0}" sibTransId="{BB427A8F-F29F-774E-8931-0F672FB24386}"/>
    <dgm:cxn modelId="{3EFA1797-D715-1A45-A513-F87099C6FD94}" type="presOf" srcId="{6E9A6DD1-EBF6-D842-AE6E-41ED6A820333}" destId="{E6929475-69DD-AF47-BA56-D980133DAB19}" srcOrd="0" destOrd="0" presId="urn:microsoft.com/office/officeart/2005/8/layout/matrix1"/>
    <dgm:cxn modelId="{7659979C-644E-42DF-916D-1B90970C54BA}" srcId="{5FECA459-59BD-354C-90EB-0DB7F9C03EC2}" destId="{A006A2B3-BFF0-46BF-BF02-3AEAD0B6E683}" srcOrd="2" destOrd="0" parTransId="{5CF2C9C3-76EA-405E-9F9D-A0B38513FB0F}" sibTransId="{6ADF7CDD-CB71-4B08-A808-E34239C2CF7F}"/>
    <dgm:cxn modelId="{73439A9D-C211-084F-995A-30B00699C2CA}" type="presOf" srcId="{6E9A6DD1-EBF6-D842-AE6E-41ED6A820333}" destId="{4AB35A69-460E-214B-B34A-85BC20C1F949}" srcOrd="1" destOrd="0" presId="urn:microsoft.com/office/officeart/2005/8/layout/matrix1"/>
    <dgm:cxn modelId="{D01BD3AE-D668-494E-978D-9CC5FD158622}" srcId="{8AC59E89-3A4A-8844-A1AF-5A5ED40A5404}" destId="{6E9A6DD1-EBF6-D842-AE6E-41ED6A820333}" srcOrd="1" destOrd="0" parTransId="{77A69BF2-E047-C743-AA6E-7DFD3F32D148}" sibTransId="{7A398D81-0006-234A-8442-A8E0F794C17D}"/>
    <dgm:cxn modelId="{9BE337BF-CDAA-7240-B3A7-AE98185E5A1F}" type="presOf" srcId="{8AC59E89-3A4A-8844-A1AF-5A5ED40A5404}" destId="{4144533F-E02F-C74D-B0FB-439D0A410881}" srcOrd="0" destOrd="0" presId="urn:microsoft.com/office/officeart/2005/8/layout/matrix1"/>
    <dgm:cxn modelId="{D4C75DC8-D762-456C-8F81-0891F6762F2A}" srcId="{5FECA459-59BD-354C-90EB-0DB7F9C03EC2}" destId="{36D7590E-C08F-486A-9CD0-97ED212A13DC}" srcOrd="5" destOrd="0" parTransId="{682CBB5E-EC2F-4463-B665-EF99663A5B9D}" sibTransId="{07998EF3-88FE-4D18-8D38-E1D50E0659D6}"/>
    <dgm:cxn modelId="{D2CE7FD2-219F-4144-A47F-EBEDEFB8FFD1}" type="presOf" srcId="{14C89DDE-03C5-AF43-B4CE-767B5F459093}" destId="{24D257DB-B9DA-954F-8606-3B9F4A334E31}" srcOrd="1" destOrd="0" presId="urn:microsoft.com/office/officeart/2005/8/layout/matrix1"/>
    <dgm:cxn modelId="{9730C0E9-35AA-486E-9652-5843419659FD}" srcId="{5FECA459-59BD-354C-90EB-0DB7F9C03EC2}" destId="{86F49979-BB2C-49B1-A27F-574023806056}" srcOrd="6" destOrd="0" parTransId="{FE2182AF-21D9-406D-8E6C-42A07C3C3688}" sibTransId="{4547336C-767C-4C54-BD18-0E9E3DF5CB32}"/>
    <dgm:cxn modelId="{55FA1109-F7DC-F54F-A386-17DAE4B48E46}" type="presParOf" srcId="{03CBD6C2-CAAA-094A-A11A-E7940487BA5A}" destId="{5CA97F51-8289-D645-B344-2FCFED96697B}" srcOrd="0" destOrd="0" presId="urn:microsoft.com/office/officeart/2005/8/layout/matrix1"/>
    <dgm:cxn modelId="{2879B56E-6217-5B40-B8EC-6945F9AF521B}" type="presParOf" srcId="{5CA97F51-8289-D645-B344-2FCFED96697B}" destId="{E1DF6A07-47C4-A04E-A2BA-070DFF0F2EEF}" srcOrd="0" destOrd="0" presId="urn:microsoft.com/office/officeart/2005/8/layout/matrix1"/>
    <dgm:cxn modelId="{B232E078-CADB-DC41-88D8-314C7B514081}" type="presParOf" srcId="{5CA97F51-8289-D645-B344-2FCFED96697B}" destId="{D9FA2759-393E-9E41-827C-588845FA4C5A}" srcOrd="1" destOrd="0" presId="urn:microsoft.com/office/officeart/2005/8/layout/matrix1"/>
    <dgm:cxn modelId="{66AE9B69-808D-BF4F-AEB9-E5726642C910}" type="presParOf" srcId="{5CA97F51-8289-D645-B344-2FCFED96697B}" destId="{E6929475-69DD-AF47-BA56-D980133DAB19}" srcOrd="2" destOrd="0" presId="urn:microsoft.com/office/officeart/2005/8/layout/matrix1"/>
    <dgm:cxn modelId="{DD87CDEA-6171-904F-852B-4A8640A144D3}" type="presParOf" srcId="{5CA97F51-8289-D645-B344-2FCFED96697B}" destId="{4AB35A69-460E-214B-B34A-85BC20C1F949}" srcOrd="3" destOrd="0" presId="urn:microsoft.com/office/officeart/2005/8/layout/matrix1"/>
    <dgm:cxn modelId="{61511DC7-E302-9946-AF62-C145C96CC8EB}" type="presParOf" srcId="{5CA97F51-8289-D645-B344-2FCFED96697B}" destId="{91A6D9A7-E867-FC45-95E8-3AC7DAF9F4C2}" srcOrd="4" destOrd="0" presId="urn:microsoft.com/office/officeart/2005/8/layout/matrix1"/>
    <dgm:cxn modelId="{214B9E10-970B-F541-AA7E-2D2319F0BBD7}" type="presParOf" srcId="{5CA97F51-8289-D645-B344-2FCFED96697B}" destId="{00BC47D8-BE95-E343-B84D-0212690C45EB}" srcOrd="5" destOrd="0" presId="urn:microsoft.com/office/officeart/2005/8/layout/matrix1"/>
    <dgm:cxn modelId="{033C75FB-6BCA-654E-A5F4-0B11EF08EEDA}" type="presParOf" srcId="{5CA97F51-8289-D645-B344-2FCFED96697B}" destId="{48EAD07A-F265-C048-82C3-A0B62C90117A}" srcOrd="6" destOrd="0" presId="urn:microsoft.com/office/officeart/2005/8/layout/matrix1"/>
    <dgm:cxn modelId="{3BB8F4EE-5132-754F-AE31-2191666D5662}" type="presParOf" srcId="{5CA97F51-8289-D645-B344-2FCFED96697B}" destId="{24D257DB-B9DA-954F-8606-3B9F4A334E31}" srcOrd="7" destOrd="0" presId="urn:microsoft.com/office/officeart/2005/8/layout/matrix1"/>
    <dgm:cxn modelId="{A52D73B4-A375-2C48-83F4-5B6B22CCDAB9}" type="presParOf" srcId="{03CBD6C2-CAAA-094A-A11A-E7940487BA5A}" destId="{4144533F-E02F-C74D-B0FB-439D0A410881}" srcOrd="1" destOrd="0" presId="urn:microsoft.com/office/officeart/2005/8/layout/matrix1"/>
  </dgm:cxnLst>
  <dgm:bg>
    <a:noFill/>
  </dgm:bg>
  <dgm:whole>
    <a:ln w="28575">
      <a:solidFill>
        <a:srgbClr val="008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F6A07-47C4-A04E-A2BA-070DFF0F2EEF}">
      <dsp:nvSpPr>
        <dsp:cNvPr id="0" name=""/>
        <dsp:cNvSpPr/>
      </dsp:nvSpPr>
      <dsp:spPr>
        <a:xfrm rot="16200000">
          <a:off x="577850" y="-577850"/>
          <a:ext cx="2616200" cy="3771900"/>
        </a:xfrm>
        <a:prstGeom prst="round1Rect">
          <a:avLst/>
        </a:prstGeom>
        <a:noFill/>
        <a:ln w="25400">
          <a:solidFill>
            <a:srgbClr val="008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GB" sz="2000" kern="1200" dirty="0">
            <a:solidFill>
              <a:srgbClr val="00B050"/>
            </a:solidFill>
          </a:endParaRPr>
        </a:p>
      </dsp:txBody>
      <dsp:txXfrm rot="5400000">
        <a:off x="0" y="0"/>
        <a:ext cx="3771900" cy="1962150"/>
      </dsp:txXfrm>
    </dsp:sp>
    <dsp:sp modelId="{E6929475-69DD-AF47-BA56-D980133DAB19}">
      <dsp:nvSpPr>
        <dsp:cNvPr id="0" name=""/>
        <dsp:cNvSpPr/>
      </dsp:nvSpPr>
      <dsp:spPr>
        <a:xfrm>
          <a:off x="3771900" y="0"/>
          <a:ext cx="3771900" cy="2616200"/>
        </a:xfrm>
        <a:prstGeom prst="round1Rect">
          <a:avLst/>
        </a:prstGeom>
        <a:noFill/>
        <a:ln w="25400">
          <a:solidFill>
            <a:srgbClr val="008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en-GB" sz="2300" kern="1200" dirty="0">
            <a:solidFill>
              <a:srgbClr val="00B050"/>
            </a:solidFill>
          </a:endParaRPr>
        </a:p>
      </dsp:txBody>
      <dsp:txXfrm>
        <a:off x="3771900" y="0"/>
        <a:ext cx="3771900" cy="1962150"/>
      </dsp:txXfrm>
    </dsp:sp>
    <dsp:sp modelId="{91A6D9A7-E867-FC45-95E8-3AC7DAF9F4C2}">
      <dsp:nvSpPr>
        <dsp:cNvPr id="0" name=""/>
        <dsp:cNvSpPr/>
      </dsp:nvSpPr>
      <dsp:spPr>
        <a:xfrm rot="10800000">
          <a:off x="0" y="2616200"/>
          <a:ext cx="3771900" cy="2616200"/>
        </a:xfrm>
        <a:prstGeom prst="round1Rect">
          <a:avLst/>
        </a:prstGeom>
        <a:noFill/>
        <a:ln w="25400">
          <a:solidFill>
            <a:srgbClr val="008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rot="10800000">
        <a:off x="0" y="3270249"/>
        <a:ext cx="3771900" cy="1962150"/>
      </dsp:txXfrm>
    </dsp:sp>
    <dsp:sp modelId="{48EAD07A-F265-C048-82C3-A0B62C90117A}">
      <dsp:nvSpPr>
        <dsp:cNvPr id="0" name=""/>
        <dsp:cNvSpPr/>
      </dsp:nvSpPr>
      <dsp:spPr>
        <a:xfrm rot="5400000">
          <a:off x="4349750" y="2038349"/>
          <a:ext cx="2616200" cy="3771900"/>
        </a:xfrm>
        <a:prstGeom prst="round1Rect">
          <a:avLst/>
        </a:prstGeom>
        <a:noFill/>
        <a:ln w="25400">
          <a:solidFill>
            <a:srgbClr val="008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B050"/>
              </a:solidFill>
            </a:rPr>
            <a:t> </a:t>
          </a:r>
        </a:p>
        <a:p>
          <a:pPr marL="0" lvl="0" indent="0" algn="ctr" defTabSz="977900">
            <a:lnSpc>
              <a:spcPct val="90000"/>
            </a:lnSpc>
            <a:spcBef>
              <a:spcPct val="0"/>
            </a:spcBef>
            <a:spcAft>
              <a:spcPct val="35000"/>
            </a:spcAft>
            <a:buNone/>
          </a:pPr>
          <a:endParaRPr lang="en-US" sz="2400" kern="1200" dirty="0">
            <a:solidFill>
              <a:srgbClr val="00B050"/>
            </a:solidFill>
          </a:endParaRPr>
        </a:p>
      </dsp:txBody>
      <dsp:txXfrm rot="-5400000">
        <a:off x="3771900" y="3270249"/>
        <a:ext cx="3771900" cy="1962150"/>
      </dsp:txXfrm>
    </dsp:sp>
    <dsp:sp modelId="{4144533F-E02F-C74D-B0FB-439D0A410881}">
      <dsp:nvSpPr>
        <dsp:cNvPr id="0" name=""/>
        <dsp:cNvSpPr/>
      </dsp:nvSpPr>
      <dsp:spPr>
        <a:xfrm>
          <a:off x="3200400" y="2108199"/>
          <a:ext cx="1142998" cy="1016001"/>
        </a:xfrm>
        <a:prstGeom prst="roundRect">
          <a:avLst/>
        </a:prstGeom>
        <a:solidFill>
          <a:srgbClr val="EEF1C0">
            <a:alpha val="96000"/>
          </a:srgbClr>
        </a:solidFill>
        <a:ln w="47625">
          <a:solidFill>
            <a:srgbClr val="008000"/>
          </a:solid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GridCodes®</a:t>
          </a:r>
        </a:p>
      </dsp:txBody>
      <dsp:txXfrm>
        <a:off x="3249997" y="2157796"/>
        <a:ext cx="1043804" cy="91680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784964C-15C5-4049-81E6-E8B9C0CD154D}" type="datetimeFigureOut">
              <a:rPr lang="en-US" smtClean="0"/>
              <a:t>6/25/2023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35E9ACA-216A-41D2-B6CF-1D9D731E91BF}" type="slidenum">
              <a:rPr lang="en-US" smtClean="0"/>
              <a:t>‹#›</a:t>
            </a:fld>
            <a:endParaRPr lang="en-US"/>
          </a:p>
        </p:txBody>
      </p:sp>
    </p:spTree>
    <p:extLst>
      <p:ext uri="{BB962C8B-B14F-4D97-AF65-F5344CB8AC3E}">
        <p14:creationId xmlns:p14="http://schemas.microsoft.com/office/powerpoint/2010/main" val="187445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E9ACA-216A-41D2-B6CF-1D9D731E91BF}" type="slidenum">
              <a:rPr lang="en-US" smtClean="0"/>
              <a:t>8</a:t>
            </a:fld>
            <a:endParaRPr lang="en-US"/>
          </a:p>
        </p:txBody>
      </p:sp>
    </p:spTree>
    <p:extLst>
      <p:ext uri="{BB962C8B-B14F-4D97-AF65-F5344CB8AC3E}">
        <p14:creationId xmlns:p14="http://schemas.microsoft.com/office/powerpoint/2010/main" val="261272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E9ACA-216A-41D2-B6CF-1D9D731E91BF}" type="slidenum">
              <a:rPr lang="en-US" smtClean="0"/>
              <a:t>9</a:t>
            </a:fld>
            <a:endParaRPr lang="en-US"/>
          </a:p>
        </p:txBody>
      </p:sp>
    </p:spTree>
    <p:extLst>
      <p:ext uri="{BB962C8B-B14F-4D97-AF65-F5344CB8AC3E}">
        <p14:creationId xmlns:p14="http://schemas.microsoft.com/office/powerpoint/2010/main" val="230465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04800" y="1447800"/>
            <a:ext cx="8534400" cy="4876800"/>
          </a:xfrm>
          <a:custGeom>
            <a:avLst/>
            <a:gdLst/>
            <a:ahLst/>
            <a:cxnLst/>
            <a:rect l="l" t="t" r="r" b="b"/>
            <a:pathLst>
              <a:path w="8534400" h="4876800">
                <a:moveTo>
                  <a:pt x="0" y="0"/>
                </a:moveTo>
                <a:lnTo>
                  <a:pt x="8534383" y="0"/>
                </a:lnTo>
                <a:lnTo>
                  <a:pt x="8534383" y="4876796"/>
                </a:lnTo>
                <a:lnTo>
                  <a:pt x="0" y="4876796"/>
                </a:lnTo>
                <a:lnTo>
                  <a:pt x="0" y="0"/>
                </a:lnTo>
                <a:close/>
              </a:path>
            </a:pathLst>
          </a:custGeom>
          <a:ln w="12698">
            <a:solidFill>
              <a:srgbClr val="5097FF"/>
            </a:solidFill>
          </a:ln>
        </p:spPr>
        <p:txBody>
          <a:bodyPr wrap="square" lIns="0" tIns="0" rIns="0" bIns="0" rtlCol="0"/>
          <a:lstStyle/>
          <a:p>
            <a:endParaRPr/>
          </a:p>
        </p:txBody>
      </p:sp>
      <p:sp>
        <p:nvSpPr>
          <p:cNvPr id="17" name="bk object 17"/>
          <p:cNvSpPr/>
          <p:nvPr/>
        </p:nvSpPr>
        <p:spPr>
          <a:xfrm>
            <a:off x="7480300" y="381001"/>
            <a:ext cx="1435100" cy="62229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1000" y="1130300"/>
            <a:ext cx="3798570" cy="299719"/>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a:xfrm>
            <a:off x="228600" y="1371418"/>
            <a:ext cx="8625205" cy="4628515"/>
          </a:xfrm>
          <a:prstGeom prst="rect">
            <a:avLst/>
          </a:prstGeom>
        </p:spPr>
        <p:txBody>
          <a:bodyPr wrap="square" lIns="0" tIns="0" rIns="0" bIns="0">
            <a:spAutoFit/>
          </a:bodyPr>
          <a:lstStyle>
            <a:lvl1pPr>
              <a:defRPr sz="12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6/25/2023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DC445-F75B-CC4D-377E-B35BA655DDFD}"/>
              </a:ext>
            </a:extLst>
          </p:cNvPr>
          <p:cNvSpPr>
            <a:spLocks noGrp="1"/>
          </p:cNvSpPr>
          <p:nvPr>
            <p:ph type="title"/>
          </p:nvPr>
        </p:nvSpPr>
        <p:spPr>
          <a:xfrm>
            <a:off x="190736" y="304800"/>
            <a:ext cx="8343663" cy="615553"/>
          </a:xfrm>
        </p:spPr>
        <p:txBody>
          <a:bodyPr/>
          <a:lstStyle/>
          <a:p>
            <a:pPr algn="ctr"/>
            <a:r>
              <a:rPr lang="en-US" sz="2000" dirty="0"/>
              <a:t>Connecting The Unconnected – </a:t>
            </a:r>
            <a:br>
              <a:rPr lang="en-US" sz="2000" dirty="0"/>
            </a:br>
            <a:r>
              <a:rPr lang="en-US" sz="2000" dirty="0"/>
              <a:t>The Case for GridCode Technology</a:t>
            </a:r>
          </a:p>
        </p:txBody>
      </p:sp>
      <p:sp>
        <p:nvSpPr>
          <p:cNvPr id="4" name="Title 1">
            <a:extLst>
              <a:ext uri="{FF2B5EF4-FFF2-40B4-BE49-F238E27FC236}">
                <a16:creationId xmlns:a16="http://schemas.microsoft.com/office/drawing/2014/main" id="{7AD479C1-6B4A-99CD-5879-A3AB8DDA471E}"/>
              </a:ext>
            </a:extLst>
          </p:cNvPr>
          <p:cNvSpPr txBox="1">
            <a:spLocks/>
          </p:cNvSpPr>
          <p:nvPr/>
        </p:nvSpPr>
        <p:spPr>
          <a:xfrm>
            <a:off x="2048051" y="986135"/>
            <a:ext cx="4629031" cy="461665"/>
          </a:xfrm>
          <a:prstGeom prst="rect">
            <a:avLst/>
          </a:prstGeom>
        </p:spPr>
        <p:txBody>
          <a:bodyPr wrap="square" lIns="0" tIns="0" rIns="0" bIns="0">
            <a:spAutoFit/>
          </a:bodyPr>
          <a:lstStyle>
            <a:lvl1pPr>
              <a:defRPr sz="1800" b="1" i="0">
                <a:solidFill>
                  <a:schemeClr val="tx1"/>
                </a:solidFill>
                <a:latin typeface="Arial"/>
                <a:ea typeface="+mj-ea"/>
                <a:cs typeface="Arial"/>
              </a:defRPr>
            </a:lvl1pPr>
          </a:lstStyle>
          <a:p>
            <a:pPr marL="171450" indent="-171450" algn="ctr" defTabSz="914400">
              <a:buFontTx/>
              <a:buChar char="-"/>
            </a:pPr>
            <a:r>
              <a:rPr lang="en-US" sz="1000" b="0" kern="0" dirty="0"/>
              <a:t>Being a presentation given at the 25</a:t>
            </a:r>
            <a:r>
              <a:rPr lang="en-US" sz="1000" b="0" kern="0" baseline="30000" dirty="0"/>
              <a:t>th</a:t>
            </a:r>
            <a:r>
              <a:rPr lang="en-US" sz="1000" b="0" kern="0" dirty="0"/>
              <a:t> EACO General Assembly </a:t>
            </a:r>
          </a:p>
          <a:p>
            <a:pPr algn="ctr" defTabSz="914400"/>
            <a:r>
              <a:rPr lang="en-US" sz="1000" b="0" kern="0" dirty="0"/>
              <a:t>Held at Bujumbura, Burundi on June 26 , 2023 by Victor Gbadeyan, </a:t>
            </a:r>
          </a:p>
          <a:p>
            <a:pPr algn="ctr" defTabSz="914400"/>
            <a:r>
              <a:rPr lang="en-US" sz="1000" b="0" kern="0" dirty="0"/>
              <a:t>Country Director, Akutari Limited (GridCode), Rwanda</a:t>
            </a:r>
          </a:p>
        </p:txBody>
      </p:sp>
      <p:sp>
        <p:nvSpPr>
          <p:cNvPr id="6" name="Text Placeholder 5">
            <a:extLst>
              <a:ext uri="{FF2B5EF4-FFF2-40B4-BE49-F238E27FC236}">
                <a16:creationId xmlns:a16="http://schemas.microsoft.com/office/drawing/2014/main" id="{F2271427-B96C-FDFD-2B13-4E260CDC2260}"/>
              </a:ext>
            </a:extLst>
          </p:cNvPr>
          <p:cNvSpPr>
            <a:spLocks noGrp="1"/>
          </p:cNvSpPr>
          <p:nvPr>
            <p:ph type="body" idx="1"/>
          </p:nvPr>
        </p:nvSpPr>
        <p:spPr>
          <a:xfrm>
            <a:off x="685800" y="2514600"/>
            <a:ext cx="8625205" cy="2769989"/>
          </a:xfrm>
        </p:spPr>
        <p:txBody>
          <a:bodyPr/>
          <a:lstStyle/>
          <a:p>
            <a:r>
              <a:rPr lang="en-US" sz="2000" dirty="0">
                <a:latin typeface="Arial" panose="020B0604020202020204" pitchFamily="34" charset="0"/>
                <a:cs typeface="Arial" panose="020B0604020202020204" pitchFamily="34" charset="0"/>
              </a:rPr>
              <a:t>eCommerce has come to stay:</a:t>
            </a:r>
          </a:p>
          <a:p>
            <a:endParaRPr lang="en-US" sz="1600" b="0" dirty="0">
              <a:latin typeface="Arial" panose="020B0604020202020204" pitchFamily="34" charset="0"/>
              <a:cs typeface="Arial" panose="020B0604020202020204" pitchFamily="34" charset="0"/>
            </a:endParaRPr>
          </a:p>
          <a:p>
            <a:pPr marL="342900" indent="-342900">
              <a:buFont typeface="+mj-lt"/>
              <a:buAutoNum type="arabicPeriod"/>
            </a:pPr>
            <a:r>
              <a:rPr lang="en-US" sz="1600" b="0" dirty="0">
                <a:latin typeface="Arial" panose="020B0604020202020204" pitchFamily="34" charset="0"/>
                <a:cs typeface="Arial" panose="020B0604020202020204" pitchFamily="34" charset="0"/>
              </a:rPr>
              <a:t>Ecommerce is now the dominant force in buying and selling</a:t>
            </a:r>
          </a:p>
          <a:p>
            <a:pPr marL="342900" indent="-342900">
              <a:buFont typeface="+mj-lt"/>
              <a:buAutoNum type="arabicPeriod"/>
            </a:pPr>
            <a:r>
              <a:rPr lang="en-US" sz="1600" b="0" dirty="0">
                <a:latin typeface="Arial" panose="020B0604020202020204" pitchFamily="34" charset="0"/>
                <a:cs typeface="Arial" panose="020B0604020202020204" pitchFamily="34" charset="0"/>
              </a:rPr>
              <a:t>This became especially evident during the Covid-19 lockdown</a:t>
            </a:r>
          </a:p>
          <a:p>
            <a:pPr marL="342900" indent="-342900">
              <a:buFont typeface="+mj-lt"/>
              <a:buAutoNum type="arabicPeriod"/>
            </a:pPr>
            <a:r>
              <a:rPr lang="en-US" sz="1600" b="0" dirty="0">
                <a:latin typeface="Arial" panose="020B0604020202020204" pitchFamily="34" charset="0"/>
                <a:cs typeface="Arial" panose="020B0604020202020204" pitchFamily="34" charset="0"/>
              </a:rPr>
              <a:t>Its popularity continues to grow, and we must be prepared for future pandemics</a:t>
            </a:r>
          </a:p>
          <a:p>
            <a:pPr marL="342900" indent="-342900">
              <a:buFont typeface="+mj-lt"/>
              <a:buAutoNum type="arabicPeriod"/>
            </a:pPr>
            <a:r>
              <a:rPr lang="en-US" sz="1600" b="0" dirty="0">
                <a:latin typeface="Arial" panose="020B0604020202020204" pitchFamily="34" charset="0"/>
                <a:cs typeface="Arial" panose="020B0604020202020204" pitchFamily="34" charset="0"/>
              </a:rPr>
              <a:t>Ecommerce is not just a luxury but a necessity, and we cannot ignore its significance</a:t>
            </a:r>
          </a:p>
          <a:p>
            <a:pPr marL="342900" indent="-342900">
              <a:buFont typeface="+mj-lt"/>
              <a:buAutoNum type="arabicPeriod"/>
            </a:pPr>
            <a:r>
              <a:rPr lang="en-US" sz="1600" b="0" dirty="0">
                <a:latin typeface="Arial" panose="020B0604020202020204" pitchFamily="34" charset="0"/>
                <a:cs typeface="Arial" panose="020B0604020202020204" pitchFamily="34" charset="0"/>
              </a:rPr>
              <a:t>However, there are key challenges that hinder its mainstream adoption. They are:</a:t>
            </a:r>
          </a:p>
          <a:p>
            <a:pPr marL="800100" lvl="1" indent="-342900">
              <a:buFont typeface="Wingdings" panose="05000000000000000000" pitchFamily="2" charset="2"/>
              <a:buChar char="Ø"/>
            </a:pPr>
            <a:r>
              <a:rPr lang="en-US" sz="1600" b="1" i="1" dirty="0">
                <a:latin typeface="Arial" panose="020B0604020202020204" pitchFamily="34" charset="0"/>
                <a:cs typeface="Arial" panose="020B0604020202020204" pitchFamily="34" charset="0"/>
              </a:rPr>
              <a:t>Reliable addressing (for last mile delivery)</a:t>
            </a:r>
          </a:p>
          <a:p>
            <a:pPr marL="800100" lvl="1" indent="-342900">
              <a:buFont typeface="Wingdings" panose="05000000000000000000" pitchFamily="2" charset="2"/>
              <a:buChar char="Ø"/>
            </a:pPr>
            <a:r>
              <a:rPr lang="en-US" sz="1600" i="1" dirty="0" err="1">
                <a:latin typeface="Arial" panose="020B0604020202020204" pitchFamily="34" charset="0"/>
                <a:cs typeface="Arial" panose="020B0604020202020204" pitchFamily="34" charset="0"/>
              </a:rPr>
              <a:t>Teledensity</a:t>
            </a:r>
            <a:endParaRPr lang="en-US" sz="1600" i="1"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en-US" sz="1600" i="1" dirty="0">
                <a:latin typeface="Arial" panose="020B0604020202020204" pitchFamily="34" charset="0"/>
                <a:cs typeface="Arial" panose="020B0604020202020204" pitchFamily="34" charset="0"/>
              </a:rPr>
              <a:t>Internet availability</a:t>
            </a:r>
          </a:p>
          <a:p>
            <a:endParaRPr lang="en-US"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840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2D0585-00EF-48B1-A29D-1180D10AE7B4}"/>
              </a:ext>
            </a:extLst>
          </p:cNvPr>
          <p:cNvPicPr>
            <a:picLocks noChangeAspect="1"/>
          </p:cNvPicPr>
          <p:nvPr/>
        </p:nvPicPr>
        <p:blipFill>
          <a:blip r:embed="rId2"/>
          <a:stretch>
            <a:fillRect/>
          </a:stretch>
        </p:blipFill>
        <p:spPr>
          <a:xfrm>
            <a:off x="546471" y="464101"/>
            <a:ext cx="8051057" cy="6248400"/>
          </a:xfrm>
          <a:prstGeom prst="rect">
            <a:avLst/>
          </a:prstGeom>
        </p:spPr>
      </p:pic>
      <p:sp>
        <p:nvSpPr>
          <p:cNvPr id="11" name="object 3">
            <a:extLst>
              <a:ext uri="{FF2B5EF4-FFF2-40B4-BE49-F238E27FC236}">
                <a16:creationId xmlns:a16="http://schemas.microsoft.com/office/drawing/2014/main" id="{9BF746D5-B842-4902-B216-FB2475E860C6}"/>
              </a:ext>
            </a:extLst>
          </p:cNvPr>
          <p:cNvSpPr/>
          <p:nvPr/>
        </p:nvSpPr>
        <p:spPr>
          <a:xfrm>
            <a:off x="609600" y="609600"/>
            <a:ext cx="7848600" cy="58674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170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grpId="0" nodeType="clickEffect">
                                  <p:stCondLst>
                                    <p:cond delay="0"/>
                                  </p:stCondLst>
                                  <p:childTnLst>
                                    <p:anim calcmode="lin" valueType="num">
                                      <p:cBhvr>
                                        <p:cTn id="6" dur="1000"/>
                                        <p:tgtEl>
                                          <p:spTgt spid="11"/>
                                        </p:tgtEl>
                                        <p:attrNameLst>
                                          <p:attrName>ppt_w</p:attrName>
                                        </p:attrNameLst>
                                      </p:cBhvr>
                                      <p:tavLst>
                                        <p:tav tm="0">
                                          <p:val>
                                            <p:strVal val="ppt_w"/>
                                          </p:val>
                                        </p:tav>
                                        <p:tav tm="100000">
                                          <p:val>
                                            <p:fltVal val="0"/>
                                          </p:val>
                                        </p:tav>
                                      </p:tavLst>
                                    </p:anim>
                                    <p:anim calcmode="lin" valueType="num">
                                      <p:cBhvr>
                                        <p:cTn id="7" dur="1000"/>
                                        <p:tgtEl>
                                          <p:spTgt spid="11"/>
                                        </p:tgtEl>
                                        <p:attrNameLst>
                                          <p:attrName>ppt_h</p:attrName>
                                        </p:attrNameLst>
                                      </p:cBhvr>
                                      <p:tavLst>
                                        <p:tav tm="0">
                                          <p:val>
                                            <p:strVal val="ppt_h"/>
                                          </p:val>
                                        </p:tav>
                                        <p:tav tm="100000">
                                          <p:val>
                                            <p:fltVal val="0"/>
                                          </p:val>
                                        </p:tav>
                                      </p:tavLst>
                                    </p:anim>
                                    <p:anim calcmode="lin" valueType="num">
                                      <p:cBhvr>
                                        <p:cTn id="8" dur="1000"/>
                                        <p:tgtEl>
                                          <p:spTgt spid="1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1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8AA610C-D867-46BA-8F7B-EFA813D3B991}"/>
              </a:ext>
            </a:extLst>
          </p:cNvPr>
          <p:cNvGraphicFramePr>
            <a:graphicFrameLocks noChangeAspect="1"/>
          </p:cNvGraphicFramePr>
          <p:nvPr>
            <p:extLst>
              <p:ext uri="{D42A27DB-BD31-4B8C-83A1-F6EECF244321}">
                <p14:modId xmlns:p14="http://schemas.microsoft.com/office/powerpoint/2010/main" val="2646168848"/>
              </p:ext>
            </p:extLst>
          </p:nvPr>
        </p:nvGraphicFramePr>
        <p:xfrm>
          <a:off x="2302456" y="1482448"/>
          <a:ext cx="4408629" cy="1547812"/>
        </p:xfrm>
        <a:graphic>
          <a:graphicData uri="http://schemas.openxmlformats.org/presentationml/2006/ole">
            <mc:AlternateContent xmlns:mc="http://schemas.openxmlformats.org/markup-compatibility/2006">
              <mc:Choice xmlns:v="urn:schemas-microsoft-com:vml" Requires="v">
                <p:oleObj name="Packager Shell Object" showAsIcon="1" r:id="rId2" imgW="1129680" imgH="396720" progId="Package">
                  <p:embed/>
                </p:oleObj>
              </mc:Choice>
              <mc:Fallback>
                <p:oleObj name="Packager Shell Object" showAsIcon="1" r:id="rId2" imgW="1129680" imgH="396720" progId="Package">
                  <p:embed/>
                  <p:pic>
                    <p:nvPicPr>
                      <p:cNvPr id="3" name="Object 2">
                        <a:extLst>
                          <a:ext uri="{FF2B5EF4-FFF2-40B4-BE49-F238E27FC236}">
                            <a16:creationId xmlns:a16="http://schemas.microsoft.com/office/drawing/2014/main" id="{88AA610C-D867-46BA-8F7B-EFA813D3B991}"/>
                          </a:ext>
                        </a:extLst>
                      </p:cNvPr>
                      <p:cNvPicPr/>
                      <p:nvPr/>
                    </p:nvPicPr>
                    <p:blipFill>
                      <a:blip r:embed="rId3"/>
                      <a:stretch>
                        <a:fillRect/>
                      </a:stretch>
                    </p:blipFill>
                    <p:spPr>
                      <a:xfrm>
                        <a:off x="2302456" y="1482448"/>
                        <a:ext cx="4408629" cy="1547812"/>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2422A1B5-AF34-4532-AAE6-11EB0E520B93}"/>
              </a:ext>
            </a:extLst>
          </p:cNvPr>
          <p:cNvSpPr/>
          <p:nvPr/>
        </p:nvSpPr>
        <p:spPr>
          <a:xfrm>
            <a:off x="228600" y="6019800"/>
            <a:ext cx="8686800" cy="566822"/>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6">
            <a:extLst>
              <a:ext uri="{FF2B5EF4-FFF2-40B4-BE49-F238E27FC236}">
                <a16:creationId xmlns:a16="http://schemas.microsoft.com/office/drawing/2014/main" id="{9C471EEA-B7F2-4025-8FEF-E41F10424FF1}"/>
              </a:ext>
            </a:extLst>
          </p:cNvPr>
          <p:cNvSpPr txBox="1"/>
          <p:nvPr/>
        </p:nvSpPr>
        <p:spPr>
          <a:xfrm>
            <a:off x="838200" y="6052066"/>
            <a:ext cx="7315200" cy="474489"/>
          </a:xfrm>
          <a:prstGeom prst="rect">
            <a:avLst/>
          </a:prstGeom>
        </p:spPr>
        <p:txBody>
          <a:bodyPr vert="horz" wrap="square" lIns="0" tIns="12700" rIns="0" bIns="0" rtlCol="0">
            <a:spAutoFit/>
          </a:bodyPr>
          <a:lstStyle/>
          <a:p>
            <a:pPr marL="12700" algn="ctr">
              <a:lnSpc>
                <a:spcPct val="100000"/>
              </a:lnSpc>
              <a:spcBef>
                <a:spcPts val="100"/>
              </a:spcBef>
            </a:pPr>
            <a:r>
              <a:rPr lang="en-US" sz="3000" b="1" dirty="0">
                <a:solidFill>
                  <a:srgbClr val="00B050"/>
                </a:solidFill>
                <a:latin typeface="Arial"/>
                <a:cs typeface="Arial"/>
              </a:rPr>
              <a:t>www.findgridcode.com</a:t>
            </a:r>
            <a:endParaRPr sz="3000" b="1" dirty="0">
              <a:solidFill>
                <a:srgbClr val="00B050"/>
              </a:solidFill>
              <a:latin typeface="Arial"/>
              <a:cs typeface="Arial"/>
            </a:endParaRPr>
          </a:p>
        </p:txBody>
      </p:sp>
      <p:sp>
        <p:nvSpPr>
          <p:cNvPr id="2" name="TextBox 1">
            <a:extLst>
              <a:ext uri="{FF2B5EF4-FFF2-40B4-BE49-F238E27FC236}">
                <a16:creationId xmlns:a16="http://schemas.microsoft.com/office/drawing/2014/main" id="{9E5ED697-308C-447E-B564-08F58D2EDCDF}"/>
              </a:ext>
            </a:extLst>
          </p:cNvPr>
          <p:cNvSpPr txBox="1"/>
          <p:nvPr/>
        </p:nvSpPr>
        <p:spPr>
          <a:xfrm>
            <a:off x="2892574" y="4106227"/>
            <a:ext cx="3228392" cy="369332"/>
          </a:xfrm>
          <a:prstGeom prst="rect">
            <a:avLst/>
          </a:prstGeom>
          <a:noFill/>
        </p:spPr>
        <p:txBody>
          <a:bodyPr wrap="square" rtlCol="0">
            <a:spAutoFit/>
          </a:bodyPr>
          <a:lstStyle/>
          <a:p>
            <a:pPr algn="ctr"/>
            <a:r>
              <a:rPr lang="en-US" i="1" dirty="0"/>
              <a:t>VIDEO INTRO</a:t>
            </a:r>
          </a:p>
        </p:txBody>
      </p:sp>
      <p:sp>
        <p:nvSpPr>
          <p:cNvPr id="10" name="object 2">
            <a:extLst>
              <a:ext uri="{FF2B5EF4-FFF2-40B4-BE49-F238E27FC236}">
                <a16:creationId xmlns:a16="http://schemas.microsoft.com/office/drawing/2014/main" id="{167758CB-E701-4AD4-BFC9-7BA39C8012C2}"/>
              </a:ext>
            </a:extLst>
          </p:cNvPr>
          <p:cNvSpPr/>
          <p:nvPr/>
        </p:nvSpPr>
        <p:spPr>
          <a:xfrm>
            <a:off x="228599" y="381000"/>
            <a:ext cx="8686800" cy="6248400"/>
          </a:xfrm>
          <a:custGeom>
            <a:avLst/>
            <a:gdLst/>
            <a:ahLst/>
            <a:cxnLst/>
            <a:rect l="l" t="t" r="r" b="b"/>
            <a:pathLst>
              <a:path w="8686800" h="6096000">
                <a:moveTo>
                  <a:pt x="0" y="0"/>
                </a:moveTo>
                <a:lnTo>
                  <a:pt x="8686783" y="0"/>
                </a:lnTo>
                <a:lnTo>
                  <a:pt x="8686783" y="6095995"/>
                </a:lnTo>
                <a:lnTo>
                  <a:pt x="0" y="6095995"/>
                </a:lnTo>
                <a:lnTo>
                  <a:pt x="0" y="0"/>
                </a:lnTo>
                <a:close/>
              </a:path>
            </a:pathLst>
          </a:custGeom>
          <a:ln w="28575">
            <a:solidFill>
              <a:srgbClr val="00B050"/>
            </a:solidFill>
          </a:ln>
        </p:spPr>
        <p:txBody>
          <a:bodyPr wrap="square" lIns="0" tIns="0" rIns="0" bIns="0" rtlCol="0"/>
          <a:lstStyle/>
          <a:p>
            <a:endParaRPr/>
          </a:p>
        </p:txBody>
      </p:sp>
      <p:cxnSp>
        <p:nvCxnSpPr>
          <p:cNvPr id="11" name="Straight Connector 10">
            <a:extLst>
              <a:ext uri="{FF2B5EF4-FFF2-40B4-BE49-F238E27FC236}">
                <a16:creationId xmlns:a16="http://schemas.microsoft.com/office/drawing/2014/main" id="{98A720E8-969B-4CF9-91C0-3431624D1065}"/>
              </a:ext>
            </a:extLst>
          </p:cNvPr>
          <p:cNvCxnSpPr/>
          <p:nvPr/>
        </p:nvCxnSpPr>
        <p:spPr>
          <a:xfrm>
            <a:off x="228600" y="6052066"/>
            <a:ext cx="86868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Text Placeholder 5">
            <a:extLst>
              <a:ext uri="{FF2B5EF4-FFF2-40B4-BE49-F238E27FC236}">
                <a16:creationId xmlns:a16="http://schemas.microsoft.com/office/drawing/2014/main" id="{70404247-59B2-D144-45F9-7369D19B9C05}"/>
              </a:ext>
            </a:extLst>
          </p:cNvPr>
          <p:cNvSpPr txBox="1">
            <a:spLocks/>
          </p:cNvSpPr>
          <p:nvPr/>
        </p:nvSpPr>
        <p:spPr>
          <a:xfrm>
            <a:off x="1676400" y="3352800"/>
            <a:ext cx="5638800" cy="615553"/>
          </a:xfrm>
          <a:prstGeom prst="rect">
            <a:avLst/>
          </a:prstGeom>
        </p:spPr>
        <p:txBody>
          <a:bodyPr wrap="square" lIns="0" tIns="0" rIns="0" bIns="0">
            <a:spAutoFit/>
          </a:bodyPr>
          <a:lstStyle>
            <a:lvl1pPr marL="0">
              <a:defRPr sz="12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914400"/>
            <a:r>
              <a:rPr lang="en-US" sz="4000" kern="0" dirty="0">
                <a:solidFill>
                  <a:schemeClr val="accent5">
                    <a:lumMod val="75000"/>
                  </a:schemeClr>
                </a:solidFill>
                <a:effectLst>
                  <a:outerShdw blurRad="38100" dist="38100" dir="2700000" algn="tl">
                    <a:srgbClr val="000000">
                      <a:alpha val="43137"/>
                    </a:srgbClr>
                  </a:outerShdw>
                </a:effectLst>
              </a:rPr>
              <a:t>GridCodes</a:t>
            </a:r>
          </a:p>
        </p:txBody>
      </p:sp>
    </p:spTree>
    <p:extLst>
      <p:ext uri="{BB962C8B-B14F-4D97-AF65-F5344CB8AC3E}">
        <p14:creationId xmlns:p14="http://schemas.microsoft.com/office/powerpoint/2010/main" val="1967766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505200" y="1624958"/>
            <a:ext cx="2057400" cy="1945989"/>
          </a:xfrm>
          <a:prstGeom prst="rect">
            <a:avLst/>
          </a:prstGeom>
        </p:spPr>
      </p:pic>
      <p:sp>
        <p:nvSpPr>
          <p:cNvPr id="9" name="object 6">
            <a:extLst>
              <a:ext uri="{FF2B5EF4-FFF2-40B4-BE49-F238E27FC236}">
                <a16:creationId xmlns:a16="http://schemas.microsoft.com/office/drawing/2014/main" id="{B9253EA1-F903-4240-BA77-0EAA92E179F9}"/>
              </a:ext>
            </a:extLst>
          </p:cNvPr>
          <p:cNvSpPr txBox="1"/>
          <p:nvPr/>
        </p:nvSpPr>
        <p:spPr>
          <a:xfrm>
            <a:off x="838200" y="3810000"/>
            <a:ext cx="7315200" cy="1054135"/>
          </a:xfrm>
          <a:prstGeom prst="rect">
            <a:avLst/>
          </a:prstGeom>
        </p:spPr>
        <p:txBody>
          <a:bodyPr vert="horz" wrap="square" lIns="0" tIns="12700" rIns="0" bIns="0" rtlCol="0">
            <a:spAutoFit/>
          </a:bodyPr>
          <a:lstStyle/>
          <a:p>
            <a:pPr marL="12700" algn="ctr">
              <a:lnSpc>
                <a:spcPct val="100000"/>
              </a:lnSpc>
              <a:spcBef>
                <a:spcPts val="100"/>
              </a:spcBef>
            </a:pPr>
            <a:r>
              <a:rPr lang="en-US" sz="3600" dirty="0">
                <a:latin typeface="Arial"/>
                <a:cs typeface="Arial"/>
              </a:rPr>
              <a:t> &gt; Practical Demo &lt;</a:t>
            </a:r>
          </a:p>
          <a:p>
            <a:pPr marL="12700" algn="ctr">
              <a:lnSpc>
                <a:spcPct val="100000"/>
              </a:lnSpc>
              <a:spcBef>
                <a:spcPts val="100"/>
              </a:spcBef>
            </a:pPr>
            <a:endParaRPr lang="en-US" sz="1400" dirty="0">
              <a:latin typeface="Arial"/>
              <a:cs typeface="Arial"/>
            </a:endParaRPr>
          </a:p>
          <a:p>
            <a:pPr marL="12700" algn="ctr">
              <a:lnSpc>
                <a:spcPct val="100000"/>
              </a:lnSpc>
              <a:spcBef>
                <a:spcPts val="100"/>
              </a:spcBef>
            </a:pPr>
            <a:r>
              <a:rPr lang="en-US" sz="1600" i="1" dirty="0">
                <a:latin typeface="Arial"/>
                <a:cs typeface="Arial"/>
              </a:rPr>
              <a:t>(a 3-minute practical demonstration of the power of GridCodes)</a:t>
            </a:r>
            <a:endParaRPr sz="1600" i="1" dirty="0">
              <a:latin typeface="Arial"/>
              <a:cs typeface="Arial"/>
            </a:endParaRPr>
          </a:p>
        </p:txBody>
      </p:sp>
      <p:sp>
        <p:nvSpPr>
          <p:cNvPr id="8" name="Rectangle 7">
            <a:extLst>
              <a:ext uri="{FF2B5EF4-FFF2-40B4-BE49-F238E27FC236}">
                <a16:creationId xmlns:a16="http://schemas.microsoft.com/office/drawing/2014/main" id="{83CB6BAF-C5E4-4B11-9070-8B01070E90C6}"/>
              </a:ext>
            </a:extLst>
          </p:cNvPr>
          <p:cNvSpPr/>
          <p:nvPr/>
        </p:nvSpPr>
        <p:spPr>
          <a:xfrm>
            <a:off x="228600" y="6019800"/>
            <a:ext cx="8686800" cy="566822"/>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6">
            <a:extLst>
              <a:ext uri="{FF2B5EF4-FFF2-40B4-BE49-F238E27FC236}">
                <a16:creationId xmlns:a16="http://schemas.microsoft.com/office/drawing/2014/main" id="{BC64F399-E97C-43E1-9724-EE37C553DCFB}"/>
              </a:ext>
            </a:extLst>
          </p:cNvPr>
          <p:cNvSpPr txBox="1"/>
          <p:nvPr/>
        </p:nvSpPr>
        <p:spPr>
          <a:xfrm>
            <a:off x="838200" y="6052066"/>
            <a:ext cx="7315200" cy="474489"/>
          </a:xfrm>
          <a:prstGeom prst="rect">
            <a:avLst/>
          </a:prstGeom>
        </p:spPr>
        <p:txBody>
          <a:bodyPr vert="horz" wrap="square" lIns="0" tIns="12700" rIns="0" bIns="0" rtlCol="0">
            <a:spAutoFit/>
          </a:bodyPr>
          <a:lstStyle/>
          <a:p>
            <a:pPr marL="12700" algn="ctr">
              <a:lnSpc>
                <a:spcPct val="100000"/>
              </a:lnSpc>
              <a:spcBef>
                <a:spcPts val="100"/>
              </a:spcBef>
            </a:pPr>
            <a:r>
              <a:rPr lang="en-US" sz="3000" b="1" dirty="0">
                <a:solidFill>
                  <a:srgbClr val="00B050"/>
                </a:solidFill>
                <a:latin typeface="Arial"/>
                <a:cs typeface="Arial"/>
              </a:rPr>
              <a:t>www.findgridcode.com</a:t>
            </a:r>
            <a:endParaRPr sz="3000" b="1" dirty="0">
              <a:solidFill>
                <a:srgbClr val="00B050"/>
              </a:solidFill>
              <a:latin typeface="Arial"/>
              <a:cs typeface="Arial"/>
            </a:endParaRPr>
          </a:p>
        </p:txBody>
      </p:sp>
      <p:sp>
        <p:nvSpPr>
          <p:cNvPr id="12" name="object 2">
            <a:extLst>
              <a:ext uri="{FF2B5EF4-FFF2-40B4-BE49-F238E27FC236}">
                <a16:creationId xmlns:a16="http://schemas.microsoft.com/office/drawing/2014/main" id="{BA09D5FC-4241-4E13-BACC-E825B24A8E7D}"/>
              </a:ext>
            </a:extLst>
          </p:cNvPr>
          <p:cNvSpPr/>
          <p:nvPr/>
        </p:nvSpPr>
        <p:spPr>
          <a:xfrm>
            <a:off x="228600" y="381000"/>
            <a:ext cx="8686800" cy="6248400"/>
          </a:xfrm>
          <a:custGeom>
            <a:avLst/>
            <a:gdLst/>
            <a:ahLst/>
            <a:cxnLst/>
            <a:rect l="l" t="t" r="r" b="b"/>
            <a:pathLst>
              <a:path w="8686800" h="6096000">
                <a:moveTo>
                  <a:pt x="0" y="0"/>
                </a:moveTo>
                <a:lnTo>
                  <a:pt x="8686783" y="0"/>
                </a:lnTo>
                <a:lnTo>
                  <a:pt x="8686783" y="6095995"/>
                </a:lnTo>
                <a:lnTo>
                  <a:pt x="0" y="6095995"/>
                </a:lnTo>
                <a:lnTo>
                  <a:pt x="0" y="0"/>
                </a:lnTo>
                <a:close/>
              </a:path>
            </a:pathLst>
          </a:custGeom>
          <a:ln w="28575">
            <a:solidFill>
              <a:srgbClr val="00B050"/>
            </a:solidFill>
          </a:ln>
        </p:spPr>
        <p:txBody>
          <a:bodyPr wrap="square" lIns="0" tIns="0" rIns="0" bIns="0" rtlCol="0"/>
          <a:lstStyle/>
          <a:p>
            <a:endParaRPr/>
          </a:p>
        </p:txBody>
      </p:sp>
      <p:cxnSp>
        <p:nvCxnSpPr>
          <p:cNvPr id="13" name="Straight Connector 12">
            <a:extLst>
              <a:ext uri="{FF2B5EF4-FFF2-40B4-BE49-F238E27FC236}">
                <a16:creationId xmlns:a16="http://schemas.microsoft.com/office/drawing/2014/main" id="{41207F21-3625-46F3-91DE-183524261CD7}"/>
              </a:ext>
            </a:extLst>
          </p:cNvPr>
          <p:cNvCxnSpPr/>
          <p:nvPr/>
        </p:nvCxnSpPr>
        <p:spPr>
          <a:xfrm>
            <a:off x="228600" y="6052066"/>
            <a:ext cx="86868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587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3400" y="4158243"/>
            <a:ext cx="1369033" cy="1294898"/>
          </a:xfrm>
          <a:prstGeom prst="rect">
            <a:avLst/>
          </a:prstGeom>
        </p:spPr>
      </p:pic>
      <p:sp>
        <p:nvSpPr>
          <p:cNvPr id="9" name="object 6">
            <a:extLst>
              <a:ext uri="{FF2B5EF4-FFF2-40B4-BE49-F238E27FC236}">
                <a16:creationId xmlns:a16="http://schemas.microsoft.com/office/drawing/2014/main" id="{B9253EA1-F903-4240-BA77-0EAA92E179F9}"/>
              </a:ext>
            </a:extLst>
          </p:cNvPr>
          <p:cNvSpPr txBox="1"/>
          <p:nvPr/>
        </p:nvSpPr>
        <p:spPr>
          <a:xfrm>
            <a:off x="890803" y="838200"/>
            <a:ext cx="7315200" cy="259045"/>
          </a:xfrm>
          <a:prstGeom prst="rect">
            <a:avLst/>
          </a:prstGeom>
        </p:spPr>
        <p:txBody>
          <a:bodyPr vert="horz" wrap="square" lIns="0" tIns="12700" rIns="0" bIns="0" rtlCol="0">
            <a:spAutoFit/>
          </a:bodyPr>
          <a:lstStyle/>
          <a:p>
            <a:pPr marL="12700">
              <a:lnSpc>
                <a:spcPct val="100000"/>
              </a:lnSpc>
              <a:spcBef>
                <a:spcPts val="100"/>
              </a:spcBef>
            </a:pPr>
            <a:r>
              <a:rPr lang="en-US" sz="1600" dirty="0">
                <a:latin typeface="Arial"/>
                <a:cs typeface="Arial"/>
              </a:rPr>
              <a:t>Some real-life applications of this innovative technology:</a:t>
            </a:r>
            <a:endParaRPr sz="1600" dirty="0">
              <a:latin typeface="Arial"/>
              <a:cs typeface="Arial"/>
            </a:endParaRPr>
          </a:p>
        </p:txBody>
      </p:sp>
      <p:sp>
        <p:nvSpPr>
          <p:cNvPr id="8" name="Rectangle 7">
            <a:extLst>
              <a:ext uri="{FF2B5EF4-FFF2-40B4-BE49-F238E27FC236}">
                <a16:creationId xmlns:a16="http://schemas.microsoft.com/office/drawing/2014/main" id="{83CB6BAF-C5E4-4B11-9070-8B01070E90C6}"/>
              </a:ext>
            </a:extLst>
          </p:cNvPr>
          <p:cNvSpPr/>
          <p:nvPr/>
        </p:nvSpPr>
        <p:spPr>
          <a:xfrm>
            <a:off x="228600" y="6019800"/>
            <a:ext cx="8686800" cy="566822"/>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6">
            <a:extLst>
              <a:ext uri="{FF2B5EF4-FFF2-40B4-BE49-F238E27FC236}">
                <a16:creationId xmlns:a16="http://schemas.microsoft.com/office/drawing/2014/main" id="{BC64F399-E97C-43E1-9724-EE37C553DCFB}"/>
              </a:ext>
            </a:extLst>
          </p:cNvPr>
          <p:cNvSpPr txBox="1"/>
          <p:nvPr/>
        </p:nvSpPr>
        <p:spPr>
          <a:xfrm>
            <a:off x="838200" y="6052066"/>
            <a:ext cx="7315200" cy="474489"/>
          </a:xfrm>
          <a:prstGeom prst="rect">
            <a:avLst/>
          </a:prstGeom>
        </p:spPr>
        <p:txBody>
          <a:bodyPr vert="horz" wrap="square" lIns="0" tIns="12700" rIns="0" bIns="0" rtlCol="0">
            <a:spAutoFit/>
          </a:bodyPr>
          <a:lstStyle/>
          <a:p>
            <a:pPr marL="12700" algn="ctr">
              <a:lnSpc>
                <a:spcPct val="100000"/>
              </a:lnSpc>
              <a:spcBef>
                <a:spcPts val="100"/>
              </a:spcBef>
            </a:pPr>
            <a:r>
              <a:rPr lang="en-US" sz="3000" b="1" dirty="0">
                <a:solidFill>
                  <a:srgbClr val="00B050"/>
                </a:solidFill>
                <a:latin typeface="Arial"/>
                <a:cs typeface="Arial"/>
              </a:rPr>
              <a:t>www.findgridcode.com</a:t>
            </a:r>
            <a:endParaRPr sz="3000" b="1" dirty="0">
              <a:solidFill>
                <a:srgbClr val="00B050"/>
              </a:solidFill>
              <a:latin typeface="Arial"/>
              <a:cs typeface="Arial"/>
            </a:endParaRPr>
          </a:p>
        </p:txBody>
      </p:sp>
      <p:sp>
        <p:nvSpPr>
          <p:cNvPr id="11" name="object 2">
            <a:extLst>
              <a:ext uri="{FF2B5EF4-FFF2-40B4-BE49-F238E27FC236}">
                <a16:creationId xmlns:a16="http://schemas.microsoft.com/office/drawing/2014/main" id="{FD129B90-4411-4582-9408-1E884A799759}"/>
              </a:ext>
            </a:extLst>
          </p:cNvPr>
          <p:cNvSpPr/>
          <p:nvPr/>
        </p:nvSpPr>
        <p:spPr>
          <a:xfrm>
            <a:off x="228600" y="381000"/>
            <a:ext cx="8686800" cy="6248400"/>
          </a:xfrm>
          <a:custGeom>
            <a:avLst/>
            <a:gdLst/>
            <a:ahLst/>
            <a:cxnLst/>
            <a:rect l="l" t="t" r="r" b="b"/>
            <a:pathLst>
              <a:path w="8686800" h="6096000">
                <a:moveTo>
                  <a:pt x="0" y="0"/>
                </a:moveTo>
                <a:lnTo>
                  <a:pt x="8686783" y="0"/>
                </a:lnTo>
                <a:lnTo>
                  <a:pt x="8686783" y="6095995"/>
                </a:lnTo>
                <a:lnTo>
                  <a:pt x="0" y="6095995"/>
                </a:lnTo>
                <a:lnTo>
                  <a:pt x="0" y="0"/>
                </a:lnTo>
                <a:close/>
              </a:path>
            </a:pathLst>
          </a:custGeom>
          <a:ln w="28575">
            <a:solidFill>
              <a:srgbClr val="00B050"/>
            </a:solidFill>
          </a:ln>
        </p:spPr>
        <p:txBody>
          <a:bodyPr wrap="square" lIns="0" tIns="0" rIns="0" bIns="0" rtlCol="0"/>
          <a:lstStyle/>
          <a:p>
            <a:endParaRPr/>
          </a:p>
        </p:txBody>
      </p:sp>
      <p:sp>
        <p:nvSpPr>
          <p:cNvPr id="12" name="object 6">
            <a:extLst>
              <a:ext uri="{FF2B5EF4-FFF2-40B4-BE49-F238E27FC236}">
                <a16:creationId xmlns:a16="http://schemas.microsoft.com/office/drawing/2014/main" id="{9413114A-047E-463B-BB42-10E2469D18E0}"/>
              </a:ext>
            </a:extLst>
          </p:cNvPr>
          <p:cNvSpPr txBox="1"/>
          <p:nvPr/>
        </p:nvSpPr>
        <p:spPr>
          <a:xfrm>
            <a:off x="865921" y="1377758"/>
            <a:ext cx="7315200" cy="1923604"/>
          </a:xfrm>
          <a:prstGeom prst="rect">
            <a:avLst/>
          </a:prstGeom>
        </p:spPr>
        <p:txBody>
          <a:bodyPr vert="horz" wrap="square" lIns="0" tIns="12700" rIns="0" bIns="0" rtlCol="0">
            <a:spAutoFit/>
          </a:bodyPr>
          <a:lstStyle/>
          <a:p>
            <a:pPr marL="298450" indent="-285750">
              <a:lnSpc>
                <a:spcPct val="100000"/>
              </a:lnSpc>
              <a:spcBef>
                <a:spcPts val="100"/>
              </a:spcBef>
              <a:buFont typeface="Wingdings" panose="05000000000000000000" pitchFamily="2" charset="2"/>
              <a:buChar char="ü"/>
            </a:pPr>
            <a:r>
              <a:rPr lang="en-US" sz="2000" i="1" dirty="0">
                <a:effectLst>
                  <a:outerShdw blurRad="38100" dist="38100" dir="2700000" algn="tl">
                    <a:srgbClr val="000000">
                      <a:alpha val="43137"/>
                    </a:srgbClr>
                  </a:outerShdw>
                </a:effectLst>
                <a:latin typeface="Arial"/>
                <a:cs typeface="Arial"/>
              </a:rPr>
              <a:t>Last mile delivery of mails &amp; courier</a:t>
            </a:r>
          </a:p>
          <a:p>
            <a:pPr marL="298450" indent="-285750">
              <a:lnSpc>
                <a:spcPct val="100000"/>
              </a:lnSpc>
              <a:spcBef>
                <a:spcPts val="100"/>
              </a:spcBef>
              <a:buFont typeface="Wingdings" panose="05000000000000000000" pitchFamily="2" charset="2"/>
              <a:buChar char="ü"/>
            </a:pPr>
            <a:r>
              <a:rPr lang="en-US" sz="2000" i="1" dirty="0">
                <a:effectLst>
                  <a:outerShdw blurRad="38100" dist="38100" dir="2700000" algn="tl">
                    <a:srgbClr val="000000">
                      <a:alpha val="43137"/>
                    </a:srgbClr>
                  </a:outerShdw>
                </a:effectLst>
                <a:latin typeface="Arial"/>
                <a:cs typeface="Arial"/>
              </a:rPr>
              <a:t>eCommerce &amp; home delivery service</a:t>
            </a:r>
          </a:p>
          <a:p>
            <a:pPr marL="298450" indent="-285750">
              <a:lnSpc>
                <a:spcPct val="100000"/>
              </a:lnSpc>
              <a:spcBef>
                <a:spcPts val="100"/>
              </a:spcBef>
              <a:buFont typeface="Wingdings" panose="05000000000000000000" pitchFamily="2" charset="2"/>
              <a:buChar char="ü"/>
            </a:pPr>
            <a:r>
              <a:rPr lang="en-US" sz="2000" i="1" dirty="0">
                <a:effectLst>
                  <a:outerShdw blurRad="38100" dist="38100" dir="2700000" algn="tl">
                    <a:srgbClr val="000000">
                      <a:alpha val="43137"/>
                    </a:srgbClr>
                  </a:outerShdw>
                </a:effectLst>
                <a:latin typeface="Arial"/>
                <a:cs typeface="Arial"/>
              </a:rPr>
              <a:t>Property addressing &amp; urban development</a:t>
            </a:r>
          </a:p>
          <a:p>
            <a:pPr marL="298450" indent="-285750">
              <a:lnSpc>
                <a:spcPct val="100000"/>
              </a:lnSpc>
              <a:spcBef>
                <a:spcPts val="100"/>
              </a:spcBef>
              <a:buFont typeface="Wingdings" panose="05000000000000000000" pitchFamily="2" charset="2"/>
              <a:buChar char="ü"/>
            </a:pPr>
            <a:r>
              <a:rPr lang="en-US" sz="2000" i="1" dirty="0">
                <a:effectLst>
                  <a:outerShdw blurRad="38100" dist="38100" dir="2700000" algn="tl">
                    <a:srgbClr val="000000">
                      <a:alpha val="43137"/>
                    </a:srgbClr>
                  </a:outerShdw>
                </a:effectLst>
                <a:latin typeface="Arial"/>
                <a:cs typeface="Arial"/>
              </a:rPr>
              <a:t>Security &amp; emergency services / first responders</a:t>
            </a:r>
          </a:p>
          <a:p>
            <a:pPr marL="298450" indent="-285750">
              <a:lnSpc>
                <a:spcPct val="100000"/>
              </a:lnSpc>
              <a:spcBef>
                <a:spcPts val="100"/>
              </a:spcBef>
              <a:buFont typeface="Wingdings" panose="05000000000000000000" pitchFamily="2" charset="2"/>
              <a:buChar char="ü"/>
            </a:pPr>
            <a:r>
              <a:rPr lang="en-US" sz="2000" i="1" dirty="0">
                <a:effectLst>
                  <a:outerShdw blurRad="38100" dist="38100" dir="2700000" algn="tl">
                    <a:srgbClr val="000000">
                      <a:alpha val="43137"/>
                    </a:srgbClr>
                  </a:outerShdw>
                </a:effectLst>
                <a:latin typeface="Arial"/>
                <a:cs typeface="Arial"/>
              </a:rPr>
              <a:t>Drone delivery service &amp; operations</a:t>
            </a:r>
          </a:p>
          <a:p>
            <a:pPr marL="298450" indent="-285750">
              <a:lnSpc>
                <a:spcPct val="100000"/>
              </a:lnSpc>
              <a:spcBef>
                <a:spcPts val="100"/>
              </a:spcBef>
              <a:buFont typeface="Wingdings" panose="05000000000000000000" pitchFamily="2" charset="2"/>
              <a:buChar char="ü"/>
            </a:pPr>
            <a:r>
              <a:rPr lang="en-US" sz="2000" i="1" dirty="0">
                <a:effectLst>
                  <a:outerShdw blurRad="38100" dist="38100" dir="2700000" algn="tl">
                    <a:srgbClr val="000000">
                      <a:alpha val="43137"/>
                    </a:srgbClr>
                  </a:outerShdw>
                </a:effectLst>
                <a:latin typeface="Arial"/>
                <a:cs typeface="Arial"/>
              </a:rPr>
              <a:t>Smart cities development and administration</a:t>
            </a:r>
            <a:endParaRPr sz="2000" i="1" dirty="0">
              <a:effectLst>
                <a:outerShdw blurRad="38100" dist="38100" dir="2700000" algn="tl">
                  <a:srgbClr val="000000">
                    <a:alpha val="43137"/>
                  </a:srgbClr>
                </a:outerShdw>
              </a:effectLst>
              <a:latin typeface="Arial"/>
              <a:cs typeface="Arial"/>
            </a:endParaRPr>
          </a:p>
        </p:txBody>
      </p:sp>
      <p:sp>
        <p:nvSpPr>
          <p:cNvPr id="13" name="TextBox 12">
            <a:extLst>
              <a:ext uri="{FF2B5EF4-FFF2-40B4-BE49-F238E27FC236}">
                <a16:creationId xmlns:a16="http://schemas.microsoft.com/office/drawing/2014/main" id="{DAA0F7C2-0AE2-45DC-BFBC-11D7C5DBDE02}"/>
              </a:ext>
            </a:extLst>
          </p:cNvPr>
          <p:cNvSpPr txBox="1"/>
          <p:nvPr/>
        </p:nvSpPr>
        <p:spPr>
          <a:xfrm>
            <a:off x="1714838" y="4175125"/>
            <a:ext cx="4814765" cy="1115690"/>
          </a:xfrm>
          <a:prstGeom prst="rect">
            <a:avLst/>
          </a:prstGeom>
          <a:noFill/>
        </p:spPr>
        <p:txBody>
          <a:bodyPr wrap="square">
            <a:spAutoFit/>
          </a:bodyPr>
          <a:lstStyle/>
          <a:p>
            <a:pPr marL="12700" algn="ctr">
              <a:lnSpc>
                <a:spcPct val="100000"/>
              </a:lnSpc>
              <a:spcBef>
                <a:spcPts val="100"/>
              </a:spcBef>
            </a:pPr>
            <a:r>
              <a:rPr lang="en-US" sz="1600" i="1" dirty="0">
                <a:effectLst>
                  <a:outerShdw blurRad="38100" dist="38100" dir="2700000" algn="tl">
                    <a:srgbClr val="000000">
                      <a:alpha val="43137"/>
                    </a:srgbClr>
                  </a:outerShdw>
                </a:effectLst>
                <a:latin typeface="Arial"/>
                <a:cs typeface="Arial"/>
              </a:rPr>
              <a:t>Is currently deployed in Nigeria &amp; Rwanda. </a:t>
            </a:r>
          </a:p>
          <a:p>
            <a:pPr marL="12700" algn="ctr">
              <a:lnSpc>
                <a:spcPct val="100000"/>
              </a:lnSpc>
              <a:spcBef>
                <a:spcPts val="100"/>
              </a:spcBef>
            </a:pPr>
            <a:r>
              <a:rPr lang="en-US" sz="1600" i="1" dirty="0">
                <a:effectLst>
                  <a:outerShdw blurRad="38100" dist="38100" dir="2700000" algn="tl">
                    <a:srgbClr val="000000">
                      <a:alpha val="43137"/>
                    </a:srgbClr>
                  </a:outerShdw>
                </a:effectLst>
                <a:latin typeface="Arial"/>
                <a:cs typeface="Arial"/>
              </a:rPr>
              <a:t>Ready to partner with all of the EA community </a:t>
            </a:r>
          </a:p>
          <a:p>
            <a:pPr marL="12700" algn="ctr">
              <a:lnSpc>
                <a:spcPct val="100000"/>
              </a:lnSpc>
              <a:spcBef>
                <a:spcPts val="100"/>
              </a:spcBef>
            </a:pPr>
            <a:r>
              <a:rPr lang="en-US" sz="1600" i="1" dirty="0">
                <a:effectLst>
                  <a:outerShdw blurRad="38100" dist="38100" dir="2700000" algn="tl">
                    <a:srgbClr val="000000">
                      <a:alpha val="43137"/>
                    </a:srgbClr>
                  </a:outerShdw>
                </a:effectLst>
                <a:latin typeface="Arial"/>
                <a:cs typeface="Arial"/>
              </a:rPr>
              <a:t>to achieve smart addressing &amp; digitization goals </a:t>
            </a:r>
          </a:p>
          <a:p>
            <a:pPr marL="12700" algn="ctr">
              <a:lnSpc>
                <a:spcPct val="100000"/>
              </a:lnSpc>
              <a:spcBef>
                <a:spcPts val="100"/>
              </a:spcBef>
            </a:pPr>
            <a:r>
              <a:rPr lang="en-US" sz="1600" i="1" dirty="0">
                <a:effectLst>
                  <a:outerShdw blurRad="38100" dist="38100" dir="2700000" algn="tl">
                    <a:srgbClr val="000000">
                      <a:alpha val="43137"/>
                    </a:srgbClr>
                  </a:outerShdw>
                </a:effectLst>
                <a:latin typeface="Arial"/>
                <a:cs typeface="Arial"/>
              </a:rPr>
              <a:t>in line with UPU standards</a:t>
            </a:r>
          </a:p>
        </p:txBody>
      </p:sp>
      <p:pic>
        <p:nvPicPr>
          <p:cNvPr id="5" name="Picture 4">
            <a:extLst>
              <a:ext uri="{FF2B5EF4-FFF2-40B4-BE49-F238E27FC236}">
                <a16:creationId xmlns:a16="http://schemas.microsoft.com/office/drawing/2014/main" id="{B5A56593-B9F7-4FC9-BAAF-27B2B352F9A5}"/>
              </a:ext>
            </a:extLst>
          </p:cNvPr>
          <p:cNvPicPr>
            <a:picLocks noChangeAspect="1"/>
          </p:cNvPicPr>
          <p:nvPr/>
        </p:nvPicPr>
        <p:blipFill>
          <a:blip r:embed="rId3"/>
          <a:stretch>
            <a:fillRect/>
          </a:stretch>
        </p:blipFill>
        <p:spPr>
          <a:xfrm>
            <a:off x="6392074" y="3484975"/>
            <a:ext cx="2323935" cy="2303186"/>
          </a:xfrm>
          <a:prstGeom prst="rect">
            <a:avLst/>
          </a:prstGeom>
        </p:spPr>
      </p:pic>
      <p:sp>
        <p:nvSpPr>
          <p:cNvPr id="14" name="Arrow: Bent 13">
            <a:extLst>
              <a:ext uri="{FF2B5EF4-FFF2-40B4-BE49-F238E27FC236}">
                <a16:creationId xmlns:a16="http://schemas.microsoft.com/office/drawing/2014/main" id="{2244B351-ED03-4724-BE0D-E518F121FD4D}"/>
              </a:ext>
            </a:extLst>
          </p:cNvPr>
          <p:cNvSpPr/>
          <p:nvPr/>
        </p:nvSpPr>
        <p:spPr>
          <a:xfrm flipH="1">
            <a:off x="5615202" y="1460066"/>
            <a:ext cx="1883430" cy="926896"/>
          </a:xfrm>
          <a:prstGeom prst="bentArrow">
            <a:avLst>
              <a:gd name="adj1" fmla="val 25000"/>
              <a:gd name="adj2" fmla="val 25000"/>
              <a:gd name="adj3" fmla="val 25000"/>
              <a:gd name="adj4" fmla="val 469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FF9943FF-0C0B-448E-9E6C-2BB9E52AE069}"/>
              </a:ext>
            </a:extLst>
          </p:cNvPr>
          <p:cNvSpPr/>
          <p:nvPr/>
        </p:nvSpPr>
        <p:spPr>
          <a:xfrm>
            <a:off x="7270033" y="2166373"/>
            <a:ext cx="228599" cy="1196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54F1EC2-432B-438A-A255-53B9FC2BE10E}"/>
              </a:ext>
            </a:extLst>
          </p:cNvPr>
          <p:cNvCxnSpPr/>
          <p:nvPr/>
        </p:nvCxnSpPr>
        <p:spPr>
          <a:xfrm>
            <a:off x="228600" y="6052066"/>
            <a:ext cx="86868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52D92CA-D317-4BD5-8701-C10856E7C3B0}"/>
              </a:ext>
            </a:extLst>
          </p:cNvPr>
          <p:cNvSpPr txBox="1"/>
          <p:nvPr/>
        </p:nvSpPr>
        <p:spPr>
          <a:xfrm>
            <a:off x="6515266" y="5409440"/>
            <a:ext cx="2323934" cy="307777"/>
          </a:xfrm>
          <a:prstGeom prst="rect">
            <a:avLst/>
          </a:prstGeom>
          <a:noFill/>
        </p:spPr>
        <p:txBody>
          <a:bodyPr wrap="square" rtlCol="0">
            <a:spAutoFit/>
          </a:bodyPr>
          <a:lstStyle/>
          <a:p>
            <a:r>
              <a:rPr lang="en-US" sz="1400" b="1" dirty="0">
                <a:highlight>
                  <a:srgbClr val="00FFFF"/>
                </a:highlight>
              </a:rPr>
              <a:t>www.ipositaondemand.rw</a:t>
            </a:r>
          </a:p>
        </p:txBody>
      </p:sp>
    </p:spTree>
    <p:extLst>
      <p:ext uri="{BB962C8B-B14F-4D97-AF65-F5344CB8AC3E}">
        <p14:creationId xmlns:p14="http://schemas.microsoft.com/office/powerpoint/2010/main" val="198249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checkerboard(across)">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checkerboard(across)">
                                      <p:cBhvr>
                                        <p:cTn id="25" dur="500"/>
                                        <p:tgtEl>
                                          <p:spTgt spid="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Effect transition="in" filter="checkerboard(across)">
                                      <p:cBhvr>
                                        <p:cTn id="30" dur="500"/>
                                        <p:tgtEl>
                                          <p:spTgt spid="1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checkerboard(across)">
                                      <p:cBhvr>
                                        <p:cTn id="35" dur="500"/>
                                        <p:tgtEl>
                                          <p:spTgt spid="1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3" presetClass="entr" presetSubtype="16"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plus(in)">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heel(1)">
                                      <p:cBhvr>
                                        <p:cTn id="55" dur="20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dissolve">
                                      <p:cBhvr>
                                        <p:cTn id="68" dur="1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395262" y="1028097"/>
            <a:ext cx="1981200" cy="1873915"/>
          </a:xfrm>
          <a:prstGeom prst="rect">
            <a:avLst/>
          </a:prstGeom>
        </p:spPr>
      </p:pic>
      <p:sp>
        <p:nvSpPr>
          <p:cNvPr id="9" name="object 6">
            <a:extLst>
              <a:ext uri="{FF2B5EF4-FFF2-40B4-BE49-F238E27FC236}">
                <a16:creationId xmlns:a16="http://schemas.microsoft.com/office/drawing/2014/main" id="{B9253EA1-F903-4240-BA77-0EAA92E179F9}"/>
              </a:ext>
            </a:extLst>
          </p:cNvPr>
          <p:cNvSpPr txBox="1"/>
          <p:nvPr/>
        </p:nvSpPr>
        <p:spPr>
          <a:xfrm>
            <a:off x="728262" y="4724400"/>
            <a:ext cx="7315200" cy="566822"/>
          </a:xfrm>
          <a:prstGeom prst="rect">
            <a:avLst/>
          </a:prstGeom>
        </p:spPr>
        <p:txBody>
          <a:bodyPr vert="horz" wrap="square" lIns="0" tIns="12700" rIns="0" bIns="0" rtlCol="0">
            <a:spAutoFit/>
          </a:bodyPr>
          <a:lstStyle/>
          <a:p>
            <a:pPr marL="12700" algn="ctr">
              <a:lnSpc>
                <a:spcPct val="100000"/>
              </a:lnSpc>
              <a:spcBef>
                <a:spcPts val="100"/>
              </a:spcBef>
            </a:pPr>
            <a:r>
              <a:rPr lang="en-US" sz="3600" dirty="0">
                <a:latin typeface="Arial"/>
                <a:cs typeface="Arial"/>
              </a:rPr>
              <a:t> &gt; Q &amp; A &lt;</a:t>
            </a:r>
            <a:endParaRPr sz="3600" dirty="0">
              <a:latin typeface="Arial"/>
              <a:cs typeface="Arial"/>
            </a:endParaRPr>
          </a:p>
        </p:txBody>
      </p:sp>
      <p:sp>
        <p:nvSpPr>
          <p:cNvPr id="5" name="object 6">
            <a:extLst>
              <a:ext uri="{FF2B5EF4-FFF2-40B4-BE49-F238E27FC236}">
                <a16:creationId xmlns:a16="http://schemas.microsoft.com/office/drawing/2014/main" id="{0DD02FBF-E4BB-4B4F-81B2-DBF2B74DDF36}"/>
              </a:ext>
            </a:extLst>
          </p:cNvPr>
          <p:cNvSpPr txBox="1"/>
          <p:nvPr/>
        </p:nvSpPr>
        <p:spPr>
          <a:xfrm>
            <a:off x="728262" y="3325212"/>
            <a:ext cx="7315200" cy="689932"/>
          </a:xfrm>
          <a:prstGeom prst="rect">
            <a:avLst/>
          </a:prstGeom>
        </p:spPr>
        <p:txBody>
          <a:bodyPr vert="horz" wrap="square" lIns="0" tIns="12700" rIns="0" bIns="0" rtlCol="0">
            <a:spAutoFit/>
          </a:bodyPr>
          <a:lstStyle/>
          <a:p>
            <a:pPr marL="12700" algn="ctr">
              <a:lnSpc>
                <a:spcPct val="100000"/>
              </a:lnSpc>
              <a:spcBef>
                <a:spcPts val="100"/>
              </a:spcBef>
            </a:pPr>
            <a:r>
              <a:rPr lang="en-US" sz="4400" dirty="0">
                <a:latin typeface="Brush Script MT" panose="03060802040406070304" pitchFamily="66" charset="0"/>
                <a:cs typeface="Arial"/>
              </a:rPr>
              <a:t> Thank you for your time!</a:t>
            </a:r>
            <a:endParaRPr sz="4400" dirty="0">
              <a:latin typeface="Brush Script MT" panose="03060802040406070304" pitchFamily="66" charset="0"/>
              <a:cs typeface="Arial"/>
            </a:endParaRPr>
          </a:p>
        </p:txBody>
      </p:sp>
      <p:sp>
        <p:nvSpPr>
          <p:cNvPr id="11" name="object 6">
            <a:extLst>
              <a:ext uri="{FF2B5EF4-FFF2-40B4-BE49-F238E27FC236}">
                <a16:creationId xmlns:a16="http://schemas.microsoft.com/office/drawing/2014/main" id="{32290B26-24D3-4B1A-950D-FAA105F4054D}"/>
              </a:ext>
            </a:extLst>
          </p:cNvPr>
          <p:cNvSpPr txBox="1"/>
          <p:nvPr/>
        </p:nvSpPr>
        <p:spPr>
          <a:xfrm>
            <a:off x="3006800" y="2879799"/>
            <a:ext cx="2758123" cy="228268"/>
          </a:xfrm>
          <a:prstGeom prst="rect">
            <a:avLst/>
          </a:prstGeom>
        </p:spPr>
        <p:txBody>
          <a:bodyPr vert="horz" wrap="square" lIns="0" tIns="12700" rIns="0" bIns="0" rtlCol="0">
            <a:spAutoFit/>
          </a:bodyPr>
          <a:lstStyle/>
          <a:p>
            <a:pPr marL="12700" algn="ctr">
              <a:lnSpc>
                <a:spcPct val="100000"/>
              </a:lnSpc>
              <a:spcBef>
                <a:spcPts val="100"/>
              </a:spcBef>
            </a:pPr>
            <a:r>
              <a:rPr lang="mr-IN" sz="1400" dirty="0">
                <a:latin typeface="Arial"/>
                <a:cs typeface="Arial"/>
              </a:rPr>
              <a:t>…</a:t>
            </a:r>
            <a:r>
              <a:rPr lang="en-US" sz="1400" dirty="0">
                <a:latin typeface="Arial"/>
                <a:cs typeface="Arial"/>
              </a:rPr>
              <a:t> digitise your address</a:t>
            </a:r>
            <a:endParaRPr sz="1400" dirty="0">
              <a:latin typeface="Arial"/>
              <a:cs typeface="Arial"/>
            </a:endParaRPr>
          </a:p>
        </p:txBody>
      </p:sp>
      <p:sp>
        <p:nvSpPr>
          <p:cNvPr id="12" name="Rectangle 11">
            <a:extLst>
              <a:ext uri="{FF2B5EF4-FFF2-40B4-BE49-F238E27FC236}">
                <a16:creationId xmlns:a16="http://schemas.microsoft.com/office/drawing/2014/main" id="{031ED0B1-BFED-4BA3-B720-24ACA968ABD9}"/>
              </a:ext>
            </a:extLst>
          </p:cNvPr>
          <p:cNvSpPr/>
          <p:nvPr/>
        </p:nvSpPr>
        <p:spPr>
          <a:xfrm>
            <a:off x="228600" y="6019800"/>
            <a:ext cx="8686800" cy="566822"/>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6">
            <a:extLst>
              <a:ext uri="{FF2B5EF4-FFF2-40B4-BE49-F238E27FC236}">
                <a16:creationId xmlns:a16="http://schemas.microsoft.com/office/drawing/2014/main" id="{0417C9D0-A9D0-4CE1-BC55-03DA16846E0A}"/>
              </a:ext>
            </a:extLst>
          </p:cNvPr>
          <p:cNvSpPr txBox="1"/>
          <p:nvPr/>
        </p:nvSpPr>
        <p:spPr>
          <a:xfrm>
            <a:off x="838200" y="6052066"/>
            <a:ext cx="7315200" cy="474489"/>
          </a:xfrm>
          <a:prstGeom prst="rect">
            <a:avLst/>
          </a:prstGeom>
        </p:spPr>
        <p:txBody>
          <a:bodyPr vert="horz" wrap="square" lIns="0" tIns="12700" rIns="0" bIns="0" rtlCol="0">
            <a:spAutoFit/>
          </a:bodyPr>
          <a:lstStyle/>
          <a:p>
            <a:pPr marL="12700" algn="ctr">
              <a:lnSpc>
                <a:spcPct val="100000"/>
              </a:lnSpc>
              <a:spcBef>
                <a:spcPts val="100"/>
              </a:spcBef>
            </a:pPr>
            <a:r>
              <a:rPr lang="en-US" sz="3000" b="1" dirty="0">
                <a:solidFill>
                  <a:srgbClr val="00B050"/>
                </a:solidFill>
                <a:latin typeface="Arial"/>
                <a:cs typeface="Arial"/>
              </a:rPr>
              <a:t>www.findgridcode.com</a:t>
            </a:r>
            <a:endParaRPr sz="3000" b="1" dirty="0">
              <a:solidFill>
                <a:srgbClr val="00B050"/>
              </a:solidFill>
              <a:latin typeface="Arial"/>
              <a:cs typeface="Arial"/>
            </a:endParaRPr>
          </a:p>
        </p:txBody>
      </p:sp>
      <p:sp>
        <p:nvSpPr>
          <p:cNvPr id="10" name="object 2">
            <a:extLst>
              <a:ext uri="{FF2B5EF4-FFF2-40B4-BE49-F238E27FC236}">
                <a16:creationId xmlns:a16="http://schemas.microsoft.com/office/drawing/2014/main" id="{5FDB8622-5E9F-4811-9022-5863FCD7F41E}"/>
              </a:ext>
            </a:extLst>
          </p:cNvPr>
          <p:cNvSpPr/>
          <p:nvPr/>
        </p:nvSpPr>
        <p:spPr>
          <a:xfrm>
            <a:off x="228600" y="381000"/>
            <a:ext cx="8686800" cy="6248400"/>
          </a:xfrm>
          <a:custGeom>
            <a:avLst/>
            <a:gdLst/>
            <a:ahLst/>
            <a:cxnLst/>
            <a:rect l="l" t="t" r="r" b="b"/>
            <a:pathLst>
              <a:path w="8686800" h="6096000">
                <a:moveTo>
                  <a:pt x="0" y="0"/>
                </a:moveTo>
                <a:lnTo>
                  <a:pt x="8686783" y="0"/>
                </a:lnTo>
                <a:lnTo>
                  <a:pt x="8686783" y="6095995"/>
                </a:lnTo>
                <a:lnTo>
                  <a:pt x="0" y="6095995"/>
                </a:lnTo>
                <a:lnTo>
                  <a:pt x="0" y="0"/>
                </a:lnTo>
                <a:close/>
              </a:path>
            </a:pathLst>
          </a:custGeom>
          <a:ln w="28575">
            <a:solidFill>
              <a:srgbClr val="00B050"/>
            </a:solidFill>
          </a:ln>
        </p:spPr>
        <p:txBody>
          <a:bodyPr wrap="square" lIns="0" tIns="0" rIns="0" bIns="0" rtlCol="0"/>
          <a:lstStyle/>
          <a:p>
            <a:endParaRPr/>
          </a:p>
        </p:txBody>
      </p:sp>
      <p:cxnSp>
        <p:nvCxnSpPr>
          <p:cNvPr id="15" name="Straight Connector 14">
            <a:extLst>
              <a:ext uri="{FF2B5EF4-FFF2-40B4-BE49-F238E27FC236}">
                <a16:creationId xmlns:a16="http://schemas.microsoft.com/office/drawing/2014/main" id="{5EF5F8F3-8182-4616-9C67-031739E1BD93}"/>
              </a:ext>
            </a:extLst>
          </p:cNvPr>
          <p:cNvCxnSpPr/>
          <p:nvPr/>
        </p:nvCxnSpPr>
        <p:spPr>
          <a:xfrm>
            <a:off x="228600" y="6052066"/>
            <a:ext cx="86868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537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DC445-F75B-CC4D-377E-B35BA655DDFD}"/>
              </a:ext>
            </a:extLst>
          </p:cNvPr>
          <p:cNvSpPr>
            <a:spLocks noGrp="1"/>
          </p:cNvSpPr>
          <p:nvPr>
            <p:ph type="title"/>
          </p:nvPr>
        </p:nvSpPr>
        <p:spPr>
          <a:xfrm>
            <a:off x="190736" y="304800"/>
            <a:ext cx="8343663" cy="615553"/>
          </a:xfrm>
        </p:spPr>
        <p:txBody>
          <a:bodyPr/>
          <a:lstStyle/>
          <a:p>
            <a:pPr algn="ctr"/>
            <a:r>
              <a:rPr lang="en-US" sz="2000" dirty="0"/>
              <a:t>Connecting The Unconnected – </a:t>
            </a:r>
            <a:br>
              <a:rPr lang="en-US" sz="2000" dirty="0"/>
            </a:br>
            <a:r>
              <a:rPr lang="en-US" sz="2000" dirty="0"/>
              <a:t>The Case for GridCode Technology</a:t>
            </a:r>
          </a:p>
        </p:txBody>
      </p:sp>
      <p:sp>
        <p:nvSpPr>
          <p:cNvPr id="4" name="Title 1">
            <a:extLst>
              <a:ext uri="{FF2B5EF4-FFF2-40B4-BE49-F238E27FC236}">
                <a16:creationId xmlns:a16="http://schemas.microsoft.com/office/drawing/2014/main" id="{7AD479C1-6B4A-99CD-5879-A3AB8DDA471E}"/>
              </a:ext>
            </a:extLst>
          </p:cNvPr>
          <p:cNvSpPr txBox="1">
            <a:spLocks/>
          </p:cNvSpPr>
          <p:nvPr/>
        </p:nvSpPr>
        <p:spPr>
          <a:xfrm>
            <a:off x="2048051" y="986135"/>
            <a:ext cx="4629031" cy="461665"/>
          </a:xfrm>
          <a:prstGeom prst="rect">
            <a:avLst/>
          </a:prstGeom>
        </p:spPr>
        <p:txBody>
          <a:bodyPr wrap="square" lIns="0" tIns="0" rIns="0" bIns="0">
            <a:spAutoFit/>
          </a:bodyPr>
          <a:lstStyle>
            <a:lvl1pPr>
              <a:defRPr sz="1800" b="1" i="0">
                <a:solidFill>
                  <a:schemeClr val="tx1"/>
                </a:solidFill>
                <a:latin typeface="Arial"/>
                <a:ea typeface="+mj-ea"/>
                <a:cs typeface="Arial"/>
              </a:defRPr>
            </a:lvl1pPr>
          </a:lstStyle>
          <a:p>
            <a:pPr marL="171450" indent="-171450" algn="ctr" defTabSz="914400">
              <a:buFontTx/>
              <a:buChar char="-"/>
            </a:pPr>
            <a:r>
              <a:rPr lang="en-US" sz="1000" b="0" kern="0" dirty="0"/>
              <a:t>Being a presentation given at the 25</a:t>
            </a:r>
            <a:r>
              <a:rPr lang="en-US" sz="1000" b="0" kern="0" baseline="30000" dirty="0"/>
              <a:t>th</a:t>
            </a:r>
            <a:r>
              <a:rPr lang="en-US" sz="1000" b="0" kern="0" dirty="0"/>
              <a:t> EACO General Assembly </a:t>
            </a:r>
          </a:p>
          <a:p>
            <a:pPr algn="ctr" defTabSz="914400"/>
            <a:r>
              <a:rPr lang="en-US" sz="1000" b="0" kern="0" dirty="0"/>
              <a:t>Held at Bujumbura, Burundi on June 26 , 2023 by Victor Gbadeyan, </a:t>
            </a:r>
          </a:p>
          <a:p>
            <a:pPr algn="ctr" defTabSz="914400"/>
            <a:r>
              <a:rPr lang="en-US" sz="1000" b="0" kern="0" dirty="0"/>
              <a:t>Country Director, Akutari Limited (GridCode), Rwanda</a:t>
            </a:r>
          </a:p>
        </p:txBody>
      </p:sp>
      <p:sp>
        <p:nvSpPr>
          <p:cNvPr id="8" name="TextBox 7">
            <a:extLst>
              <a:ext uri="{FF2B5EF4-FFF2-40B4-BE49-F238E27FC236}">
                <a16:creationId xmlns:a16="http://schemas.microsoft.com/office/drawing/2014/main" id="{5BF5C5C0-577D-D5B9-3EEB-D36A1420908E}"/>
              </a:ext>
            </a:extLst>
          </p:cNvPr>
          <p:cNvSpPr txBox="1"/>
          <p:nvPr/>
        </p:nvSpPr>
        <p:spPr>
          <a:xfrm>
            <a:off x="455488" y="2244657"/>
            <a:ext cx="8305800" cy="2688493"/>
          </a:xfrm>
          <a:prstGeom prst="rect">
            <a:avLst/>
          </a:prstGeom>
          <a:noFill/>
        </p:spPr>
        <p:txBody>
          <a:bodyPr wrap="square">
            <a:spAutoFit/>
          </a:bodyPr>
          <a:lstStyle/>
          <a:p>
            <a:pPr marL="342900" marR="0" lvl="0" indent="-342900">
              <a:lnSpc>
                <a:spcPct val="107000"/>
              </a:lnSpc>
              <a:spcBef>
                <a:spcPts val="0"/>
              </a:spcBef>
              <a:spcAft>
                <a:spcPts val="0"/>
              </a:spcAft>
              <a:buFont typeface="+mj-lt"/>
              <a:buAutoNum type="arabicPeriod"/>
            </a:pPr>
            <a:endParaRPr lang="en-US" sz="1400" kern="1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400" kern="100" dirty="0">
                <a:effectLst/>
                <a:latin typeface="Arial" panose="020B0604020202020204" pitchFamily="34" charset="0"/>
                <a:ea typeface="Calibri" panose="020F0502020204030204" pitchFamily="34" charset="0"/>
                <a:cs typeface="Arial" panose="020B0604020202020204" pitchFamily="34" charset="0"/>
              </a:rPr>
              <a:t>Postal operators play a crucial role in facilitating eCommerce</a:t>
            </a:r>
          </a:p>
          <a:p>
            <a:pPr marL="342900" marR="0" lvl="0" indent="-342900">
              <a:lnSpc>
                <a:spcPct val="107000"/>
              </a:lnSpc>
              <a:spcBef>
                <a:spcPts val="0"/>
              </a:spcBef>
              <a:spcAft>
                <a:spcPts val="0"/>
              </a:spcAft>
              <a:buFont typeface="+mj-lt"/>
              <a:buAutoNum type="arabicPeriod"/>
            </a:pPr>
            <a:r>
              <a:rPr lang="en-US" sz="1400" kern="100" dirty="0">
                <a:effectLst/>
                <a:latin typeface="Arial" panose="020B0604020202020204" pitchFamily="34" charset="0"/>
                <a:ea typeface="Calibri" panose="020F0502020204030204" pitchFamily="34" charset="0"/>
                <a:cs typeface="Arial" panose="020B0604020202020204" pitchFamily="34" charset="0"/>
              </a:rPr>
              <a:t>Addressing is their main KPI… and as stated in the previous slide this is also one of the main challenges they face</a:t>
            </a:r>
          </a:p>
          <a:p>
            <a:pPr marL="342900" marR="0" lvl="0" indent="-342900">
              <a:lnSpc>
                <a:spcPct val="107000"/>
              </a:lnSpc>
              <a:spcBef>
                <a:spcPts val="0"/>
              </a:spcBef>
              <a:spcAft>
                <a:spcPts val="800"/>
              </a:spcAft>
              <a:buFont typeface="+mj-lt"/>
              <a:buAutoNum type="arabicPeriod"/>
            </a:pPr>
            <a:r>
              <a:rPr lang="en-US" sz="1400" kern="100" dirty="0">
                <a:effectLst/>
                <a:latin typeface="Arial" panose="020B0604020202020204" pitchFamily="34" charset="0"/>
                <a:ea typeface="Calibri" panose="020F0502020204030204" pitchFamily="34" charset="0"/>
                <a:cs typeface="Arial" panose="020B0604020202020204" pitchFamily="34" charset="0"/>
              </a:rPr>
              <a:t>Inadequate addressing results in delivery errors, delayed shipments, and inefficiencies in last-mile logistics</a:t>
            </a:r>
          </a:p>
          <a:p>
            <a:pPr marL="342900" marR="0" lvl="0" indent="-342900">
              <a:lnSpc>
                <a:spcPct val="107000"/>
              </a:lnSpc>
              <a:spcBef>
                <a:spcPts val="0"/>
              </a:spcBef>
              <a:spcAft>
                <a:spcPts val="800"/>
              </a:spcAft>
              <a:buFont typeface="+mj-lt"/>
              <a:buAutoNum type="arabicPeriod"/>
            </a:pPr>
            <a:r>
              <a:rPr lang="en-US" sz="1400" kern="100" dirty="0">
                <a:latin typeface="Arial" panose="020B0604020202020204" pitchFamily="34" charset="0"/>
                <a:ea typeface="Calibri" panose="020F0502020204030204" pitchFamily="34" charset="0"/>
                <a:cs typeface="Arial" panose="020B0604020202020204" pitchFamily="34" charset="0"/>
              </a:rPr>
              <a:t>Other drawdowns are customer dissatisfaction</a:t>
            </a:r>
          </a:p>
          <a:p>
            <a:pPr marL="342900" marR="0" lvl="0" indent="-342900">
              <a:lnSpc>
                <a:spcPct val="107000"/>
              </a:lnSpc>
              <a:spcBef>
                <a:spcPts val="0"/>
              </a:spcBef>
              <a:spcAft>
                <a:spcPts val="800"/>
              </a:spcAft>
              <a:buFont typeface="+mj-lt"/>
              <a:buAutoNum type="arabicPeriod"/>
            </a:pPr>
            <a:r>
              <a:rPr lang="en-US" sz="1400" kern="100" dirty="0">
                <a:effectLst/>
                <a:latin typeface="Arial" panose="020B0604020202020204" pitchFamily="34" charset="0"/>
                <a:ea typeface="Calibri" panose="020F0502020204030204" pitchFamily="34" charset="0"/>
                <a:cs typeface="Arial" panose="020B0604020202020204" pitchFamily="34" charset="0"/>
              </a:rPr>
              <a:t>And this can lead to a loss of confidence in the entire eCommerce</a:t>
            </a:r>
            <a:r>
              <a:rPr lang="en-US" sz="1400" kern="100" dirty="0">
                <a:latin typeface="Arial" panose="020B0604020202020204" pitchFamily="34" charset="0"/>
                <a:ea typeface="Calibri" panose="020F0502020204030204" pitchFamily="34" charset="0"/>
                <a:cs typeface="Arial" panose="020B0604020202020204" pitchFamily="34" charset="0"/>
              </a:rPr>
              <a:t> ecosystem with the resulting skepticism in adoption by new participants or rejection </a:t>
            </a:r>
            <a:r>
              <a:rPr lang="en-US" sz="1400" kern="100" dirty="0" err="1">
                <a:latin typeface="Arial" panose="020B0604020202020204" pitchFamily="34" charset="0"/>
                <a:ea typeface="Calibri" panose="020F0502020204030204" pitchFamily="34" charset="0"/>
                <a:cs typeface="Arial" panose="020B0604020202020204" pitchFamily="34" charset="0"/>
              </a:rPr>
              <a:t>altoghether</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kern="1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216A8A21-2DE1-438F-F71B-1623735783B2}"/>
              </a:ext>
            </a:extLst>
          </p:cNvPr>
          <p:cNvSpPr txBox="1"/>
          <p:nvPr/>
        </p:nvSpPr>
        <p:spPr>
          <a:xfrm>
            <a:off x="457200" y="2057400"/>
            <a:ext cx="4579704" cy="306109"/>
          </a:xfrm>
          <a:prstGeom prst="rect">
            <a:avLst/>
          </a:prstGeom>
          <a:noFill/>
        </p:spPr>
        <p:txBody>
          <a:bodyPr wrap="square">
            <a:spAutoFit/>
          </a:bodyPr>
          <a:lstStyle/>
          <a:p>
            <a:pPr marR="0" lvl="0">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Arial" panose="020B0604020202020204" pitchFamily="34" charset="0"/>
              </a:rPr>
              <a:t>The Role of Postal Operators</a:t>
            </a:r>
          </a:p>
        </p:txBody>
      </p:sp>
      <p:sp>
        <p:nvSpPr>
          <p:cNvPr id="7" name="TextBox 6">
            <a:extLst>
              <a:ext uri="{FF2B5EF4-FFF2-40B4-BE49-F238E27FC236}">
                <a16:creationId xmlns:a16="http://schemas.microsoft.com/office/drawing/2014/main" id="{3F548E7C-8C95-0E1B-55EE-209C28CD0ACB}"/>
              </a:ext>
            </a:extLst>
          </p:cNvPr>
          <p:cNvSpPr txBox="1"/>
          <p:nvPr/>
        </p:nvSpPr>
        <p:spPr>
          <a:xfrm>
            <a:off x="455488" y="5029200"/>
            <a:ext cx="8231312" cy="536622"/>
          </a:xfrm>
          <a:prstGeom prst="rect">
            <a:avLst/>
          </a:prstGeom>
          <a:noFill/>
        </p:spPr>
        <p:txBody>
          <a:bodyPr wrap="square">
            <a:spAutoFit/>
          </a:bodyPr>
          <a:lstStyle/>
          <a:p>
            <a:pPr marR="0" lvl="0">
              <a:lnSpc>
                <a:spcPct val="107000"/>
              </a:lnSpc>
              <a:spcBef>
                <a:spcPts val="0"/>
              </a:spcBef>
              <a:spcAft>
                <a:spcPts val="0"/>
              </a:spcAft>
            </a:pPr>
            <a:r>
              <a:rPr lang="en-US" sz="1400" kern="100" dirty="0">
                <a:effectLst/>
                <a:latin typeface="Arial" panose="020B0604020202020204" pitchFamily="34" charset="0"/>
                <a:ea typeface="Calibri" panose="020F0502020204030204" pitchFamily="34" charset="0"/>
                <a:cs typeface="Arial" panose="020B0604020202020204" pitchFamily="34" charset="0"/>
              </a:rPr>
              <a:t>In order to prevent this unwanted scenario from playing out: AKUTARI Limited have come up with an innovative and smart addressing solution using technology:</a:t>
            </a:r>
          </a:p>
        </p:txBody>
      </p:sp>
    </p:spTree>
    <p:extLst>
      <p:ext uri="{BB962C8B-B14F-4D97-AF65-F5344CB8AC3E}">
        <p14:creationId xmlns:p14="http://schemas.microsoft.com/office/powerpoint/2010/main" val="12244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DC445-F75B-CC4D-377E-B35BA655DDFD}"/>
              </a:ext>
            </a:extLst>
          </p:cNvPr>
          <p:cNvSpPr>
            <a:spLocks noGrp="1"/>
          </p:cNvSpPr>
          <p:nvPr>
            <p:ph type="title"/>
          </p:nvPr>
        </p:nvSpPr>
        <p:spPr>
          <a:xfrm>
            <a:off x="190736" y="304800"/>
            <a:ext cx="8343663" cy="615553"/>
          </a:xfrm>
        </p:spPr>
        <p:txBody>
          <a:bodyPr/>
          <a:lstStyle/>
          <a:p>
            <a:pPr algn="ctr"/>
            <a:r>
              <a:rPr lang="en-US" sz="2000" dirty="0"/>
              <a:t>Connecting The Unconnected – </a:t>
            </a:r>
            <a:br>
              <a:rPr lang="en-US" sz="2000" dirty="0"/>
            </a:br>
            <a:r>
              <a:rPr lang="en-US" sz="2000" dirty="0"/>
              <a:t>The Case for GridCode Technology</a:t>
            </a:r>
          </a:p>
        </p:txBody>
      </p:sp>
      <p:sp>
        <p:nvSpPr>
          <p:cNvPr id="4" name="Title 1">
            <a:extLst>
              <a:ext uri="{FF2B5EF4-FFF2-40B4-BE49-F238E27FC236}">
                <a16:creationId xmlns:a16="http://schemas.microsoft.com/office/drawing/2014/main" id="{7AD479C1-6B4A-99CD-5879-A3AB8DDA471E}"/>
              </a:ext>
            </a:extLst>
          </p:cNvPr>
          <p:cNvSpPr txBox="1">
            <a:spLocks/>
          </p:cNvSpPr>
          <p:nvPr/>
        </p:nvSpPr>
        <p:spPr>
          <a:xfrm>
            <a:off x="2048051" y="986135"/>
            <a:ext cx="4629031" cy="461665"/>
          </a:xfrm>
          <a:prstGeom prst="rect">
            <a:avLst/>
          </a:prstGeom>
        </p:spPr>
        <p:txBody>
          <a:bodyPr wrap="square" lIns="0" tIns="0" rIns="0" bIns="0">
            <a:spAutoFit/>
          </a:bodyPr>
          <a:lstStyle>
            <a:lvl1pPr>
              <a:defRPr sz="1800" b="1" i="0">
                <a:solidFill>
                  <a:schemeClr val="tx1"/>
                </a:solidFill>
                <a:latin typeface="Arial"/>
                <a:ea typeface="+mj-ea"/>
                <a:cs typeface="Arial"/>
              </a:defRPr>
            </a:lvl1pPr>
          </a:lstStyle>
          <a:p>
            <a:pPr marL="171450" indent="-171450" algn="ctr" defTabSz="914400">
              <a:buFontTx/>
              <a:buChar char="-"/>
            </a:pPr>
            <a:r>
              <a:rPr lang="en-US" sz="1000" b="0" kern="0" dirty="0"/>
              <a:t>Being a presentation given at the 25</a:t>
            </a:r>
            <a:r>
              <a:rPr lang="en-US" sz="1000" b="0" kern="0" baseline="30000" dirty="0"/>
              <a:t>th</a:t>
            </a:r>
            <a:r>
              <a:rPr lang="en-US" sz="1000" b="0" kern="0" dirty="0"/>
              <a:t> EACO General Assembly </a:t>
            </a:r>
          </a:p>
          <a:p>
            <a:pPr algn="ctr" defTabSz="914400"/>
            <a:r>
              <a:rPr lang="en-US" sz="1000" b="0" kern="0" dirty="0"/>
              <a:t>Held at Bujumbura, Burundi on June 26 , 2023 by Victor Gbadeyan, </a:t>
            </a:r>
          </a:p>
          <a:p>
            <a:pPr algn="ctr" defTabSz="914400"/>
            <a:r>
              <a:rPr lang="en-US" sz="1000" b="0" kern="0" dirty="0"/>
              <a:t>Country Director, Akutari Limited (GridCode), Rwanda</a:t>
            </a:r>
          </a:p>
        </p:txBody>
      </p:sp>
      <p:sp>
        <p:nvSpPr>
          <p:cNvPr id="6" name="Text Placeholder 5">
            <a:extLst>
              <a:ext uri="{FF2B5EF4-FFF2-40B4-BE49-F238E27FC236}">
                <a16:creationId xmlns:a16="http://schemas.microsoft.com/office/drawing/2014/main" id="{F2271427-B96C-FDFD-2B13-4E260CDC2260}"/>
              </a:ext>
            </a:extLst>
          </p:cNvPr>
          <p:cNvSpPr>
            <a:spLocks noGrp="1"/>
          </p:cNvSpPr>
          <p:nvPr>
            <p:ph type="body" idx="1"/>
          </p:nvPr>
        </p:nvSpPr>
        <p:spPr>
          <a:xfrm>
            <a:off x="1981200" y="2740223"/>
            <a:ext cx="4800600" cy="184666"/>
          </a:xfrm>
        </p:spPr>
        <p:txBody>
          <a:bodyPr/>
          <a:lstStyle/>
          <a:p>
            <a:pPr algn="ctr"/>
            <a:r>
              <a:rPr lang="en-US" i="1" dirty="0"/>
              <a:t>It is a mobile application called:</a:t>
            </a:r>
          </a:p>
        </p:txBody>
      </p:sp>
      <p:sp>
        <p:nvSpPr>
          <p:cNvPr id="3" name="Text Placeholder 5">
            <a:extLst>
              <a:ext uri="{FF2B5EF4-FFF2-40B4-BE49-F238E27FC236}">
                <a16:creationId xmlns:a16="http://schemas.microsoft.com/office/drawing/2014/main" id="{1A84056C-93E8-D984-D57C-6F322F9DABC7}"/>
              </a:ext>
            </a:extLst>
          </p:cNvPr>
          <p:cNvSpPr txBox="1">
            <a:spLocks/>
          </p:cNvSpPr>
          <p:nvPr/>
        </p:nvSpPr>
        <p:spPr>
          <a:xfrm>
            <a:off x="1676400" y="3352800"/>
            <a:ext cx="5638800" cy="615553"/>
          </a:xfrm>
          <a:prstGeom prst="rect">
            <a:avLst/>
          </a:prstGeom>
        </p:spPr>
        <p:txBody>
          <a:bodyPr wrap="square" lIns="0" tIns="0" rIns="0" bIns="0">
            <a:spAutoFit/>
          </a:bodyPr>
          <a:lstStyle>
            <a:lvl1pPr marL="0">
              <a:defRPr sz="12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914400"/>
            <a:r>
              <a:rPr lang="en-US" sz="4000" kern="0" dirty="0">
                <a:solidFill>
                  <a:schemeClr val="accent5">
                    <a:lumMod val="75000"/>
                  </a:schemeClr>
                </a:solidFill>
                <a:effectLst>
                  <a:outerShdw blurRad="38100" dist="38100" dir="2700000" algn="tl">
                    <a:srgbClr val="000000">
                      <a:alpha val="43137"/>
                    </a:srgbClr>
                  </a:outerShdw>
                </a:effectLst>
              </a:rPr>
              <a:t>GridCodes</a:t>
            </a:r>
          </a:p>
        </p:txBody>
      </p:sp>
    </p:spTree>
    <p:extLst>
      <p:ext uri="{BB962C8B-B14F-4D97-AF65-F5344CB8AC3E}">
        <p14:creationId xmlns:p14="http://schemas.microsoft.com/office/powerpoint/2010/main" val="425947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1DB9914-6229-FA8F-BEB2-588445C3B810}"/>
              </a:ext>
            </a:extLst>
          </p:cNvPr>
          <p:cNvSpPr txBox="1"/>
          <p:nvPr/>
        </p:nvSpPr>
        <p:spPr>
          <a:xfrm>
            <a:off x="685800" y="1676400"/>
            <a:ext cx="7696200" cy="3591752"/>
          </a:xfrm>
          <a:prstGeom prst="rect">
            <a:avLst/>
          </a:prstGeom>
          <a:noFill/>
        </p:spPr>
        <p:txBody>
          <a:bodyPr wrap="square">
            <a:spAutoFit/>
          </a:bodyPr>
          <a:lstStyle/>
          <a:p>
            <a:pPr marL="0" marR="0">
              <a:lnSpc>
                <a:spcPct val="107000"/>
              </a:lnSpc>
              <a:spcBef>
                <a:spcPts val="0"/>
              </a:spcBef>
              <a:spcAft>
                <a:spcPts val="800"/>
              </a:spcAft>
            </a:pP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Gridcodes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presents a solution that addresses the addressing  challenges in the following ways:</a:t>
            </a:r>
          </a:p>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 </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Simplified Addressing: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Gridcodes</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replaces or supplements traditional addresses with precise grid codes. This simplifies the addressing process for postal operators and courier services, eliminating ambiguity and reducing errors associated with incomplete or incorrect addresses.</a:t>
            </a:r>
          </a:p>
          <a:p>
            <a:pPr marL="0" marR="0">
              <a:lnSpc>
                <a:spcPct val="107000"/>
              </a:lnSpc>
              <a:spcBef>
                <a:spcPts val="0"/>
              </a:spcBef>
              <a:spcAft>
                <a:spcPts val="8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b. Efficient Route Planning</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With grid codes, postal operators and courier services can optimize route planning and streamline logistics. The standardized digital addresses enable automated systems to calculate the most efficient routes for deliveries, saving time and </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resources.</a:t>
            </a:r>
          </a:p>
          <a:p>
            <a:pPr marL="0" marR="0">
              <a:lnSpc>
                <a:spcPct val="107000"/>
              </a:lnSpc>
              <a:spcBef>
                <a:spcPts val="0"/>
              </a:spcBef>
              <a:spcAft>
                <a:spcPts val="8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 Last-Mile Delivery Precision: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Gridcode</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Address Digitizer enhances last-mile delivery accuracy. Delivery personnel can navigate directly to the designated grid code location, even in areas with inadequate addressing systems or unconventional addresses. This eliminates the need for guesswork, reducing delivery errors and ensuring prompt and reliable service.</a:t>
            </a:r>
          </a:p>
          <a:p>
            <a:pPr marL="0" marR="0">
              <a:lnSpc>
                <a:spcPct val="107000"/>
              </a:lnSpc>
              <a:spcBef>
                <a:spcPts val="0"/>
              </a:spcBef>
              <a:spcAft>
                <a:spcPts val="800"/>
              </a:spcAft>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280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46D57A-55B2-EC54-BCB6-A15CFEF0B8A0}"/>
              </a:ext>
            </a:extLst>
          </p:cNvPr>
          <p:cNvSpPr txBox="1"/>
          <p:nvPr/>
        </p:nvSpPr>
        <p:spPr>
          <a:xfrm>
            <a:off x="457200" y="756313"/>
            <a:ext cx="8229600" cy="5151603"/>
          </a:xfrm>
          <a:prstGeom prst="rect">
            <a:avLst/>
          </a:prstGeom>
          <a:noFill/>
        </p:spPr>
        <p:txBody>
          <a:bodyPr wrap="square">
            <a:spAutoFit/>
          </a:bodyPr>
          <a:lstStyle/>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Benefits are immediate and far-reaching:</a:t>
            </a:r>
          </a:p>
          <a:p>
            <a:pPr marL="342900" marR="0" lvl="0" indent="-342900">
              <a:lnSpc>
                <a:spcPct val="107000"/>
              </a:lnSpc>
              <a:spcBef>
                <a:spcPts val="0"/>
              </a:spcBef>
              <a:spcAft>
                <a:spcPts val="0"/>
              </a:spcAft>
              <a:buFont typeface="+mj-lt"/>
              <a:buAutoNum type="alphaL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Enhanced Operational Efficiency</a:t>
            </a:r>
          </a:p>
          <a:p>
            <a:pPr marL="342900" marR="0" lvl="0" indent="-342900">
              <a:lnSpc>
                <a:spcPct val="107000"/>
              </a:lnSpc>
              <a:spcBef>
                <a:spcPts val="0"/>
              </a:spcBef>
              <a:spcAft>
                <a:spcPts val="0"/>
              </a:spcAft>
              <a:buFont typeface="+mj-lt"/>
              <a:buAutoNum type="alphaL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Cost savings</a:t>
            </a:r>
          </a:p>
          <a:p>
            <a:pPr marL="342900" marR="0" lvl="0" indent="-342900">
              <a:lnSpc>
                <a:spcPct val="107000"/>
              </a:lnSpc>
              <a:spcBef>
                <a:spcPts val="0"/>
              </a:spcBef>
              <a:spcAft>
                <a:spcPts val="0"/>
              </a:spcAft>
              <a:buFont typeface="+mj-lt"/>
              <a:buAutoNum type="alphaL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Expanded service coverage.</a:t>
            </a:r>
          </a:p>
          <a:p>
            <a:pPr marL="342900" marR="0" lvl="0" indent="-342900">
              <a:lnSpc>
                <a:spcPct val="107000"/>
              </a:lnSpc>
              <a:spcBef>
                <a:spcPts val="0"/>
              </a:spcBef>
              <a:spcAft>
                <a:spcPts val="0"/>
              </a:spcAft>
              <a:buFont typeface="+mj-lt"/>
              <a:buAutoNum type="alphaL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Improved customer experience</a:t>
            </a:r>
          </a:p>
          <a:p>
            <a:pPr marL="342900" marR="0" lvl="0" indent="-342900">
              <a:lnSpc>
                <a:spcPct val="107000"/>
              </a:lnSpc>
              <a:spcBef>
                <a:spcPts val="0"/>
              </a:spcBef>
              <a:spcAft>
                <a:spcPts val="800"/>
              </a:spcAft>
              <a:buFont typeface="+mj-lt"/>
              <a:buAutoNum type="alphaL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Speed to market for new products &amp; services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Use Cases &amp; Success Story:</a:t>
            </a:r>
          </a:p>
          <a:p>
            <a:pPr marL="0" marR="0">
              <a:lnSpc>
                <a:spcPct val="107000"/>
              </a:lnSpc>
              <a:spcBef>
                <a:spcPts val="0"/>
              </a:spcBef>
              <a:spcAft>
                <a:spcPts val="800"/>
              </a:spcAft>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RwadaMart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using iPosita On Demand</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Beginning of an eCommerce Revolution in the Republic of Rwanda</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59336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46D57A-55B2-EC54-BCB6-A15CFEF0B8A0}"/>
              </a:ext>
            </a:extLst>
          </p:cNvPr>
          <p:cNvSpPr txBox="1"/>
          <p:nvPr/>
        </p:nvSpPr>
        <p:spPr>
          <a:xfrm>
            <a:off x="228600" y="2743200"/>
            <a:ext cx="8229600" cy="375552"/>
          </a:xfrm>
          <a:prstGeom prst="rect">
            <a:avLst/>
          </a:prstGeom>
          <a:noFill/>
        </p:spPr>
        <p:txBody>
          <a:bodyPr wrap="square">
            <a:spAutoFit/>
          </a:bodyPr>
          <a:lstStyle/>
          <a:p>
            <a:pPr marL="0" marR="0" algn="ctr">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Demo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5">
            <a:extLst>
              <a:ext uri="{FF2B5EF4-FFF2-40B4-BE49-F238E27FC236}">
                <a16:creationId xmlns:a16="http://schemas.microsoft.com/office/drawing/2014/main" id="{03EFFAC0-AF72-D298-C40A-E6A3C852A6D7}"/>
              </a:ext>
            </a:extLst>
          </p:cNvPr>
          <p:cNvSpPr txBox="1">
            <a:spLocks/>
          </p:cNvSpPr>
          <p:nvPr/>
        </p:nvSpPr>
        <p:spPr>
          <a:xfrm>
            <a:off x="1676400" y="2209800"/>
            <a:ext cx="5638800" cy="615553"/>
          </a:xfrm>
          <a:prstGeom prst="rect">
            <a:avLst/>
          </a:prstGeom>
        </p:spPr>
        <p:txBody>
          <a:bodyPr wrap="square" lIns="0" tIns="0" rIns="0" bIns="0">
            <a:spAutoFit/>
          </a:bodyPr>
          <a:lstStyle>
            <a:lvl1pPr marL="0">
              <a:defRPr sz="12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914400"/>
            <a:r>
              <a:rPr lang="en-US" sz="4000" kern="0" dirty="0">
                <a:solidFill>
                  <a:schemeClr val="accent5">
                    <a:lumMod val="75000"/>
                  </a:schemeClr>
                </a:solidFill>
                <a:effectLst>
                  <a:outerShdw blurRad="38100" dist="38100" dir="2700000" algn="tl">
                    <a:srgbClr val="000000">
                      <a:alpha val="43137"/>
                    </a:srgbClr>
                  </a:outerShdw>
                </a:effectLst>
              </a:rPr>
              <a:t>GridCodes</a:t>
            </a:r>
          </a:p>
        </p:txBody>
      </p:sp>
    </p:spTree>
    <p:extLst>
      <p:ext uri="{BB962C8B-B14F-4D97-AF65-F5344CB8AC3E}">
        <p14:creationId xmlns:p14="http://schemas.microsoft.com/office/powerpoint/2010/main" val="351415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598085" y="567531"/>
            <a:ext cx="8229600" cy="707886"/>
          </a:xfrm>
        </p:spPr>
        <p:txBody>
          <a:bodyPr/>
          <a:lstStyle/>
          <a:p>
            <a:pPr algn="ctr"/>
            <a:r>
              <a:rPr lang="en-US" dirty="0"/>
              <a:t>An Innovative Technology That Answers the Question:</a:t>
            </a:r>
            <a:br>
              <a:rPr lang="en-US" dirty="0"/>
            </a:br>
            <a:endParaRPr lang="en-US" sz="2800" i="1" dirty="0"/>
          </a:p>
        </p:txBody>
      </p:sp>
      <p:sp>
        <p:nvSpPr>
          <p:cNvPr id="19" name="Rectangle 18"/>
          <p:cNvSpPr/>
          <p:nvPr/>
        </p:nvSpPr>
        <p:spPr>
          <a:xfrm>
            <a:off x="228600" y="855821"/>
            <a:ext cx="8599085" cy="830997"/>
          </a:xfrm>
          <a:prstGeom prst="rect">
            <a:avLst/>
          </a:prstGeom>
        </p:spPr>
        <p:txBody>
          <a:bodyPr wrap="none">
            <a:spAutoFit/>
          </a:bodyPr>
          <a:lstStyle/>
          <a:p>
            <a:r>
              <a:rPr lang="en-US" sz="4800" b="1" i="1" dirty="0">
                <a:ln w="17780" cmpd="sng">
                  <a:solidFill>
                    <a:srgbClr val="FFFFFF"/>
                  </a:solidFill>
                  <a:prstDash val="solid"/>
                  <a:miter lim="800000"/>
                </a:ln>
                <a:solidFill>
                  <a:schemeClr val="tx2"/>
                </a:solidFill>
                <a:effectLst>
                  <a:outerShdw blurRad="50800" algn="tl" rotWithShape="0">
                    <a:srgbClr val="CCFFCC"/>
                  </a:outerShdw>
                </a:effectLst>
              </a:rPr>
              <a:t> &gt; </a:t>
            </a:r>
            <a:r>
              <a:rPr lang="en-US" sz="4800" b="1" i="1" dirty="0">
                <a:ln w="17780" cmpd="sng">
                  <a:solidFill>
                    <a:srgbClr val="FFFFFF"/>
                  </a:solidFill>
                  <a:prstDash val="solid"/>
                  <a:miter lim="800000"/>
                </a:ln>
                <a:solidFill>
                  <a:schemeClr val="tx2"/>
                </a:solidFill>
                <a:effectLst>
                  <a:glow rad="101600">
                    <a:srgbClr val="10332F">
                      <a:alpha val="75000"/>
                    </a:srgbClr>
                  </a:glow>
                  <a:outerShdw blurRad="50800" algn="tl" rotWithShape="0">
                    <a:srgbClr val="CCFFCC"/>
                  </a:outerShdw>
                </a:effectLst>
              </a:rPr>
              <a:t>How Do I Get To An Address? </a:t>
            </a:r>
            <a:r>
              <a:rPr lang="en-US" sz="4800" b="1" i="1" dirty="0">
                <a:ln w="17780" cmpd="sng">
                  <a:solidFill>
                    <a:srgbClr val="FFFFFF"/>
                  </a:solidFill>
                  <a:prstDash val="solid"/>
                  <a:miter lim="800000"/>
                </a:ln>
                <a:solidFill>
                  <a:schemeClr val="tx2"/>
                </a:solidFill>
                <a:effectLst>
                  <a:outerShdw blurRad="50800" algn="tl" rotWithShape="0">
                    <a:srgbClr val="CCFFCC"/>
                  </a:outerShdw>
                </a:effectLst>
              </a:rPr>
              <a:t>&lt;</a:t>
            </a:r>
            <a:endParaRPr lang="en-US" sz="4800" b="1" dirty="0">
              <a:ln w="17780" cmpd="sng">
                <a:solidFill>
                  <a:srgbClr val="FFFFFF"/>
                </a:solidFill>
                <a:prstDash val="solid"/>
                <a:miter lim="800000"/>
              </a:ln>
              <a:solidFill>
                <a:schemeClr val="tx2"/>
              </a:solidFill>
              <a:effectLst>
                <a:outerShdw blurRad="50800" algn="tl" rotWithShape="0">
                  <a:srgbClr val="CCFFCC"/>
                </a:outerShdw>
              </a:effectLst>
            </a:endParaRPr>
          </a:p>
        </p:txBody>
      </p:sp>
      <p:sp>
        <p:nvSpPr>
          <p:cNvPr id="11" name="Title 9">
            <a:extLst>
              <a:ext uri="{FF2B5EF4-FFF2-40B4-BE49-F238E27FC236}">
                <a16:creationId xmlns:a16="http://schemas.microsoft.com/office/drawing/2014/main" id="{33CB2471-7B73-4399-99CE-DD8F16B27542}"/>
              </a:ext>
            </a:extLst>
          </p:cNvPr>
          <p:cNvSpPr txBox="1">
            <a:spLocks/>
          </p:cNvSpPr>
          <p:nvPr/>
        </p:nvSpPr>
        <p:spPr>
          <a:xfrm>
            <a:off x="918771" y="1676400"/>
            <a:ext cx="2839445" cy="677108"/>
          </a:xfrm>
          <a:prstGeom prst="rect">
            <a:avLst/>
          </a:prstGeom>
        </p:spPr>
        <p:txBody>
          <a:bodyPr wrap="square" lIns="0" tIns="0" rIns="0" bIns="0">
            <a:spAutoFit/>
          </a:bodyPr>
          <a:lstStyle>
            <a:lvl1pPr>
              <a:defRPr sz="1800" b="1" i="0">
                <a:solidFill>
                  <a:schemeClr val="tx1"/>
                </a:solidFill>
                <a:latin typeface="Arial"/>
                <a:ea typeface="+mj-ea"/>
                <a:cs typeface="Arial"/>
              </a:defRPr>
            </a:lvl1pPr>
          </a:lstStyle>
          <a:p>
            <a:pPr algn="ctr" defTabSz="914400"/>
            <a:r>
              <a:rPr lang="en-US" sz="4400" kern="0" dirty="0"/>
              <a:t>FASTER</a:t>
            </a:r>
            <a:endParaRPr lang="en-US" sz="4400" i="1" kern="0" dirty="0"/>
          </a:p>
        </p:txBody>
      </p:sp>
      <p:sp>
        <p:nvSpPr>
          <p:cNvPr id="12" name="Title 9">
            <a:extLst>
              <a:ext uri="{FF2B5EF4-FFF2-40B4-BE49-F238E27FC236}">
                <a16:creationId xmlns:a16="http://schemas.microsoft.com/office/drawing/2014/main" id="{8B95671B-B8BE-4F54-8353-0A349F6057BB}"/>
              </a:ext>
            </a:extLst>
          </p:cNvPr>
          <p:cNvSpPr txBox="1">
            <a:spLocks/>
          </p:cNvSpPr>
          <p:nvPr/>
        </p:nvSpPr>
        <p:spPr>
          <a:xfrm>
            <a:off x="3894671" y="1759076"/>
            <a:ext cx="2312873" cy="492443"/>
          </a:xfrm>
          <a:prstGeom prst="rect">
            <a:avLst/>
          </a:prstGeom>
        </p:spPr>
        <p:txBody>
          <a:bodyPr wrap="square" lIns="0" tIns="0" rIns="0" bIns="0">
            <a:spAutoFit/>
          </a:bodyPr>
          <a:lstStyle>
            <a:lvl1pPr>
              <a:defRPr sz="1800" b="1" i="0">
                <a:solidFill>
                  <a:schemeClr val="tx1"/>
                </a:solidFill>
                <a:latin typeface="Arial"/>
                <a:ea typeface="+mj-ea"/>
                <a:cs typeface="Arial"/>
              </a:defRPr>
            </a:lvl1pPr>
          </a:lstStyle>
          <a:p>
            <a:pPr algn="ctr" defTabSz="914400"/>
            <a:r>
              <a:rPr lang="en-US" sz="3200" kern="0" dirty="0"/>
              <a:t>CHEAPER</a:t>
            </a:r>
            <a:endParaRPr lang="en-US" sz="3200" i="1" kern="0" dirty="0"/>
          </a:p>
        </p:txBody>
      </p:sp>
      <p:sp>
        <p:nvSpPr>
          <p:cNvPr id="15" name="Title 9">
            <a:extLst>
              <a:ext uri="{FF2B5EF4-FFF2-40B4-BE49-F238E27FC236}">
                <a16:creationId xmlns:a16="http://schemas.microsoft.com/office/drawing/2014/main" id="{720AE080-D029-438E-B597-F84AF3B4374D}"/>
              </a:ext>
            </a:extLst>
          </p:cNvPr>
          <p:cNvSpPr txBox="1">
            <a:spLocks/>
          </p:cNvSpPr>
          <p:nvPr/>
        </p:nvSpPr>
        <p:spPr>
          <a:xfrm>
            <a:off x="6400800" y="1765724"/>
            <a:ext cx="1752600" cy="430887"/>
          </a:xfrm>
          <a:prstGeom prst="rect">
            <a:avLst/>
          </a:prstGeom>
        </p:spPr>
        <p:txBody>
          <a:bodyPr wrap="square" lIns="0" tIns="0" rIns="0" bIns="0">
            <a:spAutoFit/>
          </a:bodyPr>
          <a:lstStyle>
            <a:lvl1pPr>
              <a:defRPr sz="1800" b="1" i="0">
                <a:solidFill>
                  <a:schemeClr val="tx1"/>
                </a:solidFill>
                <a:latin typeface="Arial"/>
                <a:ea typeface="+mj-ea"/>
                <a:cs typeface="Arial"/>
              </a:defRPr>
            </a:lvl1pPr>
          </a:lstStyle>
          <a:p>
            <a:pPr algn="ctr" defTabSz="914400"/>
            <a:r>
              <a:rPr lang="en-US" sz="2800" kern="0" dirty="0"/>
              <a:t>EASIER</a:t>
            </a:r>
            <a:endParaRPr lang="en-US" sz="2800" i="1" kern="0" dirty="0"/>
          </a:p>
        </p:txBody>
      </p:sp>
      <p:sp>
        <p:nvSpPr>
          <p:cNvPr id="4" name="Arrow: Striped Right 3">
            <a:extLst>
              <a:ext uri="{FF2B5EF4-FFF2-40B4-BE49-F238E27FC236}">
                <a16:creationId xmlns:a16="http://schemas.microsoft.com/office/drawing/2014/main" id="{926B15B8-6573-41BE-8621-8264BB9751EA}"/>
              </a:ext>
            </a:extLst>
          </p:cNvPr>
          <p:cNvSpPr/>
          <p:nvPr/>
        </p:nvSpPr>
        <p:spPr>
          <a:xfrm>
            <a:off x="1117964" y="1866634"/>
            <a:ext cx="212779" cy="296640"/>
          </a:xfrm>
          <a:prstGeom prst="stripedRightArrow">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Striped Right 17">
            <a:extLst>
              <a:ext uri="{FF2B5EF4-FFF2-40B4-BE49-F238E27FC236}">
                <a16:creationId xmlns:a16="http://schemas.microsoft.com/office/drawing/2014/main" id="{1AA3F44A-9C5B-40BF-8897-0C05A6DEF16C}"/>
              </a:ext>
            </a:extLst>
          </p:cNvPr>
          <p:cNvSpPr/>
          <p:nvPr/>
        </p:nvSpPr>
        <p:spPr>
          <a:xfrm>
            <a:off x="6463111" y="1838684"/>
            <a:ext cx="212779" cy="296640"/>
          </a:xfrm>
          <a:prstGeom prst="stripedRightArrow">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Striped Right 19">
            <a:extLst>
              <a:ext uri="{FF2B5EF4-FFF2-40B4-BE49-F238E27FC236}">
                <a16:creationId xmlns:a16="http://schemas.microsoft.com/office/drawing/2014/main" id="{BB4E3AB5-6848-4F53-B1D4-BE85DD811491}"/>
              </a:ext>
            </a:extLst>
          </p:cNvPr>
          <p:cNvSpPr/>
          <p:nvPr/>
        </p:nvSpPr>
        <p:spPr>
          <a:xfrm>
            <a:off x="3906203" y="1856978"/>
            <a:ext cx="212779" cy="296640"/>
          </a:xfrm>
          <a:prstGeom prst="stripedRightArrow">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746001F-B147-436F-86CA-6335FB241412}"/>
              </a:ext>
            </a:extLst>
          </p:cNvPr>
          <p:cNvPicPr>
            <a:picLocks noChangeAspect="1"/>
          </p:cNvPicPr>
          <p:nvPr/>
        </p:nvPicPr>
        <p:blipFill>
          <a:blip r:embed="rId2"/>
          <a:stretch>
            <a:fillRect/>
          </a:stretch>
        </p:blipFill>
        <p:spPr>
          <a:xfrm>
            <a:off x="2398922" y="5246431"/>
            <a:ext cx="2075093" cy="601264"/>
          </a:xfrm>
          <a:prstGeom prst="rect">
            <a:avLst/>
          </a:prstGeom>
        </p:spPr>
      </p:pic>
      <p:pic>
        <p:nvPicPr>
          <p:cNvPr id="22" name="Picture 21">
            <a:extLst>
              <a:ext uri="{FF2B5EF4-FFF2-40B4-BE49-F238E27FC236}">
                <a16:creationId xmlns:a16="http://schemas.microsoft.com/office/drawing/2014/main" id="{7C41F65C-C72C-431F-B946-1573E21B7A60}"/>
              </a:ext>
            </a:extLst>
          </p:cNvPr>
          <p:cNvPicPr>
            <a:picLocks noChangeAspect="1"/>
          </p:cNvPicPr>
          <p:nvPr/>
        </p:nvPicPr>
        <p:blipFill>
          <a:blip r:embed="rId3"/>
          <a:stretch>
            <a:fillRect/>
          </a:stretch>
        </p:blipFill>
        <p:spPr>
          <a:xfrm>
            <a:off x="4608722" y="5240179"/>
            <a:ext cx="2029524" cy="609600"/>
          </a:xfrm>
          <a:prstGeom prst="rect">
            <a:avLst/>
          </a:prstGeom>
        </p:spPr>
      </p:pic>
      <p:cxnSp>
        <p:nvCxnSpPr>
          <p:cNvPr id="23" name="Straight Connector 22">
            <a:extLst>
              <a:ext uri="{FF2B5EF4-FFF2-40B4-BE49-F238E27FC236}">
                <a16:creationId xmlns:a16="http://schemas.microsoft.com/office/drawing/2014/main" id="{233CD079-DD82-4050-980E-E641102C3DC7}"/>
              </a:ext>
            </a:extLst>
          </p:cNvPr>
          <p:cNvCxnSpPr/>
          <p:nvPr/>
        </p:nvCxnSpPr>
        <p:spPr>
          <a:xfrm>
            <a:off x="4532523" y="5163979"/>
            <a:ext cx="0" cy="812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object 6">
            <a:extLst>
              <a:ext uri="{FF2B5EF4-FFF2-40B4-BE49-F238E27FC236}">
                <a16:creationId xmlns:a16="http://schemas.microsoft.com/office/drawing/2014/main" id="{FA9C3BD3-A1AC-4ACE-803C-3B45CC0BA7F6}"/>
              </a:ext>
            </a:extLst>
          </p:cNvPr>
          <p:cNvSpPr txBox="1"/>
          <p:nvPr/>
        </p:nvSpPr>
        <p:spPr>
          <a:xfrm>
            <a:off x="1295400" y="2471304"/>
            <a:ext cx="2466924" cy="294231"/>
          </a:xfrm>
          <a:prstGeom prst="rect">
            <a:avLst/>
          </a:prstGeom>
        </p:spPr>
        <p:txBody>
          <a:bodyPr vert="horz" wrap="square" lIns="0" tIns="12700" rIns="0" bIns="0" rtlCol="0">
            <a:spAutoFit/>
          </a:bodyPr>
          <a:lstStyle/>
          <a:p>
            <a:pPr marL="12700">
              <a:lnSpc>
                <a:spcPct val="100000"/>
              </a:lnSpc>
              <a:spcBef>
                <a:spcPts val="100"/>
              </a:spcBef>
            </a:pPr>
            <a:r>
              <a:rPr lang="en-US" dirty="0">
                <a:latin typeface="Arial"/>
                <a:cs typeface="Arial"/>
              </a:rPr>
              <a:t>The answer is DIGITAL. </a:t>
            </a:r>
            <a:endParaRPr dirty="0">
              <a:latin typeface="Arial"/>
              <a:cs typeface="Arial"/>
            </a:endParaRPr>
          </a:p>
        </p:txBody>
      </p:sp>
      <p:sp>
        <p:nvSpPr>
          <p:cNvPr id="25" name="object 6">
            <a:extLst>
              <a:ext uri="{FF2B5EF4-FFF2-40B4-BE49-F238E27FC236}">
                <a16:creationId xmlns:a16="http://schemas.microsoft.com/office/drawing/2014/main" id="{D2EB984A-BAE1-4ACC-8DC9-E9343A6A6E75}"/>
              </a:ext>
            </a:extLst>
          </p:cNvPr>
          <p:cNvSpPr txBox="1"/>
          <p:nvPr/>
        </p:nvSpPr>
        <p:spPr>
          <a:xfrm>
            <a:off x="3086107" y="4746596"/>
            <a:ext cx="2758123" cy="228268"/>
          </a:xfrm>
          <a:prstGeom prst="rect">
            <a:avLst/>
          </a:prstGeom>
        </p:spPr>
        <p:txBody>
          <a:bodyPr vert="horz" wrap="square" lIns="0" tIns="12700" rIns="0" bIns="0" rtlCol="0">
            <a:spAutoFit/>
          </a:bodyPr>
          <a:lstStyle/>
          <a:p>
            <a:pPr marL="12700" algn="ctr">
              <a:lnSpc>
                <a:spcPct val="100000"/>
              </a:lnSpc>
              <a:spcBef>
                <a:spcPts val="100"/>
              </a:spcBef>
            </a:pPr>
            <a:r>
              <a:rPr lang="mr-IN" sz="1400" dirty="0">
                <a:latin typeface="Arial"/>
                <a:cs typeface="Arial"/>
              </a:rPr>
              <a:t>…</a:t>
            </a:r>
            <a:r>
              <a:rPr lang="en-US" sz="1400" dirty="0">
                <a:latin typeface="Arial"/>
                <a:cs typeface="Arial"/>
              </a:rPr>
              <a:t> digitise your address</a:t>
            </a:r>
            <a:endParaRPr sz="1400" dirty="0">
              <a:latin typeface="Arial"/>
              <a:cs typeface="Arial"/>
            </a:endParaRPr>
          </a:p>
        </p:txBody>
      </p:sp>
      <p:pic>
        <p:nvPicPr>
          <p:cNvPr id="26" name="Picture 25">
            <a:extLst>
              <a:ext uri="{FF2B5EF4-FFF2-40B4-BE49-F238E27FC236}">
                <a16:creationId xmlns:a16="http://schemas.microsoft.com/office/drawing/2014/main" id="{1CC73491-5947-4631-91C8-78DE0CE417A1}"/>
              </a:ext>
            </a:extLst>
          </p:cNvPr>
          <p:cNvPicPr>
            <a:picLocks noChangeAspect="1"/>
          </p:cNvPicPr>
          <p:nvPr/>
        </p:nvPicPr>
        <p:blipFill>
          <a:blip r:embed="rId4"/>
          <a:stretch>
            <a:fillRect/>
          </a:stretch>
        </p:blipFill>
        <p:spPr>
          <a:xfrm>
            <a:off x="3436469" y="2824103"/>
            <a:ext cx="2057400" cy="1945989"/>
          </a:xfrm>
          <a:prstGeom prst="rect">
            <a:avLst/>
          </a:prstGeom>
        </p:spPr>
      </p:pic>
      <p:sp>
        <p:nvSpPr>
          <p:cNvPr id="17" name="Rectangle 16">
            <a:extLst>
              <a:ext uri="{FF2B5EF4-FFF2-40B4-BE49-F238E27FC236}">
                <a16:creationId xmlns:a16="http://schemas.microsoft.com/office/drawing/2014/main" id="{322E54AD-1D2C-4003-B9F0-DDC29A24DCBD}"/>
              </a:ext>
            </a:extLst>
          </p:cNvPr>
          <p:cNvSpPr/>
          <p:nvPr/>
        </p:nvSpPr>
        <p:spPr>
          <a:xfrm>
            <a:off x="228600" y="6019800"/>
            <a:ext cx="8686800" cy="566822"/>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bject 6">
            <a:extLst>
              <a:ext uri="{FF2B5EF4-FFF2-40B4-BE49-F238E27FC236}">
                <a16:creationId xmlns:a16="http://schemas.microsoft.com/office/drawing/2014/main" id="{D861287E-4A8E-481D-B5BD-9FFBF7798AC3}"/>
              </a:ext>
            </a:extLst>
          </p:cNvPr>
          <p:cNvSpPr txBox="1"/>
          <p:nvPr/>
        </p:nvSpPr>
        <p:spPr>
          <a:xfrm>
            <a:off x="838200" y="6052066"/>
            <a:ext cx="7315200" cy="474489"/>
          </a:xfrm>
          <a:prstGeom prst="rect">
            <a:avLst/>
          </a:prstGeom>
        </p:spPr>
        <p:txBody>
          <a:bodyPr vert="horz" wrap="square" lIns="0" tIns="12700" rIns="0" bIns="0" rtlCol="0">
            <a:spAutoFit/>
          </a:bodyPr>
          <a:lstStyle/>
          <a:p>
            <a:pPr marL="12700" algn="ctr">
              <a:lnSpc>
                <a:spcPct val="100000"/>
              </a:lnSpc>
              <a:spcBef>
                <a:spcPts val="100"/>
              </a:spcBef>
            </a:pPr>
            <a:r>
              <a:rPr lang="en-US" sz="3000" b="1" dirty="0">
                <a:solidFill>
                  <a:srgbClr val="00B050"/>
                </a:solidFill>
                <a:latin typeface="Arial"/>
                <a:cs typeface="Arial"/>
              </a:rPr>
              <a:t>www.findgridcode.com</a:t>
            </a:r>
            <a:endParaRPr sz="3000" b="1" dirty="0">
              <a:solidFill>
                <a:srgbClr val="00B050"/>
              </a:solidFill>
              <a:latin typeface="Arial"/>
              <a:cs typeface="Arial"/>
            </a:endParaRPr>
          </a:p>
        </p:txBody>
      </p:sp>
      <p:sp>
        <p:nvSpPr>
          <p:cNvPr id="29" name="TextBox 28">
            <a:extLst>
              <a:ext uri="{FF2B5EF4-FFF2-40B4-BE49-F238E27FC236}">
                <a16:creationId xmlns:a16="http://schemas.microsoft.com/office/drawing/2014/main" id="{C29FAD42-FB96-4641-B413-8AAB29182333}"/>
              </a:ext>
            </a:extLst>
          </p:cNvPr>
          <p:cNvSpPr txBox="1"/>
          <p:nvPr/>
        </p:nvSpPr>
        <p:spPr>
          <a:xfrm>
            <a:off x="3706342" y="2450068"/>
            <a:ext cx="4627982" cy="369332"/>
          </a:xfrm>
          <a:prstGeom prst="rect">
            <a:avLst/>
          </a:prstGeom>
          <a:noFill/>
        </p:spPr>
        <p:txBody>
          <a:bodyPr wrap="square">
            <a:spAutoFit/>
          </a:bodyPr>
          <a:lstStyle/>
          <a:p>
            <a:r>
              <a:rPr lang="en-US" dirty="0">
                <a:latin typeface="Arial"/>
                <a:cs typeface="Arial"/>
              </a:rPr>
              <a:t>And we invented an App for it, it’s called:</a:t>
            </a:r>
            <a:endParaRPr lang="en-US" dirty="0"/>
          </a:p>
        </p:txBody>
      </p:sp>
      <p:sp>
        <p:nvSpPr>
          <p:cNvPr id="30" name="object 2">
            <a:extLst>
              <a:ext uri="{FF2B5EF4-FFF2-40B4-BE49-F238E27FC236}">
                <a16:creationId xmlns:a16="http://schemas.microsoft.com/office/drawing/2014/main" id="{C3A1C1A5-B570-43C1-B2AD-7009E990669F}"/>
              </a:ext>
            </a:extLst>
          </p:cNvPr>
          <p:cNvSpPr/>
          <p:nvPr/>
        </p:nvSpPr>
        <p:spPr>
          <a:xfrm>
            <a:off x="258097" y="338222"/>
            <a:ext cx="8686800" cy="6248400"/>
          </a:xfrm>
          <a:custGeom>
            <a:avLst/>
            <a:gdLst/>
            <a:ahLst/>
            <a:cxnLst/>
            <a:rect l="l" t="t" r="r" b="b"/>
            <a:pathLst>
              <a:path w="8686800" h="6096000">
                <a:moveTo>
                  <a:pt x="0" y="0"/>
                </a:moveTo>
                <a:lnTo>
                  <a:pt x="8686783" y="0"/>
                </a:lnTo>
                <a:lnTo>
                  <a:pt x="8686783" y="6095995"/>
                </a:lnTo>
                <a:lnTo>
                  <a:pt x="0" y="6095995"/>
                </a:lnTo>
                <a:lnTo>
                  <a:pt x="0" y="0"/>
                </a:lnTo>
                <a:close/>
              </a:path>
            </a:pathLst>
          </a:custGeom>
          <a:ln w="28575">
            <a:solidFill>
              <a:srgbClr val="00B050"/>
            </a:solidFill>
          </a:ln>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36A805CD-1069-4843-AFC9-B8EBAF151755}"/>
              </a:ext>
            </a:extLst>
          </p:cNvPr>
          <p:cNvCxnSpPr/>
          <p:nvPr/>
        </p:nvCxnSpPr>
        <p:spPr>
          <a:xfrm>
            <a:off x="228600" y="6052066"/>
            <a:ext cx="86868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checkerboard(across)">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checkerboard(across)">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edge">
                                      <p:cBhvr>
                                        <p:cTn id="67" dur="2000"/>
                                        <p:tgtEl>
                                          <p:spTgt spid="21"/>
                                        </p:tgtEl>
                                      </p:cBhvr>
                                    </p:animEffect>
                                  </p:childTnLst>
                                </p:cTn>
                              </p:par>
                              <p:par>
                                <p:cTn id="68" presetID="20" presetClass="entr" presetSubtype="0"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edge">
                                      <p:cBhvr>
                                        <p:cTn id="70" dur="2000"/>
                                        <p:tgtEl>
                                          <p:spTgt spid="22"/>
                                        </p:tgtEl>
                                      </p:cBhvr>
                                    </p:animEffect>
                                  </p:childTnLst>
                                </p:cTn>
                              </p:par>
                              <p:par>
                                <p:cTn id="71" presetID="20"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edge">
                                      <p:cBhvr>
                                        <p:cTn id="73" dur="2000"/>
                                        <p:tgtEl>
                                          <p:spTgt spid="23"/>
                                        </p:tgtEl>
                                      </p:cBhvr>
                                    </p:animEffect>
                                  </p:childTnLst>
                                </p:cTn>
                              </p:par>
                              <p:par>
                                <p:cTn id="74" presetID="2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edge">
                                      <p:cBhvr>
                                        <p:cTn id="76" dur="2000"/>
                                        <p:tgtEl>
                                          <p:spTgt spid="25"/>
                                        </p:tgtEl>
                                      </p:cBhvr>
                                    </p:animEffect>
                                  </p:childTnLst>
                                </p:cTn>
                              </p:par>
                              <p:par>
                                <p:cTn id="77" presetID="20"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edge">
                                      <p:cBhvr>
                                        <p:cTn id="7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11" grpId="0"/>
      <p:bldP spid="12" grpId="0"/>
      <p:bldP spid="15" grpId="0"/>
      <p:bldP spid="4" grpId="0" animBg="1"/>
      <p:bldP spid="18" grpId="0" animBg="1"/>
      <p:bldP spid="20" grpId="0" animBg="1"/>
      <p:bldP spid="24" grpId="0"/>
      <p:bldP spid="25"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825926617"/>
              </p:ext>
            </p:extLst>
          </p:nvPr>
        </p:nvGraphicFramePr>
        <p:xfrm>
          <a:off x="838200" y="711200"/>
          <a:ext cx="75438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DFE5DFC9-6240-4763-AD8C-9B9B60B725ED}"/>
              </a:ext>
            </a:extLst>
          </p:cNvPr>
          <p:cNvSpPr/>
          <p:nvPr/>
        </p:nvSpPr>
        <p:spPr>
          <a:xfrm>
            <a:off x="228600" y="6138778"/>
            <a:ext cx="8686800" cy="566822"/>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6">
            <a:extLst>
              <a:ext uri="{FF2B5EF4-FFF2-40B4-BE49-F238E27FC236}">
                <a16:creationId xmlns:a16="http://schemas.microsoft.com/office/drawing/2014/main" id="{DD0552AE-6C86-40F4-8BD3-065861D9CE8F}"/>
              </a:ext>
            </a:extLst>
          </p:cNvPr>
          <p:cNvSpPr txBox="1"/>
          <p:nvPr/>
        </p:nvSpPr>
        <p:spPr>
          <a:xfrm>
            <a:off x="838200" y="6171044"/>
            <a:ext cx="7315200" cy="474489"/>
          </a:xfrm>
          <a:prstGeom prst="rect">
            <a:avLst/>
          </a:prstGeom>
        </p:spPr>
        <p:txBody>
          <a:bodyPr vert="horz" wrap="square" lIns="0" tIns="12700" rIns="0" bIns="0" rtlCol="0">
            <a:spAutoFit/>
          </a:bodyPr>
          <a:lstStyle/>
          <a:p>
            <a:pPr marL="12700" algn="ctr">
              <a:lnSpc>
                <a:spcPct val="100000"/>
              </a:lnSpc>
              <a:spcBef>
                <a:spcPts val="100"/>
              </a:spcBef>
            </a:pPr>
            <a:r>
              <a:rPr lang="en-US" sz="3000" b="1" dirty="0">
                <a:solidFill>
                  <a:srgbClr val="00B050"/>
                </a:solidFill>
                <a:latin typeface="Arial"/>
                <a:cs typeface="Arial"/>
              </a:rPr>
              <a:t>www.findgridcode.com</a:t>
            </a:r>
            <a:endParaRPr sz="3000" b="1" dirty="0">
              <a:solidFill>
                <a:srgbClr val="00B050"/>
              </a:solidFill>
              <a:latin typeface="Arial"/>
              <a:cs typeface="Arial"/>
            </a:endParaRPr>
          </a:p>
        </p:txBody>
      </p:sp>
      <p:sp>
        <p:nvSpPr>
          <p:cNvPr id="6" name="TextBox 5">
            <a:extLst>
              <a:ext uri="{FF2B5EF4-FFF2-40B4-BE49-F238E27FC236}">
                <a16:creationId xmlns:a16="http://schemas.microsoft.com/office/drawing/2014/main" id="{CC8AE8F3-3636-488B-9DE1-2E8388F4CA59}"/>
              </a:ext>
            </a:extLst>
          </p:cNvPr>
          <p:cNvSpPr txBox="1"/>
          <p:nvPr/>
        </p:nvSpPr>
        <p:spPr>
          <a:xfrm>
            <a:off x="4876800" y="1526808"/>
            <a:ext cx="3202365" cy="1631216"/>
          </a:xfrm>
          <a:prstGeom prst="rect">
            <a:avLst/>
          </a:prstGeom>
          <a:noFill/>
        </p:spPr>
        <p:txBody>
          <a:bodyPr wrap="square" rtlCol="0">
            <a:spAutoFit/>
          </a:bodyPr>
          <a:lstStyle/>
          <a:p>
            <a:pPr algn="ctr"/>
            <a:r>
              <a:rPr lang="en-GB" sz="2000" b="1" i="1" dirty="0">
                <a:solidFill>
                  <a:srgbClr val="00B050"/>
                </a:solidFill>
              </a:rPr>
              <a:t>It converts any address into a set of SMART codes that become the DIGITAL address of that location </a:t>
            </a:r>
            <a:endParaRPr lang="en-US" sz="2000" b="1" i="1" dirty="0"/>
          </a:p>
          <a:p>
            <a:pPr algn="ctr"/>
            <a:endParaRPr lang="en-US" sz="2000" b="1" i="1" dirty="0"/>
          </a:p>
        </p:txBody>
      </p:sp>
      <p:sp>
        <p:nvSpPr>
          <p:cNvPr id="10" name="Oval 9">
            <a:extLst>
              <a:ext uri="{FF2B5EF4-FFF2-40B4-BE49-F238E27FC236}">
                <a16:creationId xmlns:a16="http://schemas.microsoft.com/office/drawing/2014/main" id="{1BEAB0A2-2B53-4726-B6FC-316314C0F244}"/>
              </a:ext>
            </a:extLst>
          </p:cNvPr>
          <p:cNvSpPr/>
          <p:nvPr/>
        </p:nvSpPr>
        <p:spPr>
          <a:xfrm>
            <a:off x="3848100" y="2746079"/>
            <a:ext cx="1447800" cy="1163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B65D40F-A064-4B09-B308-CC5B1F2227D8}"/>
              </a:ext>
            </a:extLst>
          </p:cNvPr>
          <p:cNvPicPr>
            <a:picLocks noChangeAspect="1"/>
          </p:cNvPicPr>
          <p:nvPr/>
        </p:nvPicPr>
        <p:blipFill>
          <a:blip r:embed="rId8"/>
          <a:stretch>
            <a:fillRect/>
          </a:stretch>
        </p:blipFill>
        <p:spPr>
          <a:xfrm>
            <a:off x="3810000" y="2678735"/>
            <a:ext cx="1510415" cy="1428625"/>
          </a:xfrm>
          <a:prstGeom prst="rect">
            <a:avLst/>
          </a:prstGeom>
        </p:spPr>
      </p:pic>
      <p:sp>
        <p:nvSpPr>
          <p:cNvPr id="13" name="TextBox 12">
            <a:extLst>
              <a:ext uri="{FF2B5EF4-FFF2-40B4-BE49-F238E27FC236}">
                <a16:creationId xmlns:a16="http://schemas.microsoft.com/office/drawing/2014/main" id="{A182D7F9-CECA-49CF-B102-856D59D79B6C}"/>
              </a:ext>
            </a:extLst>
          </p:cNvPr>
          <p:cNvSpPr txBox="1"/>
          <p:nvPr/>
        </p:nvSpPr>
        <p:spPr>
          <a:xfrm>
            <a:off x="914400" y="1651337"/>
            <a:ext cx="3679371" cy="1015663"/>
          </a:xfrm>
          <a:prstGeom prst="rect">
            <a:avLst/>
          </a:prstGeom>
          <a:noFill/>
        </p:spPr>
        <p:txBody>
          <a:bodyPr wrap="square" rtlCol="0">
            <a:spAutoFit/>
          </a:bodyPr>
          <a:lstStyle/>
          <a:p>
            <a:pPr lvl="0" algn="ctr"/>
            <a:r>
              <a:rPr lang="en-GB" sz="2000" b="1" i="1" dirty="0">
                <a:solidFill>
                  <a:srgbClr val="00B050"/>
                </a:solidFill>
              </a:rPr>
              <a:t>It is a tool for digital addressing, delivered as a freely downloadable Mobile App</a:t>
            </a:r>
            <a:endParaRPr lang="en-US" sz="2000" b="1" i="1" dirty="0">
              <a:solidFill>
                <a:srgbClr val="00B050"/>
              </a:solidFill>
            </a:endParaRPr>
          </a:p>
        </p:txBody>
      </p:sp>
      <p:sp>
        <p:nvSpPr>
          <p:cNvPr id="17" name="TextBox 16">
            <a:extLst>
              <a:ext uri="{FF2B5EF4-FFF2-40B4-BE49-F238E27FC236}">
                <a16:creationId xmlns:a16="http://schemas.microsoft.com/office/drawing/2014/main" id="{80649599-EA4E-4B62-8B15-EE3BAE00EE62}"/>
              </a:ext>
            </a:extLst>
          </p:cNvPr>
          <p:cNvSpPr txBox="1"/>
          <p:nvPr/>
        </p:nvSpPr>
        <p:spPr>
          <a:xfrm>
            <a:off x="1181101" y="1147818"/>
            <a:ext cx="3428999" cy="369332"/>
          </a:xfrm>
          <a:prstGeom prst="rect">
            <a:avLst/>
          </a:prstGeom>
          <a:noFill/>
        </p:spPr>
        <p:txBody>
          <a:bodyPr wrap="square" rtlCol="0">
            <a:spAutoFit/>
          </a:bodyPr>
          <a:lstStyle/>
          <a:p>
            <a:r>
              <a:rPr lang="en-US" b="1" u="sng" dirty="0"/>
              <a:t>What is GridCodes Technology?</a:t>
            </a:r>
          </a:p>
        </p:txBody>
      </p:sp>
      <p:sp>
        <p:nvSpPr>
          <p:cNvPr id="19" name="TextBox 18">
            <a:extLst>
              <a:ext uri="{FF2B5EF4-FFF2-40B4-BE49-F238E27FC236}">
                <a16:creationId xmlns:a16="http://schemas.microsoft.com/office/drawing/2014/main" id="{6CE33942-6069-4E42-8D86-68A703B3FF65}"/>
              </a:ext>
            </a:extLst>
          </p:cNvPr>
          <p:cNvSpPr txBox="1"/>
          <p:nvPr/>
        </p:nvSpPr>
        <p:spPr>
          <a:xfrm>
            <a:off x="5625215" y="1069201"/>
            <a:ext cx="2451985" cy="369332"/>
          </a:xfrm>
          <a:prstGeom prst="rect">
            <a:avLst/>
          </a:prstGeom>
          <a:noFill/>
        </p:spPr>
        <p:txBody>
          <a:bodyPr wrap="square" rtlCol="0">
            <a:spAutoFit/>
          </a:bodyPr>
          <a:lstStyle/>
          <a:p>
            <a:r>
              <a:rPr lang="en-US" b="1" u="sng" dirty="0"/>
              <a:t>What does it do?</a:t>
            </a:r>
          </a:p>
        </p:txBody>
      </p:sp>
      <p:sp>
        <p:nvSpPr>
          <p:cNvPr id="20" name="TextBox 19">
            <a:extLst>
              <a:ext uri="{FF2B5EF4-FFF2-40B4-BE49-F238E27FC236}">
                <a16:creationId xmlns:a16="http://schemas.microsoft.com/office/drawing/2014/main" id="{E6A9F065-CAC6-4F38-9F05-8784242C079E}"/>
              </a:ext>
            </a:extLst>
          </p:cNvPr>
          <p:cNvSpPr txBox="1"/>
          <p:nvPr/>
        </p:nvSpPr>
        <p:spPr>
          <a:xfrm>
            <a:off x="1659727" y="3681997"/>
            <a:ext cx="2451985" cy="369332"/>
          </a:xfrm>
          <a:prstGeom prst="rect">
            <a:avLst/>
          </a:prstGeom>
          <a:noFill/>
        </p:spPr>
        <p:txBody>
          <a:bodyPr wrap="square" rtlCol="0">
            <a:spAutoFit/>
          </a:bodyPr>
          <a:lstStyle/>
          <a:p>
            <a:r>
              <a:rPr lang="en-US" b="1" u="sng" dirty="0"/>
              <a:t>How does it do it?</a:t>
            </a:r>
          </a:p>
        </p:txBody>
      </p:sp>
      <p:sp>
        <p:nvSpPr>
          <p:cNvPr id="21" name="TextBox 20">
            <a:extLst>
              <a:ext uri="{FF2B5EF4-FFF2-40B4-BE49-F238E27FC236}">
                <a16:creationId xmlns:a16="http://schemas.microsoft.com/office/drawing/2014/main" id="{3ABA49B4-36AD-44B2-ADDB-ED9F75A13F9D}"/>
              </a:ext>
            </a:extLst>
          </p:cNvPr>
          <p:cNvSpPr txBox="1"/>
          <p:nvPr/>
        </p:nvSpPr>
        <p:spPr>
          <a:xfrm>
            <a:off x="762000" y="4082838"/>
            <a:ext cx="3733800" cy="1938992"/>
          </a:xfrm>
          <a:prstGeom prst="rect">
            <a:avLst/>
          </a:prstGeom>
          <a:noFill/>
        </p:spPr>
        <p:txBody>
          <a:bodyPr wrap="square" rtlCol="0">
            <a:spAutoFit/>
          </a:bodyPr>
          <a:lstStyle/>
          <a:p>
            <a:pPr algn="ctr"/>
            <a:r>
              <a:rPr lang="en-GB" sz="2000" b="1" i="1" dirty="0">
                <a:solidFill>
                  <a:srgbClr val="00B050"/>
                </a:solidFill>
              </a:rPr>
              <a:t>It synthesises GPS tech, smartphone tech, number sequencing algorithm &amp; the earth’s long/</a:t>
            </a:r>
            <a:r>
              <a:rPr lang="en-GB" sz="2000" b="1" i="1" dirty="0" err="1">
                <a:solidFill>
                  <a:srgbClr val="00B050"/>
                </a:solidFill>
              </a:rPr>
              <a:t>lat</a:t>
            </a:r>
            <a:r>
              <a:rPr lang="en-GB" sz="2000" b="1" i="1" dirty="0">
                <a:solidFill>
                  <a:srgbClr val="00B050"/>
                </a:solidFill>
              </a:rPr>
              <a:t> coordinate system  </a:t>
            </a:r>
            <a:endParaRPr lang="en-US" sz="2000" b="1" i="1" dirty="0"/>
          </a:p>
          <a:p>
            <a:pPr algn="ctr"/>
            <a:endParaRPr lang="en-US" sz="2000" b="1" i="1" dirty="0"/>
          </a:p>
        </p:txBody>
      </p:sp>
      <p:pic>
        <p:nvPicPr>
          <p:cNvPr id="25" name="Picture 6" descr="Image result for us copyright office logo">
            <a:extLst>
              <a:ext uri="{FF2B5EF4-FFF2-40B4-BE49-F238E27FC236}">
                <a16:creationId xmlns:a16="http://schemas.microsoft.com/office/drawing/2014/main" id="{3D709160-5D21-416F-932C-F5781F28BD3A}"/>
              </a:ext>
            </a:extLst>
          </p:cNvPr>
          <p:cNvPicPr>
            <a:picLocks noChangeAspect="1" noChangeArrowheads="1"/>
          </p:cNvPicPr>
          <p:nvPr/>
        </p:nvPicPr>
        <p:blipFill>
          <a:blip r:embed="rId9" cstate="print"/>
          <a:srcRect/>
          <a:stretch>
            <a:fillRect/>
          </a:stretch>
        </p:blipFill>
        <p:spPr bwMode="auto">
          <a:xfrm>
            <a:off x="5730030" y="4107360"/>
            <a:ext cx="1766185" cy="1766185"/>
          </a:xfrm>
          <a:prstGeom prst="rect">
            <a:avLst/>
          </a:prstGeom>
          <a:noFill/>
        </p:spPr>
      </p:pic>
      <p:sp>
        <p:nvSpPr>
          <p:cNvPr id="26" name="Rectangle 25">
            <a:extLst>
              <a:ext uri="{FF2B5EF4-FFF2-40B4-BE49-F238E27FC236}">
                <a16:creationId xmlns:a16="http://schemas.microsoft.com/office/drawing/2014/main" id="{A5462D75-FC4B-463E-8A10-E767EA390647}"/>
              </a:ext>
            </a:extLst>
          </p:cNvPr>
          <p:cNvSpPr/>
          <p:nvPr/>
        </p:nvSpPr>
        <p:spPr>
          <a:xfrm>
            <a:off x="4884160" y="3498696"/>
            <a:ext cx="3457924" cy="1077218"/>
          </a:xfrm>
          <a:prstGeom prst="rect">
            <a:avLst/>
          </a:prstGeom>
        </p:spPr>
        <p:txBody>
          <a:bodyPr wrap="square">
            <a:spAutoFit/>
          </a:bodyPr>
          <a:lstStyle/>
          <a:p>
            <a:pPr algn="ctr"/>
            <a:r>
              <a:rPr lang="en-US" sz="1600" b="1" spc="-5" dirty="0">
                <a:latin typeface="Trebuchet MS"/>
              </a:rPr>
              <a:t>US Copyright Global </a:t>
            </a:r>
          </a:p>
          <a:p>
            <a:pPr algn="ctr"/>
            <a:r>
              <a:rPr lang="en-US" sz="1600" b="1" spc="-5" dirty="0">
                <a:latin typeface="Trebuchet MS"/>
              </a:rPr>
              <a:t>Patent #: TXu 2-153-410</a:t>
            </a:r>
          </a:p>
          <a:p>
            <a:pPr algn="ctr"/>
            <a:endParaRPr lang="en-US" sz="1600" b="1" spc="-5" dirty="0">
              <a:latin typeface="Trebuchet MS"/>
            </a:endParaRPr>
          </a:p>
          <a:p>
            <a:pPr algn="ctr"/>
            <a:r>
              <a:rPr lang="en-US" sz="1600" b="1" spc="-5" dirty="0">
                <a:latin typeface="Trebuchet MS"/>
              </a:rPr>
              <a:t> </a:t>
            </a:r>
            <a:endParaRPr lang="en-US" sz="1600" b="1" dirty="0"/>
          </a:p>
        </p:txBody>
      </p:sp>
      <p:cxnSp>
        <p:nvCxnSpPr>
          <p:cNvPr id="28" name="Straight Connector 27">
            <a:extLst>
              <a:ext uri="{FF2B5EF4-FFF2-40B4-BE49-F238E27FC236}">
                <a16:creationId xmlns:a16="http://schemas.microsoft.com/office/drawing/2014/main" id="{D1525FFA-8583-4E77-8B97-F772963078A0}"/>
              </a:ext>
            </a:extLst>
          </p:cNvPr>
          <p:cNvCxnSpPr/>
          <p:nvPr/>
        </p:nvCxnSpPr>
        <p:spPr>
          <a:xfrm>
            <a:off x="228600" y="6172200"/>
            <a:ext cx="86868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5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heckerboard(across)">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heckerboard(across)">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heckerboard(across)">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strVal val="#ppt_h"/>
                                          </p:val>
                                        </p:tav>
                                        <p:tav tm="100000">
                                          <p:val>
                                            <p:strVal val="#ppt_h"/>
                                          </p:val>
                                        </p:tav>
                                      </p:tavLst>
                                    </p:anim>
                                  </p:childTnLst>
                                </p:cTn>
                              </p:par>
                              <p:par>
                                <p:cTn id="50" presetID="17"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6" grpId="0"/>
      <p:bldP spid="10" grpId="0" animBg="1"/>
      <p:bldP spid="13" grpId="0"/>
      <p:bldP spid="17" grpId="0"/>
      <p:bldP spid="19" grpId="0"/>
      <p:bldP spid="20" grpId="0"/>
      <p:bldP spid="21"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693518" y="4121126"/>
            <a:ext cx="1604563" cy="1517674"/>
          </a:xfrm>
          <a:prstGeom prst="rect">
            <a:avLst/>
          </a:prstGeom>
        </p:spPr>
      </p:pic>
      <p:graphicFrame>
        <p:nvGraphicFramePr>
          <p:cNvPr id="13" name="Content Placeholder 4"/>
          <p:cNvGraphicFramePr>
            <a:graphicFrameLocks/>
          </p:cNvGraphicFramePr>
          <p:nvPr>
            <p:extLst>
              <p:ext uri="{D42A27DB-BD31-4B8C-83A1-F6EECF244321}">
                <p14:modId xmlns:p14="http://schemas.microsoft.com/office/powerpoint/2010/main" val="1189722889"/>
              </p:ext>
            </p:extLst>
          </p:nvPr>
        </p:nvGraphicFramePr>
        <p:xfrm>
          <a:off x="685800" y="1393420"/>
          <a:ext cx="8001000" cy="2407920"/>
        </p:xfrm>
        <a:graphic>
          <a:graphicData uri="http://schemas.openxmlformats.org/drawingml/2006/table">
            <a:tbl>
              <a:tblPr firstRow="1" bandRow="1">
                <a:tableStyleId>{5C22544A-7EE6-4342-B048-85BDC9FD1C3A}</a:tableStyleId>
              </a:tblPr>
              <a:tblGrid>
                <a:gridCol w="39243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418051">
                <a:tc>
                  <a:txBody>
                    <a:bodyPr/>
                    <a:lstStyle/>
                    <a:p>
                      <a:pPr algn="ctr"/>
                      <a:r>
                        <a:rPr lang="en-GB" sz="1600" dirty="0"/>
                        <a:t>Traditional way of locating a place </a:t>
                      </a:r>
                    </a:p>
                    <a:p>
                      <a:pPr algn="ctr"/>
                      <a:r>
                        <a:rPr lang="mr-IN" sz="1600" dirty="0"/>
                        <a:t>–</a:t>
                      </a:r>
                      <a:r>
                        <a:rPr lang="en-GB" sz="1600" dirty="0"/>
                        <a:t> today’s method</a:t>
                      </a:r>
                      <a:endParaRPr lang="en-GB" sz="1600" u="sng" dirty="0"/>
                    </a:p>
                  </a:txBody>
                  <a:tcPr anchor="ctr">
                    <a:solidFill>
                      <a:srgbClr val="008000"/>
                    </a:solidFill>
                  </a:tcPr>
                </a:tc>
                <a:tc>
                  <a:txBody>
                    <a:bodyPr/>
                    <a:lstStyle/>
                    <a:p>
                      <a:pPr marL="0" algn="ctr" defTabSz="914400" rtl="0" eaLnBrk="1" latinLnBrk="0" hangingPunct="1"/>
                      <a:r>
                        <a:rPr lang="en-GB" sz="2000" b="1" kern="1200" dirty="0">
                          <a:solidFill>
                            <a:schemeClr val="lt1"/>
                          </a:solidFill>
                          <a:latin typeface="+mn-lt"/>
                          <a:ea typeface="+mn-ea"/>
                          <a:cs typeface="+mn-cs"/>
                        </a:rPr>
                        <a:t>Digital way </a:t>
                      </a:r>
                    </a:p>
                    <a:p>
                      <a:pPr marL="0" algn="ctr" defTabSz="914400" rtl="0" eaLnBrk="1" latinLnBrk="0" hangingPunct="1"/>
                      <a:r>
                        <a:rPr lang="en-GB" sz="2000" b="1" kern="1200" dirty="0">
                          <a:solidFill>
                            <a:schemeClr val="lt1"/>
                          </a:solidFill>
                          <a:latin typeface="+mn-lt"/>
                          <a:ea typeface="+mn-ea"/>
                          <a:cs typeface="+mn-cs"/>
                        </a:rPr>
                        <a:t>- using  GridCodes</a:t>
                      </a:r>
                      <a:r>
                        <a:rPr lang="en-US" sz="2000" b="1" kern="1200" dirty="0">
                          <a:solidFill>
                            <a:schemeClr val="lt1"/>
                          </a:solidFill>
                          <a:latin typeface="+mn-lt"/>
                          <a:ea typeface="+mn-ea"/>
                          <a:cs typeface="+mn-cs"/>
                        </a:rPr>
                        <a:t>®</a:t>
                      </a:r>
                      <a:endParaRPr lang="en-GB" sz="2000" b="1" u="sng" kern="1200" dirty="0">
                        <a:solidFill>
                          <a:schemeClr val="lt1"/>
                        </a:solidFill>
                        <a:latin typeface="+mn-lt"/>
                        <a:ea typeface="+mn-ea"/>
                        <a:cs typeface="+mn-cs"/>
                      </a:endParaRPr>
                    </a:p>
                  </a:txBody>
                  <a:tcPr anchor="ctr">
                    <a:solidFill>
                      <a:srgbClr val="008000"/>
                    </a:solidFill>
                  </a:tcPr>
                </a:tc>
                <a:extLst>
                  <a:ext uri="{0D108BD9-81ED-4DB2-BD59-A6C34878D82A}">
                    <a16:rowId xmlns:a16="http://schemas.microsoft.com/office/drawing/2014/main" val="10000"/>
                  </a:ext>
                </a:extLst>
              </a:tr>
              <a:tr h="1334549">
                <a:tc>
                  <a:txBody>
                    <a:bodyPr/>
                    <a:lstStyle/>
                    <a:p>
                      <a:pPr algn="just">
                        <a:buFontTx/>
                        <a:buNone/>
                      </a:pPr>
                      <a:r>
                        <a:rPr lang="en-GB" sz="1100" kern="1200" dirty="0">
                          <a:solidFill>
                            <a:schemeClr val="dk1"/>
                          </a:solidFill>
                          <a:latin typeface="+mn-lt"/>
                          <a:ea typeface="+mn-ea"/>
                          <a:cs typeface="+mn-cs"/>
                        </a:rPr>
                        <a:t>Locating Aminata’s Restaurant</a:t>
                      </a:r>
                    </a:p>
                    <a:p>
                      <a:pPr algn="just">
                        <a:buFontTx/>
                        <a:buNone/>
                      </a:pPr>
                      <a:endParaRPr lang="en-GB" sz="1100" kern="1200" baseline="0" dirty="0">
                        <a:solidFill>
                          <a:schemeClr val="dk1"/>
                        </a:solidFill>
                        <a:latin typeface="+mn-lt"/>
                        <a:ea typeface="+mn-ea"/>
                        <a:cs typeface="+mn-cs"/>
                      </a:endParaRPr>
                    </a:p>
                    <a:p>
                      <a:pPr algn="just">
                        <a:buFontTx/>
                        <a:buNone/>
                      </a:pPr>
                      <a:r>
                        <a:rPr lang="en-GB" sz="1400" kern="1200" baseline="0" dirty="0">
                          <a:solidFill>
                            <a:schemeClr val="dk1"/>
                          </a:solidFill>
                          <a:latin typeface="+mn-lt"/>
                          <a:ea typeface="+mn-ea"/>
                          <a:cs typeface="+mn-cs"/>
                        </a:rPr>
                        <a:t>Address description: Aminata’s Lounge, near </a:t>
                      </a:r>
                      <a:r>
                        <a:rPr lang="en-GB" sz="1400" kern="1200" baseline="0" dirty="0" err="1">
                          <a:solidFill>
                            <a:schemeClr val="dk1"/>
                          </a:solidFill>
                          <a:latin typeface="+mn-lt"/>
                          <a:ea typeface="+mn-ea"/>
                          <a:cs typeface="+mn-cs"/>
                        </a:rPr>
                        <a:t>Kabeza</a:t>
                      </a:r>
                      <a:r>
                        <a:rPr lang="en-GB" sz="1400" kern="1200" baseline="0" dirty="0">
                          <a:solidFill>
                            <a:schemeClr val="dk1"/>
                          </a:solidFill>
                          <a:latin typeface="+mn-lt"/>
                          <a:ea typeface="+mn-ea"/>
                          <a:cs typeface="+mn-cs"/>
                        </a:rPr>
                        <a:t> Mall Bar, off Airport Road, by SP Petrol Station Corner, off Remera-Giporoso Junction, Kigali, Rwanda. (It’s the immediate right turn after the junction, it has a black). You can call 0783195787 for further directions</a:t>
                      </a:r>
                      <a:endParaRPr lang="en-GB" sz="1400" kern="1200" dirty="0">
                        <a:solidFill>
                          <a:schemeClr val="dk1"/>
                        </a:solidFill>
                        <a:latin typeface="+mn-lt"/>
                        <a:ea typeface="+mn-ea"/>
                        <a:cs typeface="+mn-cs"/>
                      </a:endParaRPr>
                    </a:p>
                  </a:txBody>
                  <a:tcPr>
                    <a:solidFill>
                      <a:schemeClr val="bg1">
                        <a:lumMod val="75000"/>
                      </a:schemeClr>
                    </a:solidFill>
                  </a:tcPr>
                </a:tc>
                <a:tc>
                  <a:txBody>
                    <a:bodyPr/>
                    <a:lstStyle/>
                    <a:p>
                      <a:pPr algn="ctr">
                        <a:buFontTx/>
                        <a:buNone/>
                      </a:pPr>
                      <a:r>
                        <a:rPr lang="en-GB" sz="2000" b="1" dirty="0">
                          <a:solidFill>
                            <a:schemeClr val="tx1"/>
                          </a:solidFill>
                          <a:latin typeface="Arial Rounded MT Bold" pitchFamily="34" charset="0"/>
                        </a:rPr>
                        <a:t>AAAA-AD75</a:t>
                      </a:r>
                    </a:p>
                  </a:txBody>
                  <a:tcPr anchor="ctr">
                    <a:solidFill>
                      <a:srgbClr val="CCFFCC"/>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533400" y="675251"/>
            <a:ext cx="5334217" cy="523220"/>
          </a:xfrm>
          <a:prstGeom prst="rect">
            <a:avLst/>
          </a:prstGeom>
          <a:noFill/>
        </p:spPr>
        <p:txBody>
          <a:bodyPr wrap="none" rtlCol="0">
            <a:spAutoFit/>
          </a:bodyPr>
          <a:lstStyle/>
          <a:p>
            <a:r>
              <a:rPr lang="en-US" sz="2800" dirty="0">
                <a:solidFill>
                  <a:srgbClr val="000000"/>
                </a:solidFill>
                <a:effectLst>
                  <a:outerShdw blurRad="38100" dist="38100" dir="2700000" algn="tl">
                    <a:srgbClr val="000000">
                      <a:alpha val="43137"/>
                    </a:srgbClr>
                  </a:outerShdw>
                </a:effectLst>
              </a:rPr>
              <a:t>The future of addressing is here &gt;&gt;</a:t>
            </a:r>
          </a:p>
        </p:txBody>
      </p:sp>
      <p:sp>
        <p:nvSpPr>
          <p:cNvPr id="11" name="Rectangle 10">
            <a:extLst>
              <a:ext uri="{FF2B5EF4-FFF2-40B4-BE49-F238E27FC236}">
                <a16:creationId xmlns:a16="http://schemas.microsoft.com/office/drawing/2014/main" id="{36BE70B2-6BC0-49B3-9547-394805543EA0}"/>
              </a:ext>
            </a:extLst>
          </p:cNvPr>
          <p:cNvSpPr/>
          <p:nvPr/>
        </p:nvSpPr>
        <p:spPr>
          <a:xfrm>
            <a:off x="228600" y="6019800"/>
            <a:ext cx="8686800" cy="566822"/>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6">
            <a:extLst>
              <a:ext uri="{FF2B5EF4-FFF2-40B4-BE49-F238E27FC236}">
                <a16:creationId xmlns:a16="http://schemas.microsoft.com/office/drawing/2014/main" id="{E70501FA-7283-4AD6-B223-4BAA5D389C21}"/>
              </a:ext>
            </a:extLst>
          </p:cNvPr>
          <p:cNvSpPr txBox="1"/>
          <p:nvPr/>
        </p:nvSpPr>
        <p:spPr>
          <a:xfrm>
            <a:off x="838200" y="6052066"/>
            <a:ext cx="7315200" cy="474489"/>
          </a:xfrm>
          <a:prstGeom prst="rect">
            <a:avLst/>
          </a:prstGeom>
        </p:spPr>
        <p:txBody>
          <a:bodyPr vert="horz" wrap="square" lIns="0" tIns="12700" rIns="0" bIns="0" rtlCol="0">
            <a:spAutoFit/>
          </a:bodyPr>
          <a:lstStyle/>
          <a:p>
            <a:pPr marL="12700" algn="ctr">
              <a:lnSpc>
                <a:spcPct val="100000"/>
              </a:lnSpc>
              <a:spcBef>
                <a:spcPts val="100"/>
              </a:spcBef>
            </a:pPr>
            <a:r>
              <a:rPr lang="en-US" sz="3000" b="1" dirty="0">
                <a:solidFill>
                  <a:srgbClr val="00B050"/>
                </a:solidFill>
                <a:latin typeface="Arial"/>
                <a:cs typeface="Arial"/>
              </a:rPr>
              <a:t>www.findgridcode.com</a:t>
            </a:r>
            <a:endParaRPr sz="3000" b="1" dirty="0">
              <a:solidFill>
                <a:srgbClr val="00B050"/>
              </a:solidFill>
              <a:latin typeface="Arial"/>
              <a:cs typeface="Arial"/>
            </a:endParaRPr>
          </a:p>
        </p:txBody>
      </p:sp>
      <p:sp>
        <p:nvSpPr>
          <p:cNvPr id="5" name="Rectangle 4">
            <a:extLst>
              <a:ext uri="{FF2B5EF4-FFF2-40B4-BE49-F238E27FC236}">
                <a16:creationId xmlns:a16="http://schemas.microsoft.com/office/drawing/2014/main" id="{993B678B-4406-49BD-9122-0F88A7F1BA6B}"/>
              </a:ext>
            </a:extLst>
          </p:cNvPr>
          <p:cNvSpPr/>
          <p:nvPr/>
        </p:nvSpPr>
        <p:spPr>
          <a:xfrm>
            <a:off x="4648200" y="1388289"/>
            <a:ext cx="4038600" cy="2407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8E9FF99-9465-4B3B-8766-A5BDB9AEFD24}"/>
              </a:ext>
            </a:extLst>
          </p:cNvPr>
          <p:cNvPicPr>
            <a:picLocks noChangeAspect="1"/>
          </p:cNvPicPr>
          <p:nvPr/>
        </p:nvPicPr>
        <p:blipFill>
          <a:blip r:embed="rId4"/>
          <a:stretch>
            <a:fillRect/>
          </a:stretch>
        </p:blipFill>
        <p:spPr>
          <a:xfrm>
            <a:off x="4991100" y="1718790"/>
            <a:ext cx="3352800" cy="1733163"/>
          </a:xfrm>
          <a:prstGeom prst="rect">
            <a:avLst/>
          </a:prstGeom>
        </p:spPr>
      </p:pic>
      <p:sp>
        <p:nvSpPr>
          <p:cNvPr id="6" name="TextBox 5">
            <a:extLst>
              <a:ext uri="{FF2B5EF4-FFF2-40B4-BE49-F238E27FC236}">
                <a16:creationId xmlns:a16="http://schemas.microsoft.com/office/drawing/2014/main" id="{31B412F8-0E69-4E4F-B786-4D9FC3087185}"/>
              </a:ext>
            </a:extLst>
          </p:cNvPr>
          <p:cNvSpPr txBox="1"/>
          <p:nvPr/>
        </p:nvSpPr>
        <p:spPr>
          <a:xfrm>
            <a:off x="3665982" y="5635823"/>
            <a:ext cx="1812035" cy="307777"/>
          </a:xfrm>
          <a:prstGeom prst="rect">
            <a:avLst/>
          </a:prstGeom>
          <a:noFill/>
        </p:spPr>
        <p:txBody>
          <a:bodyPr wrap="none" rtlCol="0">
            <a:spAutoFit/>
          </a:bodyPr>
          <a:lstStyle/>
          <a:p>
            <a:r>
              <a:rPr lang="en-US" sz="1400" dirty="0"/>
              <a:t>…digitise your address</a:t>
            </a:r>
          </a:p>
        </p:txBody>
      </p:sp>
      <p:sp>
        <p:nvSpPr>
          <p:cNvPr id="16" name="object 2">
            <a:extLst>
              <a:ext uri="{FF2B5EF4-FFF2-40B4-BE49-F238E27FC236}">
                <a16:creationId xmlns:a16="http://schemas.microsoft.com/office/drawing/2014/main" id="{79B1436D-2E86-46F8-BA51-CECD36DD2516}"/>
              </a:ext>
            </a:extLst>
          </p:cNvPr>
          <p:cNvSpPr/>
          <p:nvPr/>
        </p:nvSpPr>
        <p:spPr>
          <a:xfrm>
            <a:off x="228600" y="381000"/>
            <a:ext cx="8686800" cy="6248400"/>
          </a:xfrm>
          <a:custGeom>
            <a:avLst/>
            <a:gdLst/>
            <a:ahLst/>
            <a:cxnLst/>
            <a:rect l="l" t="t" r="r" b="b"/>
            <a:pathLst>
              <a:path w="8686800" h="6096000">
                <a:moveTo>
                  <a:pt x="0" y="0"/>
                </a:moveTo>
                <a:lnTo>
                  <a:pt x="8686783" y="0"/>
                </a:lnTo>
                <a:lnTo>
                  <a:pt x="8686783" y="6095995"/>
                </a:lnTo>
                <a:lnTo>
                  <a:pt x="0" y="6095995"/>
                </a:lnTo>
                <a:lnTo>
                  <a:pt x="0" y="0"/>
                </a:lnTo>
                <a:close/>
              </a:path>
            </a:pathLst>
          </a:custGeom>
          <a:ln w="28575">
            <a:solidFill>
              <a:srgbClr val="00B050"/>
            </a:solidFill>
          </a:ln>
        </p:spPr>
        <p:txBody>
          <a:bodyPr wrap="square" lIns="0" tIns="0" rIns="0" bIns="0" rtlCol="0"/>
          <a:lstStyle/>
          <a:p>
            <a:endParaRPr/>
          </a:p>
        </p:txBody>
      </p:sp>
      <p:cxnSp>
        <p:nvCxnSpPr>
          <p:cNvPr id="17" name="Straight Connector 16">
            <a:extLst>
              <a:ext uri="{FF2B5EF4-FFF2-40B4-BE49-F238E27FC236}">
                <a16:creationId xmlns:a16="http://schemas.microsoft.com/office/drawing/2014/main" id="{C9981919-3351-4846-BA6C-CA20BE641D33}"/>
              </a:ext>
            </a:extLst>
          </p:cNvPr>
          <p:cNvCxnSpPr/>
          <p:nvPr/>
        </p:nvCxnSpPr>
        <p:spPr>
          <a:xfrm>
            <a:off x="228600" y="6052066"/>
            <a:ext cx="86868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33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3000" fill="hold"/>
                                        <p:tgtEl>
                                          <p:spTgt spid="15"/>
                                        </p:tgtEl>
                                        <p:attrNameLst>
                                          <p:attrName>ppt_w</p:attrName>
                                        </p:attrNameLst>
                                      </p:cBhvr>
                                      <p:tavLst>
                                        <p:tav tm="0" fmla="#ppt_w*sin(2.5*pi*$)">
                                          <p:val>
                                            <p:fltVal val="0"/>
                                          </p:val>
                                        </p:tav>
                                        <p:tav tm="100000">
                                          <p:val>
                                            <p:fltVal val="1"/>
                                          </p:val>
                                        </p:tav>
                                      </p:tavLst>
                                    </p:anim>
                                    <p:anim calcmode="lin" valueType="num">
                                      <p:cBhvr>
                                        <p:cTn id="25" dur="3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40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9455</TotalTime>
  <Words>888</Words>
  <Application>Microsoft Office PowerPoint</Application>
  <PresentationFormat>On-screen Show (4:3)</PresentationFormat>
  <Paragraphs>112</Paragraphs>
  <Slides>14</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Arial Rounded MT Bold</vt:lpstr>
      <vt:lpstr>Brush Script MT</vt:lpstr>
      <vt:lpstr>Calibri</vt:lpstr>
      <vt:lpstr>Trebuchet MS</vt:lpstr>
      <vt:lpstr>Wingdings</vt:lpstr>
      <vt:lpstr>Office Theme</vt:lpstr>
      <vt:lpstr>Packager Shell Object</vt:lpstr>
      <vt:lpstr>Connecting The Unconnected –  The Case for GridCode Technology</vt:lpstr>
      <vt:lpstr>Connecting The Unconnected –  The Case for GridCode Technology</vt:lpstr>
      <vt:lpstr>Connecting The Unconnected –  The Case for GridCode Technology</vt:lpstr>
      <vt:lpstr>PowerPoint Presentation</vt:lpstr>
      <vt:lpstr>PowerPoint Presentation</vt:lpstr>
      <vt:lpstr>PowerPoint Presentation</vt:lpstr>
      <vt:lpstr>An Innovative Technology That Answers the Question: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Vehicle Tracking &amp; Fleet  Management Solutions</dc:title>
  <dc:creator>HP</dc:creator>
  <cp:lastModifiedBy>victor gbadeyan</cp:lastModifiedBy>
  <cp:revision>60</cp:revision>
  <dcterms:created xsi:type="dcterms:W3CDTF">2019-08-03T08:21:19Z</dcterms:created>
  <dcterms:modified xsi:type="dcterms:W3CDTF">2023-06-25T16:47:53Z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2019-08-03T00:00:00Z</vt:filetime>
  </property>
</Properties>
</file>