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1103" r:id="rId5"/>
    <p:sldId id="2821" r:id="rId6"/>
    <p:sldId id="2684" r:id="rId7"/>
    <p:sldId id="2804" r:id="rId8"/>
    <p:sldId id="2805" r:id="rId9"/>
    <p:sldId id="2731" r:id="rId10"/>
    <p:sldId id="2723" r:id="rId11"/>
    <p:sldId id="2822" r:id="rId12"/>
    <p:sldId id="2819" r:id="rId13"/>
    <p:sldId id="2820" r:id="rId14"/>
    <p:sldId id="281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spari, Alexandra" initials="GA" lastIdx="1" clrIdx="0">
    <p:extLst>
      <p:ext uri="{19B8F6BF-5375-455C-9EA6-DF929625EA0E}">
        <p15:presenceInfo xmlns:p15="http://schemas.microsoft.com/office/powerpoint/2012/main" userId="S::alexandra.gaspari@itu.int::9030d98a-d5b2-454c-970c-c63e7d172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2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8" autoAdjust="0"/>
    <p:restoredTop sz="93792" autoAdjust="0"/>
  </p:normalViewPr>
  <p:slideViewPr>
    <p:cSldViewPr snapToGrid="0">
      <p:cViewPr varScale="1">
        <p:scale>
          <a:sx n="76" d="100"/>
          <a:sy n="76" d="100"/>
        </p:scale>
        <p:origin x="216" y="72"/>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buuka, Arnold" userId="53058a37-a807-4a67-9446-1ecfbce04f69" providerId="ADAL" clId="{CB93B18D-56F7-4897-8488-77E63015095A}"/>
    <pc:docChg chg="custSel modSld sldOrd">
      <pc:chgData name="Kibuuka, Arnold" userId="53058a37-a807-4a67-9446-1ecfbce04f69" providerId="ADAL" clId="{CB93B18D-56F7-4897-8488-77E63015095A}" dt="2023-06-25T09:38:03.191" v="92" actId="1076"/>
      <pc:docMkLst>
        <pc:docMk/>
      </pc:docMkLst>
      <pc:sldChg chg="modSp mod">
        <pc:chgData name="Kibuuka, Arnold" userId="53058a37-a807-4a67-9446-1ecfbce04f69" providerId="ADAL" clId="{CB93B18D-56F7-4897-8488-77E63015095A}" dt="2023-06-25T09:30:57.256" v="13" actId="6549"/>
        <pc:sldMkLst>
          <pc:docMk/>
          <pc:sldMk cId="4059885133" sldId="1103"/>
        </pc:sldMkLst>
        <pc:spChg chg="mod">
          <ac:chgData name="Kibuuka, Arnold" userId="53058a37-a807-4a67-9446-1ecfbce04f69" providerId="ADAL" clId="{CB93B18D-56F7-4897-8488-77E63015095A}" dt="2023-06-25T09:30:35.647" v="3" actId="14100"/>
          <ac:spMkLst>
            <pc:docMk/>
            <pc:sldMk cId="4059885133" sldId="1103"/>
            <ac:spMk id="2" creationId="{6950C17B-EB92-EFA8-7820-A586DD64DAB4}"/>
          </ac:spMkLst>
        </pc:spChg>
        <pc:spChg chg="mod">
          <ac:chgData name="Kibuuka, Arnold" userId="53058a37-a807-4a67-9446-1ecfbce04f69" providerId="ADAL" clId="{CB93B18D-56F7-4897-8488-77E63015095A}" dt="2023-06-25T09:30:57.256" v="13" actId="6549"/>
          <ac:spMkLst>
            <pc:docMk/>
            <pc:sldMk cId="4059885133" sldId="1103"/>
            <ac:spMk id="4" creationId="{211B379A-EDEF-5642-A83F-50CEDDF7ECE7}"/>
          </ac:spMkLst>
        </pc:spChg>
      </pc:sldChg>
      <pc:sldChg chg="modSp mod">
        <pc:chgData name="Kibuuka, Arnold" userId="53058a37-a807-4a67-9446-1ecfbce04f69" providerId="ADAL" clId="{CB93B18D-56F7-4897-8488-77E63015095A}" dt="2023-06-25T09:34:47.539" v="66"/>
        <pc:sldMkLst>
          <pc:docMk/>
          <pc:sldMk cId="4277732263" sldId="2723"/>
        </pc:sldMkLst>
        <pc:graphicFrameChg chg="modGraphic">
          <ac:chgData name="Kibuuka, Arnold" userId="53058a37-a807-4a67-9446-1ecfbce04f69" providerId="ADAL" clId="{CB93B18D-56F7-4897-8488-77E63015095A}" dt="2023-06-25T09:34:47.539" v="66"/>
          <ac:graphicFrameMkLst>
            <pc:docMk/>
            <pc:sldMk cId="4277732263" sldId="2723"/>
            <ac:graphicFrameMk id="4" creationId="{56281AF6-02C7-4DC2-B7C9-616D5EABC6B5}"/>
          </ac:graphicFrameMkLst>
        </pc:graphicFrameChg>
      </pc:sldChg>
      <pc:sldChg chg="modSp mod">
        <pc:chgData name="Kibuuka, Arnold" userId="53058a37-a807-4a67-9446-1ecfbce04f69" providerId="ADAL" clId="{CB93B18D-56F7-4897-8488-77E63015095A}" dt="2023-06-25T09:32:16.774" v="63" actId="20577"/>
        <pc:sldMkLst>
          <pc:docMk/>
          <pc:sldMk cId="1311001364" sldId="2731"/>
        </pc:sldMkLst>
        <pc:spChg chg="mod">
          <ac:chgData name="Kibuuka, Arnold" userId="53058a37-a807-4a67-9446-1ecfbce04f69" providerId="ADAL" clId="{CB93B18D-56F7-4897-8488-77E63015095A}" dt="2023-06-25T09:32:16.774" v="63" actId="20577"/>
          <ac:spMkLst>
            <pc:docMk/>
            <pc:sldMk cId="1311001364" sldId="2731"/>
            <ac:spMk id="2" creationId="{A74B27DF-482A-DA47-88C8-41A4B995C545}"/>
          </ac:spMkLst>
        </pc:spChg>
      </pc:sldChg>
      <pc:sldChg chg="addSp delSp modSp mod ord">
        <pc:chgData name="Kibuuka, Arnold" userId="53058a37-a807-4a67-9446-1ecfbce04f69" providerId="ADAL" clId="{CB93B18D-56F7-4897-8488-77E63015095A}" dt="2023-06-25T09:38:03.191" v="92" actId="1076"/>
        <pc:sldMkLst>
          <pc:docMk/>
          <pc:sldMk cId="1329440114" sldId="2822"/>
        </pc:sldMkLst>
        <pc:spChg chg="add del mod">
          <ac:chgData name="Kibuuka, Arnold" userId="53058a37-a807-4a67-9446-1ecfbce04f69" providerId="ADAL" clId="{CB93B18D-56F7-4897-8488-77E63015095A}" dt="2023-06-25T09:37:07.051" v="77" actId="478"/>
          <ac:spMkLst>
            <pc:docMk/>
            <pc:sldMk cId="1329440114" sldId="2822"/>
            <ac:spMk id="11" creationId="{464E19E4-D66D-FFFC-6A38-ED80FF573E06}"/>
          </ac:spMkLst>
        </pc:spChg>
        <pc:spChg chg="add mod">
          <ac:chgData name="Kibuuka, Arnold" userId="53058a37-a807-4a67-9446-1ecfbce04f69" providerId="ADAL" clId="{CB93B18D-56F7-4897-8488-77E63015095A}" dt="2023-06-25T09:38:03.191" v="92" actId="1076"/>
          <ac:spMkLst>
            <pc:docMk/>
            <pc:sldMk cId="1329440114" sldId="2822"/>
            <ac:spMk id="13" creationId="{6F23941B-1771-8B77-B61F-CB37DD097FDE}"/>
          </ac:spMkLst>
        </pc:spChg>
        <pc:spChg chg="del">
          <ac:chgData name="Kibuuka, Arnold" userId="53058a37-a807-4a67-9446-1ecfbce04f69" providerId="ADAL" clId="{CB93B18D-56F7-4897-8488-77E63015095A}" dt="2023-06-25T09:37:03.537" v="76" actId="478"/>
          <ac:spMkLst>
            <pc:docMk/>
            <pc:sldMk cId="1329440114" sldId="2822"/>
            <ac:spMk id="38" creationId="{6AFC0107-3934-5002-0178-1171EDF38F6A}"/>
          </ac:spMkLst>
        </pc:spChg>
        <pc:picChg chg="mod">
          <ac:chgData name="Kibuuka, Arnold" userId="53058a37-a807-4a67-9446-1ecfbce04f69" providerId="ADAL" clId="{CB93B18D-56F7-4897-8488-77E63015095A}" dt="2023-06-25T09:37:00.864" v="75" actId="1076"/>
          <ac:picMkLst>
            <pc:docMk/>
            <pc:sldMk cId="1329440114" sldId="2822"/>
            <ac:picMk id="9" creationId="{1D22687D-0DD1-6EF7-EDFB-3A7A378C7B6C}"/>
          </ac:picMkLst>
        </pc:pic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Sheet1!$A$2:$A$28</cx:f>
        <cx:nf>Sheet1!$A$1</cx:nf>
        <cx:lvl ptCount="27" name="Series2">
          <cx:pt idx="0">Nigeria</cx:pt>
          <cx:pt idx="1">Uganda</cx:pt>
          <cx:pt idx="2">Tanzania</cx:pt>
          <cx:pt idx="3">Eswatini</cx:pt>
          <cx:pt idx="4">Zambia</cx:pt>
          <cx:pt idx="5">Malawi</cx:pt>
          <cx:pt idx="6">Rwanda</cx:pt>
          <cx:pt idx="7">Zimbabwe</cx:pt>
          <cx:pt idx="8">Mozambique</cx:pt>
          <cx:pt idx="9">DR Congo</cx:pt>
          <cx:pt idx="10">Burundi</cx:pt>
          <cx:pt idx="11">Angola</cx:pt>
          <cx:pt idx="12">Botswana</cx:pt>
          <cx:pt idx="13">Lesotho</cx:pt>
          <cx:pt idx="14">Namibia</cx:pt>
          <cx:pt idx="15">South Africa</cx:pt>
          <cx:pt idx="16">Uganda</cx:pt>
          <cx:pt idx="17">South Sudan</cx:pt>
          <cx:pt idx="18">Kenya</cx:pt>
          <cx:pt idx="19">Burundi </cx:pt>
          <cx:pt idx="20">The Gambia</cx:pt>
          <cx:pt idx="21">Cote Ivoire</cx:pt>
          <cx:pt idx="22">Benin</cx:pt>
          <cx:pt idx="23">Burkina Faso</cx:pt>
          <cx:pt idx="24">Cape Verde</cx:pt>
          <cx:pt idx="25">Niger</cx:pt>
          <cx:pt idx="26">Senegal</cx:pt>
        </cx:lvl>
      </cx:strDim>
      <cx:numDim type="colorVal">
        <cx:f>Sheet1!$B$2:$B$28</cx:f>
        <cx:nf>Sheet1!$B$1</cx:nf>
        <cx:lvl ptCount="27" formatCode="General" name="Series1">
          <cx:pt idx="0">75</cx:pt>
          <cx:pt idx="1">50</cx:pt>
          <cx:pt idx="2">50</cx:pt>
          <cx:pt idx="3">100</cx:pt>
          <cx:pt idx="4">100</cx:pt>
          <cx:pt idx="5">100</cx:pt>
          <cx:pt idx="6">50</cx:pt>
          <cx:pt idx="7">100</cx:pt>
          <cx:pt idx="8">100</cx:pt>
          <cx:pt idx="9">100</cx:pt>
          <cx:pt idx="10">50</cx:pt>
          <cx:pt idx="11">100</cx:pt>
          <cx:pt idx="12">100</cx:pt>
          <cx:pt idx="13">100</cx:pt>
          <cx:pt idx="14">100</cx:pt>
          <cx:pt idx="15">100</cx:pt>
          <cx:pt idx="16">50</cx:pt>
          <cx:pt idx="17">50</cx:pt>
          <cx:pt idx="18">50</cx:pt>
          <cx:pt idx="19">50</cx:pt>
          <cx:pt idx="20">75</cx:pt>
          <cx:pt idx="21">25</cx:pt>
          <cx:pt idx="22">25</cx:pt>
          <cx:pt idx="23">25</cx:pt>
          <cx:pt idx="24">25</cx:pt>
          <cx:pt idx="25">25</cx:pt>
          <cx:pt idx="26">25</cx:pt>
        </cx:lvl>
      </cx:numDim>
    </cx:data>
    <cx:data id="1"/>
  </cx:chartData>
  <cx:chart>
    <cx:title pos="t" align="ctr" overlay="0">
      <cx:tx>
        <cx:txData>
          <cx:v>Countries and Regions adopting the recommendations</cx:v>
        </cx:txData>
      </cx:tx>
      <cx:spPr>
        <a:solidFill>
          <a:schemeClr val="bg1"/>
        </a:solidFill>
      </cx:spPr>
      <cx:txPr>
        <a:bodyPr spcFirstLastPara="1" vertOverflow="ellipsis" horzOverflow="overflow" wrap="square" lIns="0" tIns="0" rIns="0" bIns="0" anchor="ctr" anchorCtr="1"/>
        <a:lstStyle/>
        <a:p>
          <a:pPr algn="ctr" rtl="0">
            <a:defRPr sz="2400"/>
          </a:pPr>
          <a:r>
            <a:rPr lang="en-US" sz="2400" b="1" i="0" u="none" strike="noStrike" baseline="0" dirty="0">
              <a:solidFill>
                <a:srgbClr val="002060"/>
              </a:solidFill>
              <a:latin typeface="Arial"/>
            </a:rPr>
            <a:t>Countries and Regions adopting the recommendations</a:t>
          </a:r>
        </a:p>
      </cx:txPr>
    </cx:title>
    <cx:plotArea>
      <cx:plotAreaRegion>
        <cx:plotSurface>
          <cx:spPr>
            <a:noFill/>
            <a:ln>
              <a:noFill/>
            </a:ln>
          </cx:spPr>
        </cx:plotSurface>
        <cx:series layoutId="regionMap" uniqueId="{E5AC1AE5-A124-416A-9D5D-49CA9CB24FC0}" formatIdx="0">
          <cx:tx>
            <cx:txData>
              <cx:f>Sheet1!$B$1</cx:f>
              <cx:v>Series1</cx:v>
            </cx:txData>
          </cx:tx>
          <cx:dataId val="0"/>
          <cx:layoutPr>
            <cx:regionLabelLayout val="showAll"/>
            <cx:geography cultureLanguage="en-US" cultureRegion="GB" attribution="Powered by Bing">
              <cx:geoCache provider="{E9337A44-BEBE-4D9F-B70C-5C5E7DAFC167}">
                <cx:binary>7HzZctw41uarOHwzN0MVAYJYOro6okEmc9FiLd5vGLIkcwdJcOdz/W8wLzaHWuxMKsvp6laEffGr
osJ2UsgDnH35wH/e9P+4Se+u9as+S1X1j5v+z9dhXRf/+OOP6ia8y66royy60XmVf62PbvLsj/zr
1+jm7o9bfd1FKvgDm4j8cRNe6/quf/2vf8K3BXf5SX5zXUe5umju9HB5VzVpXf3g2d5Hr27yRtXT
8gC+6c/Xp9cpUHz96k7VUT28HYq7P1/v/MrrV3/Mv+gZ0Vcp7KtubmGtgawjTDnDJrXM+x/0+lWa
q+DxuWUdCctEgnAiHn6eaJ9dZ7D+8H7ud3N9e6vvqurV45/f1+3s/fvHUZU7Dwd38mmbpx/uz/XH
LmP/9c/ZB3DS2SdbvJ+z5dCjOes/X2dfouun478E68mRjbhA2MI7PMfsyLa54NxmT9QemH14B/uZ
/bRuxuynj+fM/nz665l9FgV3+iW5LY4oqLdlU/ag5qa9w3N2NGk3Q/zpMdll/U/sZz/vvy2cMf/b
53Puny1/PfffXqvxWr0k+w16ZGPCEDbFI/+Bwdt+xj5inHFiU/PBzfBd/v/MjvYL4PvKmQS+P5iL
4O3nXy+Cd8G1un1Bb4OObMuybNuazGD6mfl5fIQRpbaw7YfH1i7/D29nP/ef1s14//TxnPPvfgPl
/xxlX66/dHdPDHgJT8+PiG0TYXNg65bWY3HECOUEkRm7f2YP+xn+feWM5d8fzJn++TcIrouqg5xE
vWRmg8HlUEy4KXaZbqEjSwhkITYLrz+zh/1M/75yxvTvD+ZMv/oNfIzz//6nvnt1+3/WbR7pF9R3
CKZcMIuZ+MGXC2D0ltYbNgiGCWKLJ1800/6f39d+cczXz4QyfzwXjbP+9e7/sntZ92+gI0EJpRba
zXss88ikhFjfZAFh4aG2eEg5D+9jvwie1s1Y//TxnOWXv4ELOs3HKcMvmxe0BAOJI8vEkOEz8hBX
Z2GXHAlECBjLLN/5uc3s5/322hn/tx/NZXD6G3gk9/KVA8Vn/qSELxB7MTgjiK/w36MzAk5vOSNs
HXGMMbUYenz+RPvBANy7LL/REJtuXl3eFc2XFP6Sf31Vh3eHd7pfPIe/cSa0wwvmonTcX+/BZKMb
dfuSAd06Ihh8lTDtR0mJXUkKaFVgYiMMLm7bh/3ETvZL6tvCmUC+fT7nu/wNIse/wXzSFywcDISO
OGM2o3xvhwhBt4JCE4Pg/QZ0eD/7mf+0bsb7p4/nrP/3m99A5fMa0lj1kswH94QoR4xDYXz/sxs/
MLSQBOaM2LMUSv7EVvbz/fvKGee/P5jzXv4G0fvkrsrr8EUDx9QysgRmdMZzfgSFtIlNk+6NGD+x
k/2c/7Zwxvhvn8/5fnL163UeomT0sm1RUHkMDCYCfXcoWwEb/I2FLYRMmz9YBDRPt739T2xoP/u/
LZyx/9vnc/af/fvXs/8qb+rw1b+/6ujmRd0Oh34otbDJZq1p+8jkDBEsZv3Rn93Hftbvrp7xf/fh
XAiffxshXDW31+pJF//7xJUdcfAvxEKPhYM5kwR4JwpV9H0jb1v/H9h1cDM/EsTj4r1yeHw2F8PV
b+CKju/U8IJGgI4IQQKynl3GW9DLs5AF1TR7cP+zLtLBXezn/OOyGc8fP51z+3jx6z3PYxL86uU0
3vjfBH/f5Hg+h3wLpefyhWeRMAUmMPmiUAjvSzMNZB9B3WUSOiutfm4v+zV+e+1M7bcfzXV/+RtM
J50c+qb/2zV1tkf0v0PXVN6p6AVDsICZpbAII5Dr3//Q3YbDEbY5IZAjPdYBsx7ewd3st4vHZTOT
ePx0bg1y81tEgiRS16+86+oF6y+Ej0xmWyaUvjtch0425dyEvGiWgkJA+qlt/AXXd1bPmb/z8JkM
vF8vA+e6uHv1/k7f3r1cPAanb1pcWND72ZUAVGjQgqM21GF7K+Cf28x+OWyvnUlh+9FcBs77Xy+D
e0jHC7KfHTHAq+AZUgUGCtji5LEXB24JPZGEQhWgUgd3sZ/vj8tmLH/8dM7ts98g/7y6U3fBdfp0
+P++4EIEciDbpJDl7Kr79AACASBT9jd8fmIn+3n+beGM698+n/P96uzXa/nhacRDNfrfC8T439HN
E4T0Ga7xANLxr1GQ38Cg7nV9vbhHkW4BIX/89F6LAdg6W/rYftsr8AddWN/++RoRSI++YVOnr9hp
251EX74X799+/+66qv98je0jBDAZkwOcA1MIR/BN3d30BJyhQCYU4iZMhriAfOz1K5XrOvzzNSBX
AdAE6A+TY8gWpqFQNTXLYCcCihkx4Stt++HpN8jueZ4OQa6+seHx369Uk53nkaorWG1D3lE8/N60
T4aJKQg4DdgB7AP6khAti5vrS8AFT7/+f03C05jXdSTHYsABWqQF9UPzqhCWYQ2ZYyZ+K6iHRVbn
VujWRJRIdUsDJamyPqKMVtx3dRRhrSWtmyI/z0lq0S+ij9JyLVTsd16fcB4gh2atiQqZdmZndDKM
s8yoZGBUBctlasAubvqxrYzaJUnfotPYSjo0OsboVwGWemhUZrvlaC2MPB6TN4kRI9wuVUpzWNLp
VDH4XeWPTky1jhZWnKM3RZehpJOoCLRaMGDq52REI5YVp9nKTiNqXvO6KCpyHBhpXromaasIOUVh
N2gpsjbtSll1NBGpDFE7FpmrmyQuCrchOWOJ1/I66BuPaKtBnRTjSBrspGZtkfeAYeb1hdkQS5wF
CLWtLVHoq5LLNmbU/2B3fTRSp+FlorGTM5LbeEFxyzq26MxAGZ+NGJfD6Fh5QgN7kdBYl+Oi77Mm
to792g4Ruhi7gkTGBtBCDVVemWLdRW7ti2a8CmhZp6EbpWGW3+E2sdsbu+qS4QyVZUqEG1SNGkYP
N6Ew3+ukG7nl9aB0+k4lFms62dk5qW5o3lEi4awRJwuszUT1IDqWVIbEbGgyU6Icq9LadGXdGx+U
yQbx0bbDsknk0HfVeJ5pPPCPY0cyHzl9hXpGZESKNOjk0NZN8EZXqqkuqzoeki8+60txYvi4ZieK
Ro11G4RBZVfSGut4XKRVaPTjokrIUMSyRW1kGTJOmgZRh4YtQEhO/MQS9dcyZH76LrWxGYybsh3a
PvCEWWSJlkIXPPc9nfV2eBkhoyaDo824bxuZZ9gWbp0KoVxdMVvF0k6KMPhkREaTZjLOaKNuUt4R
6y5s7Zh+6nKKK+EWbTJGo+zrtC1DxyLKLuNPBo4iVjlsQArb0kJ9r1IHg46EJyzM6oE4CR+scAOn
SfuTou7bMFh3Bu67XgLWtItjaQmrT+2PrW01A6KSRiLEiZtGtqiMizCykQo+ocDXQ5xLwn1Wd80i
G3IzFbIIEzHE5zlNqE19mYSdrioKOsiU2TaOKsAaAiWzwaqY+RC5H/Dr+7wKzO92nArl01gPYcYo
s6AxA+5r26nUIrfsKqBUatc/DcZFsKqW+jgcpE5lcKsWw3H+MJX7S5LYfE5SmAwBMg5RaHDaM5Kc
1jjmacBktTAd5KZuepX6btc5jSXDVKZn8bG5ClzuiBX93H6qchcsdsvn7zs29FZnxwZXzaHq4PAn
TBlme6CZ6EUOSZrsnG4xRE6zNBa17J3uJM5ksWQPwIe/PDN6zuaJHrMsgjkc+v75tu8uDF33wH+J
l3Q5LEInWthoMcQyWIdn4XFxGgYPFfhfkpxOsB0toKFs2xTcAAzUKSCeIX3fFmxcC1VRElGZqtZp
ypMO3/bV7Y/ZuIcGhSLBZlODAhLXGY2GBDrHOqAyKM50ekH0mqYXPyYx4cbm5+AmsA4BrBWMyJq0
aYtz8VjTUte5Lf13drDoFuaiW2bL8RLZsokk28QycTsZOz8mCxCPZ1QB5IFhCjXVphOEc5tqE2h/
zG1ly3it18kmW1pLscErvvgxGfRcD234cgjolgU3BsicgzWPw6DpQiJ1P7oC2W/rCH2BBOGN34ah
TPzG81kosfKv/GZcotzmMmuqB4TVX6oKJC+zw1IBoHlAh2EYOD87rOpUWfS+IrJpgwXnuexLLM3g
akhziXno0k58+vG5n1NkMNkA/bTBFEw8V06VRbwezQQoZqEk5RkL6KYlpqR81bHIKY3kAKOfaxEQ
5IIiuBoA7hLN5KnNrPMtnRJpEi+zPraDgpONB7zKPEGD+03EBGsjUMZxMPeZORhJkgwoBGHmRrco
29hD6hAJ9FwxoU1oE7hAghAwb8JjbCumncQWj3UHB9nYnvgQusIJvS/N+8ILNtHSPq3fo0W9NCNP
nPsHbGKPsrJJRwGoAJx8bu6jbfWlYsySzca/iFbRJmlPhTM6xNNLXi5JcICfewkiyJ/BCgE2B65z
97D+CNfFTEUsiBT+Mltky4IsK7df5F7wpo+ltv5bghP3t5xNBdLzoxQIkmW9Tr32uLfW7DRf90v1
zjghxfLHZrBPmgyj+yYX5PUWndFrx8poU40t2QtpI1l/JJvCi6/GTPaBNN5H68FrsOxOAidcBG53
QQ6E/z0ay7BFKcCqTDDGuZsT3SCY6IG+hULHTC97/+rACWcUrOmyB7htDEJEEIQmjPw2R7s4MIYq
MxsItD0UD+fZymg9/QFd5ifIsa/707Rb5F8OEJ2seSv2AVEO1RqQhPttFoFMY5doXTCt/AqOlWlp
X/UudrKF8kLXcJpP/QVEeRct+uWwKo9/TPj5YTmiDORoQyUIVzUnL7SlPkOLlMFLUEscXPTsE7XS
v6mg08kAYooRYSA0+oydyahx2RsEdALylulY0UavqMzW1As3h7RjHnufUZvOu3UeQ1s0N22gpm70
CXLFB8sFo3d6h974Er3X/0Gm9IzmjIetWfRNUgJN7SKPQp5kdk4tG3dyMv6ZfW67P5YZgq7bXFl2
WDo93zpkpOw+97t7lvKlfTV6xGnP0Uo4qSxSaW/0Gf6Jc84C0uMxoY4HPyow/LdLNdMaKuABY1kH
ubTTZWQlMlKrA2ebFH1mCHxSFOhCQI6P+YxKU8RpLxRCwMxuYXvZIrkwFqU7eNSjX6YU+8f09ug/
5JowxYJqAkPAndldkGRhnvoYyZi+J/5pnh1IBvd+PwdUFiS2BAOcfZdptNU1U5CGyqyMZS3Oq2L9
4wOgKUTPGCY4NbkNdwhNDL55l4JddAaUsi2C8Oovoexb5E5xjDbpylyxQ7T2KN4OLbxLqy/9POqK
DkFNANW9gxeklKM0zoJl5Y1OccZXEZdifTCM7+Ei0GUMg2uersfMuNjVNi2yqkHgQ5BXv22W9Hz4
RNwe4njtFE71RRSH3NZekhxcF4ZrfwLo7h7VSPwiLosKyRY6MDKBgmGFVsbCXqBNnUrrq+XEG/sQ
f/eY2JRXQ6sMgUQB0L1LdGB9TkuRI2nLwQmOlTt+SCsnOEUX1Ql2tRNA6hnInP0nh92ia88qFgJi
zfAAdP1E9h/Tc+SaINgP+hhdGKFTvdUXhvu3c6XJoWyf1p5prkG6FJcGUDWXlTomG7II3xQrVJ2Y
Xu4m3t+tXB7owRADEgQb0tC5rZcqZ72RZJMW8SV2Kqd0fFetsrVahJvykCN7bpfQehVwrxquWAh4
jcDsdGYWjziOArB87fElWUCd4mp/0S7wT5ztmbayySUThsGHIQwFw67iFBTrRNeVKSvzc5heDeTQ
aZ5ZPuTwCGCPkL7a0NKdVyPJEFY8A2S1rD21Ht32TR1C+uf4t9bnVIJBtNflm8itKscMvQMObn42
jBB0ksG3EWhxw3h75qKzJid2nw0FpNTI4/mS9G61NM78VXlCIkkNt8KQax7qf9yzbNuvAlluA0vh
jgz8xZy3mcaxZbk5phNZf+lf4Pf8PfuQrMZV7AzOVL30K+aw5XCSuMq56Z0hkvFlfktX+l26Uc6h
8n7uGqacG5kcEjWKOextxgXTN1GWs6yQee8aBnGJH8l86A60YOZdH8jTgAyy8TTatjm0SHYViQRx
0uECyEzZmjqvZOpmDj9hS7Ro36UHT3VvBbtc3qE39zx1aUe2X97TmyJK5cQubxfNWQJJooBKbVkv
qGeuSt9Jl75TRt6wOhRdnnMWfK0AEcOwBF5zQOaGauOmG1qSywoTmdbMo2my4lF2INO4N5Hdo0Je
A6U2Q9C1gCxqJsF2JHoIeAF0QKGog46T03KJDSmcKVVUG9CjJV8wmCgcCivPLQjaaQBig3YCvGbA
nuuOZsgwahZOlKcENfbqUst6FTnQTHSxWyzNspfNgaCyhyi8tgDGxnBRAA49LxRxbgxFy30lNTrv
8w+GcbDW3kdhQgJD/gbie9bLK1VrKR0JJaOvzVe6QVK5USkRlKHv6MfcxTJ5czhoTVKaSZFDV5SY
cHERQB7zY5WoFl1kciW7TfPV9qold0ft6IWS4Srx2Pn46YD7m3tecLvbBNksNsN8Y7CiDE4Jra3q
un+bfPZv8W2RyeikgaIw88JEpndWLKMPBygfOCqbGYYKRz7A/wpaCy3UUrEXnVaxJKAzaGGu+KV1
+3cJgouH8GIjwSBM83nOVYxMRTkZQWU8fcI3yQZ67AxSrnYxnGRvulVbu/8BRXBA8PoBNvX1J0DV
diU1hRzcG5WChGsqTkMnhKmFQySHKqr0jLV5eYAgnqsPJjAMtQkHHw5/zDNZe4ximAcZGZgihVJ4
BR2bFeSUzLWc2jHcQ75t3lbAM3KzdpSKsQiyAsiNqvJlExsLjUdI5dqb3E6lARON//J8s/iR1KGy
84kgeyMkcarluKpXNkSP/t3hmPis2scYnBm0oQENN02s58bYmGVnocHK5JC6duTqYNEsBhgIwbhy
SdcluILBm6rwePnjYz7zPEAXBk8WxAsYuUO7b1dt2tr0u9gqwQaLSPL8oh3/dhyeKMC0Z7pTAlOn
eVAqCuj0B7rLZLmgFw9uxlyX7mTxMfTVDmarkyLsuLUZvUlvt1oKZlKbUVwDvW7DndYbPXORgsUz
JhOn8wY3vLScxIUM7/hQBf485ZiRnsVFVvRk4KKdTMJ0Rle5HKbd0LHhEqb+x8b5oXB46KiTcLeO
igoDMAQd0Et0IkfonLZW5hQYxnjZVzEs4wAd6LGhveoioM9uUgpNPjY7IdweVU2SAMXabV0wCidq
3GiRQZOI3KBFsRxj1zr/sYbuMw0MuQyUA9MM4VnXXeRxbZsGjAZJ4fiVpEvmlU7ohrW8iRrogD/4
m0NZ87z/bYFFWpYgAlq0oL3PpkPYCvN8aEfoQsnipF5D8bqhayKRQ04Om+Ee1YG6CqYyMM2DpjvM
gXZFSfuAEWJM5YdHmcu8cWVAKOZvIBcPHLoy3ENZ+LNgPDVYtgjO/CmJ7KrtVJPKDL0hVMse0sZg
fMPT0jkgv+eee5fSzJGi3LBKqwBKrZefGWwF4oNUQy/qZKW/Kkm9AvJh7XVQjhyg/DxETWXkVO3B
HSs47UxbExtSt8QCpg6bBmaXyQJG3VMH1VhCrtFL8fYAvXmhPBHbpjezx4HClMa3gd5UclRnaKWP
KfhtY2OujJMDtJ7l+jNaM8ftd2MqNJkU5ia4JE4BTG1XrcwMr11Mg1lTpqfV4P5HVKdeAAdUlbBm
iVTJMsso+grgCalMrk3A+zipZziRkzROlEOnGEqc4/iUHeLsPm3FcBHuie7MqTcGjKOKEehmg+QX
3YI4qZsvIREvVsmJtRyA7vhOLcMD0XGvWVLostuQJtsWn/dwwyFuWNZAKzpes9SZxlKhW6z6jbgQ
y6nr/7c7O5P+bBEUsxw5M/Ja1wgIomnePsm1Pfa9RLsjDN4i72ADfjKB3Wi5S28mUI2ynhQM6JWL
wWlbaa/EZQSeJ6bSl7UTeQdT4z3uANgJKDq42QgvIpsPapsxYCL2eQLuwF/qeg3140pXjnDqxQg1
gDgPZWgtE9dYH8p19kSv6RL9d9JzLaK4sNtcJBC9Ri/8BEPN0w7wUQ6CGBJv6LFa4su/bTD3bx5B
HCZS0DYXM/5arCzsCbI1VR5utEKydGCSCnAX00tXkSvW7qFq9VkbHUYN08tOvpGcnXLMbAtQVmMC
gauF6RvE6E2xYsupOj7Y5n2uPru0Zh42nyaYaQvHG2+KtQEtFuOslqA6NzAgdoLDZ5v2vquuQA/a
yoBIg1zgWSsrCXNihEU/sTNYkXdTJxLfdG7gmKvmw8H4sfd0W9Qmr7SVXwFoTSNdArXOMR391l6F
biuneVj5VsME8xC95+ncdDjAuEJ2Be3kZ+GqxX01FiA4olMADNrgfVYoTMuTpIAmdhPF7EOQxuKy
NTA+lGTtZSx0RrnFoJ6DS7Gzo9pxPo5Gl0Dq2rtxIRvA+RDZLjT0SZeHBfk8esFRt8jNdNQ3WMuJ
D+RSvTL7lWV/tA9hsKa0Yq4qFszBMLyibM8cOkjzDMqA+kFVLKjdOu++r7E+YOGTR35GB0wb3j0E
Yw487ydn2NcT9DKR6mSqE6egXy+Ih59mVo8w7vOH73xAJd/kxaCjIHx8l/C3f/7r9OkFxffvwP3+
+XSn9Pu/3hR36qrWd3f16XUx/82J3rdfBXKP9Cew9s4/nuHG/wIZ/vDS4794+HOwceg+bTH9GWz8
+0s8vyPN75c8IMeJCZe4p+DMwGbgL1Mm/4Ach1cvTuAHJKY2MwWbgiePyHHDnF4GCy+1EfDKUlgJ
r24E634Ej0+vwwGgDQw5Yb4OFglf8nfQ4+QeyvFdR2yYucHoBF7iAshLwJDDewl3rUv1AE3uaFVC
ha3HeG2UKU09gE+X1arNOk0+UBbVtjNmRUOkqqkAdHebs/cGYIdrV1QsGBYitUl/OwZ9qr1A96o/
zsy+MT6QzBTGIhRl1Ln+MNbRlWihu/7ZL5OgWIk+H2HEqNtRgzmXpPY9JUrf/uqPbd06pW1mBdRU
iWbkWPiafRmZMPITUzGAYIdNEEF/1RBjPZzlQ6+hCQnVksILANhn/VnZan+QWUiUADxQ5pMPyhB4
cGiH6mLZaF1/AOBL8bYoopBukkTh3FMhic5ShpNsnaraDBzoi8TvDHscNlU35BBBfJ6C76mqsJA9
0q0peWD6V6Xl53pVp0H1wUa13zi09S231AkqHVr0BvdQiOpRRlGP1qy0B+kPIaAV00y/Bwy9dcnt
obuK88z/1PM0TZcaRbFjmNq+CJVufAdgXxm0QYIyNz2LBr2W4A8b8Pd9WmwyO1bXTUnILR+ocW6y
PGxk3OZdIWsW1F5KwwGggk2vHAi/HXRr6j5bsmzMHESNwE0Uz10rUPzYAtwRl2ZYpuu8C4bjCpCi
MAIh+m1QjMgbyCigg41EBNk1qi6JyePyKhdV/aUsVdLKkfI8ln2usEvzvn/fhXF4FpXGeJPZrDmJ
Ol2szKErMwD7i7aWPK3Sz9BwMjKnVzB68VjQWInTaKM5Z4mRwaBA67ZwWqjBiRMpSr6kvjDPLGUX
vuwH1Ycy0n70pjSj4mvHhCokwKtNLUnXQ944sK4aZF/F0BQQQTKcW+ZANn0XJ7mjaM8+8oLG10Mp
jDe6Y+FHKwGovTRKZmWLoui7DYJjnrMeoJhOa5jthnRgIrLFkVorWhfHTdklUGWkWQ/NorxT534b
K6ccAeceNwJ5ioXtqmjR2MqQ9uKyhLC5VlkxrFmOzI8sM4tlhppwbZpd8MkeKcz6eGV5RlfwZdOO
4Rk1WLcp8lEsRwCMQjPREM0GDZ1fyigO1M0AIPx2WWdUfbRwY0bS0DDil1XKo8FtSWZ0TuiPnG4K
3hgwZSu1PsnKPnonLG0tYKTQeFbat585Mlqo6pMIh0uBg+BLE/dF7eAmUkwabVKtiMHDzej7+QRt
R4VXASA/OsWZ1SFHGY1luw1AKcM1ZF3lB8xgDrMcxxig21EX5rcmaqvUjcKs557VtsFVZDEDJvBj
BGYDINdapRttwlWSDeOh3UtUJ6JwhsroxMLq8iCSfZak4v1AqiZ4ayKlBg8Qxn25YX4GvYG4r/rO
hQsZfi/HMk2EE2Whf0nyglsno8UBddVGIzZXQxuVzBviwIwWEaZ97EajEo2DOlHClZYyTqplqhKf
LkCgZo/kwFUOnSN/unGhB3u4NKCdPTq8btv2bWiThizTqkkAlsECDncT/Azz83AojcgNYt5MCpWm
mGcwoQnoLe+QUVwzNYrcbTMYf3oVlDnQWzXgsg2VdYdgBGuqCPDu7TRGdKGtFQTSpqkZrEWVMewN
TWnbsvKzMHRB88wEmrIEG4u2zwR/20FeuBaRGQq3rHUnlsgMa1avABwaNfgsirpI28tsaAMAnRsE
RXBXpSR2AB5gSCOvGSPVeJHZdIZMeB8y1y9Sv3dQqtn4HrcawRUA8K0884yoJ0a85A1ce2l78NOq
ZcNnX4G7Vgvd1glNVn6n2jF53yexHp2mALchs7RucSM11VaZ5B5XccvPBzzm6B1GlaJeW9Txl7Ae
LRZJZdMuuqI+UtayjUgk3CZNaXNbtoAFWAdJmzefVMib4toccoNfMQYlxprFgFp2/a5FpdfCbZPQ
s+HG0eDWRRd3suQtWcFb/IR2adbZtZbcQNpYpk1UQLoHvS51icIk6CXLRClrk5dsEQRRk1w2XYmK
Uw1XqPh7NFS5L2GU3HGnKP3UXNtqCMsN2FBkuHQsieHAYMdPJeRl+CtvBIB+jaCGSwVRFdgW+IGA
xRLicp69G7qorBZDTotmo3yFy7d0HIvcG404jiQxW2N41w5F03ka7k1Ubis0tBvj0UqiNyLWgQCf
GFNIzHlXmXBNKS5NvQyUaUZQNuumid10FIOQbZtZ1aq0xj5JHMCqjOY7n/oBgNmzlqXHyDdgHi8B
cj9CkCJ2qeF+iarsDEyjxpp/qkJ4bdaxWZshlDc6aNJ3eVv36BiXwRDGMisY3Mqqs1ijCx6brF4C
RDweP/S6SQ0uo9bi6TmnEcYF3APzOzt0+jRSYCNNmOZwUysmWQiax/s+apjMqoTX4LrB1bQfe3DA
oeEWNeHqTAWZTd0kRCN3TCMtR4nAM5lr3KF2EXV2TJycVwIQ15HKofNTlvHotHGB6o1pNpRL8Fim
daHg0o/t5DQei3WGSaDeNrFSuZOKrBFneVHzahmNYUS9iX3Zuybzs/xtU2ZW75VVEZxlpunHJ9CK
nUTZZi1E5rigfRTLavDtYz1qEbmEVc0gO8Z4dRd37ZAtxJin2UnK0djfQJqQN0tf1+CE/NgsM7h8
FBO4eWKEaFhwIwnB2MccKr0wsbXZSN5GjG9UGlq5C5A0Ya3Bf3T1ncFyq8NOqbvrrMFuCkHEKh1T
Wdm49A1LwaQBbpkNGxpXvb8ZAAUiVjU1NFslULkxD7cZqReW1YT2Z00xZHt1USnjhEMbJlgJUGVg
HgqwdaaiUlGnbUq/lmPOBnAVoksn7Q7s8LoASzE/R6PPce/qLJtCsCWiStpZ09OLpIKLeqA8eZNs
orHvLrIsjFOXIh8nqzyEvh4YZ5pMOPxOGJC7+cxaRQquQjmak2xYJHWd9YtS1JDfJW2UMtk0VVu6
KAatcbO8y4QjYvD7jpUGYlhX9SDyVV/m/p3AfdM6W/n+Y+Wzff9yt2cE+TPk6RSydcihYVrN58CZ
2ijMkMbg0QjJAa2DoctYFg5vfNeomru26f4/e9+xLDmOLfkvb882kqDCYjYUIW9crTI3tJuKWmt+
/XPcbKuMADmBzp7t1KbMKq3yBMAD4Ah3Pw/X7bFC7UW8/mmPEaUY+B3U0st4vS+NGkG10tllRCLP
16N2oyRB4V23cpnvY1UmEAyqAo4LGrdYGVfCLZTALE1pwqrKwTwOGBGzCyDe74apZm5MUPPsRM5M
ZwDk8+/qmr9NAxIDrR8ZSSuy1ssFdtBZbMIuRqdoX+5VL/N8QO0HtG5lW/0Pmg1cM2Vpj8v36wJ4
kaLsS7AQK9OlnbKXjfLR75JNm0h2aWjbIqfvk5Q9D5VR2UacIfbKs831DeeAK+xnABBksn/Q3AEd
hfuuteyPTdAnqV2/h/fqR/00H8NNFbvKtkfxsXDbE9xr+kb3huBTX9Y7fhsmCtSVUDPHbvOotoFG
gRWVCDuyUSIlnogOnx115anyCsuMcvv6Qi/L5b/NIauF3jHrKAGrfvl503HUhqKbGztXNI+a+q7r
JsdU3q1JFZQ/lj4MrvSZJe7DlsgrjCHAh50TAm4Kwhy7aoAx9Su6KZNWxb0xl3ZlUJEHL44oPuW5
Ye5TNjGObiONyL/Q4lW9ahv9lPcMfpRtGLba3IvqqiKD7M/PioGk9kkUUhiMpfG2McxDqMffrn+2
xTXHrYm7EKRCjiepGRrgt8hmznV3psmmSys7H0x7DlPBrSr6dlx5sxxLMG40rCgMmw9lQMM6zqsd
Pt+7PwT7qtdey7L5fn2JyppR0FHQx9V1FTc6993yNivjGIUv8JiMbbmPjuCGbIIXeS99DW5Qb7RB
eDjFL9VxFJQ4177fuWHu++ng4rYE2afdg/qWqEicBS25dQMoJOGOMSDoyB06vwLgc/RRMK2BPQYs
2rYAOBLsHjtOFw8TPARX9j82uOPWFpPRRSYryjZedktQkJ4G4JhGJ79VPrJNtxPYW7lIcGmiTQx8
jwVQEfPYM6evo4SEXaejiPo1Vm3GA/Pvh9ZVbiXqha/FnnWI9NyZcycRAXBWHOXCNPvzM9MTjaa8
yVGcCnTcLn69s8wYZaYSKgcg/9x1QbFRw0bwQqzc03gj0CVigGf0G7kTWIaTPJMJ72I0fTHlD9/q
nHYQfMQVPwHdmyEogPgBJJc7AUHSakMr94mtopJXk9wuAPi5/t1WPhuK63BDKGMAc8ybyAC3QbyC
LEOCdsKIwiCS8N3cDFu1E2EXV3bswhR3rMZISeIuQeQMix91YRyAcUQWkiNduL6mdUNASYLpCSID
3zdEszsAfgo5e2Qh9JcDI97N7fAAiQBJ8KZxUN7P55P1Jv4xxZ0yfyh6TY5TdNCe+shOe2ca3aS+
nYBvLTz6lp10IDOy56Bxaf6kZhuAfpFAjC/Rk7AfvPolkeACN47LcoELm9lvrDqoRASZK0Mh2B5d
4xWgced7Orhmbac4H05/Guy/w9v93gMdnSCw+cCqlfm2xiBJeWvN6OxBnAHVqTlPHJQmP6QifVTa
vPOUZvqt1v4fMqGXFvkDT3o/CUCPQaerR1kHGxs6SK92Rt4d5n5yqZUJrreVk2ierxFdiPMrhgZ1
1cyQKsHXkzbqYFr23BiF4CwKjKhcR1+KYrmmhZbYEDdhOhNb1AIEL8/a0YDUAEa8MDb74tbqomJE
MaXEt5p3fTjbyZQ7A5BD1w/g6kJwn1iwBGgUz1c1wqaaVB+F3zJ5jMyXTEiwXDdAoGoAciW7hC8/
xziovWTQubZR0rUz8t3QRBEPhwD4t4/RPybYcTt7VNrYDyTa4j0bAT6w2k3zEr20tnIwNtpR/RYE
rph+IVoV94QWWldQHX1kW5p+QXCmiQXHRhUZ4M5N21DI4PRq/clK19+yQ/8UedQbvvv7eUdux13x
NdtChqKwk/vAyQ+o9WlbzXcGUf9auWyF/t5dXBfozFMQTRZMsxIVAcOfsLtlp24yTbnvOxC4/fiQ
d8WTEmRvlplsSyM6plGhuNe9c+0MnNvmvuw8Kn0sB4iVdUuJXLkxfzRt+lQNxuZv7YBiaUFIl+XO
oCpyTlrRsNNJis51ha6Els83McXVX/SCq+nzib6M9C7tcOuh8dRmSKxq6EK40y16hTckCrY0gcbP
ZKIARh1LPkJUaZgq1G8CR4D0ZH/90jyG6kCWRsPoDy5IURu0ACYDQUrUNKdZ71Hu8aH8BGDC6KIz
lPxXu/rHHPPxs3NplNQIynSoQdvbZe1dFXy0CMKufznRkrgvh2LkZEkDGvXylFReqwBK5jdQjdoo
c2FFNrqlregRXR5N1vKFwAfBE26pfPic1GHeSumEs5/2D35WbX0ESNdXxU43/6HA+kVlDLR7Y6Eh
RLQin/UyKO1kIF6vIJxU5Xzcj23xza/nDd5wcjspkyBEWp42FDEgusa01xgFgMt1ZHk2prbHy2n6
aFMFkFJxeyu6C9VQcA6WKTEaMAD7AP+LWGQh0hDoVWSiwo9jkP8qWrSfpbt0mJ02eWvl9+s7ueIf
MIU3FKI9OOAMk3Dug8rUQZiKmYoGKBbMrxYifwoKR0oFz/VKNYwt6h9LGhcSRMOoJaUBS7XfjS4x
upMmIT6PUtfyqZvo0UNfBCcQJBnRwTwGSfBUt/PH9eWuvIUQaAA6BurHOkIHHvqfaMMsT7EMAbJD
vc/d5Ou482/i198VFGL7YD789R0Ni7gyoc8Cagzhq2Btk1aaL+EEdlSSXZ2ED4YFMRhEFprgrHOg
cfYUXZjilYtopwMzip4VQHDWg5YBi5997Y/U653RS2J7/tCgciUqES096NIodypI6xO1poAcWVR3
amR1ZPgaGF5IZMGpWDVkMnaRjLMHSOOlqyZoJIXBjFqGEk/A8bSnesB+NomnSpngpKss2bm8YLCo
P7Z4Zy1GY9DVAba0ByN0QOA4yafqpzpuB82WQDCa3uk23mm76Yi2vew7mRsN/4Fmw8qDCJ0rSEBa
qPoxOie7CM+eCC0OaBVaUQqEmh+CsK/s0F37oCegNbzyFLja4/Xzwf4+ft3n9rg9zrQJ7ZmZlQLk
7VhCHomcKthkBSSWnxSVwGWXV+r5+pDhXq7PrBLa9z5e3HAK7KY7peTdD5+vr2klQoMRxUByC+Er
Rtu6NCL5WjRoBU6gCvykvku240HagnDnipChax56boh7bCOpCky1gyGSPDaIjuT22eh/mKnqXF/R
2q6xihiq+YCAQcTtckEtgutUUQBYLCPIPqW3jZJ71fjr743gmKGkx/CEyLMujSg0jCcUwfAy0MyB
nFtsNY5aJYKlkJU9o6qKhgwiZwR/Bpcp+L3ZTpXVZbbCwAynYioVxCUT7f1ijw1tfbfLiK+iuNID
hAP0wNBiewswY5SiLgG7IOU07sIk6l+bjprSq9xO+nhU60GVPcSIZu1JoymbdhuakupWY2GNkGAw
pnEzyVHb38mhNTYO8rMpYBKUUuKYclwptz10ksBAqaUssBW1636OOZWC23iaEyetpBRI+K4dqx0w
u9bs6AUa1RA1KiN556M5W/4e9vB/rRMsQwI2Do0C0MdU/TSV26ZxjGE403O7inNl1yWN6jaGDPgY
DWhky1Kmf5Q+aZ6u+8Dax9ExYBLKYnABtFUufaBtzXgYQ5x+aQZwarSOM+28RgaxOzEEtztzJ+7m
wcn8Y4q76bJAa4CHKBq7bIEYrL6S8eX6WlYODZRv0AljzSGU47h3SprhWoaSNbY5ZW9NHW7iOXTy
Knm4bmYlM4W6FuCViBWZEC9fTcWJUqOuRZRYu8mtNQGOTl1iB7cjqGPUstMfqRt4hlvcBJqjaR7Y
uB+FC2UQsWLGcksx8wTvJeQAGG2c73cmmRWj2wZ1vTyTd/kcbaRJsNg1CwBuYw6srIDCJXPPBRLi
QjKVEaCbGhpbOt5GS/RCqCzpunQMFHQxJxBTrRH8Larx01B2sR6hc9iAGUpcQBDTepsY962+RdmM
xE422v4XCpEh82G6ST3olmn7oN7K9Winlie641eWrECbHv4jY4gVoAyXR6IEE5+WAcNSTaVL284J
DEFtY8WCqrIp3tDMYV1ytiFnbz46m3EnSwhRTSjmdKHhNrGItMl+JLenIEvgdkcMjJicPwu+H6eT
JqGMamR43VUgkpSoKg9Sqh90CUgmxajSbev3x3wottfPx9rqAE1m3Fi0hhZkBnUYUh2SfuBpp8Xr
rAz3atCEgkdl3canIBSQDAtOQaX3AfErZIWBVD4D9/jYq7LA81fSGQOTCpBFgCYJrDTf0qv1uaho
oDB9kcmLvydfLdcEL3Ny55Ms2yIWzzIugzVMDmRpC0ErgK34zCfqcoQI3Ayorg/tPAdVaog/TOpN
nYDBIyNdQx5v2LllFH8dnwF+gvUhP4TQ+KL82bZh0svAQNt++C7LRzW4bXNByLnii2wmIlQcUXJH
LZcLmpQuyKu2CgHRCl716qlN7ywVCtOQ1a6k2klGiDg3usBBlq8ploVtNABMwI3CH7HIr8OiN1iJ
Iv7aBJVt9r9SGTmZ9dgNgjBq+YQigcfTCZkLBAKLaoheD4ZVt7ChDVYG+mdcPRZ1CuUQFJW2CW1I
5l4/YGuucm6Qe0hzABHSYcB+VsoJ6s5eO43eHN75k2KHWrizakOwmcsVQhmUBdaYqwjWCeGChFov
oHceD8CPoY6lqe9Ne1fTxgmlUmBo+YJjbAiahxD+xWAi9DAuD4HUUIrop0O1U6v2WtwCPhwBiuUL
NnB5e8AMa4ZCHACqcnzQo47AKg/QJrETPT5osXGjm4lABXP5jVirDQqjLKxa+rxZabncEPgfSfyj
aQCnbII5Vp3aElC9Qd0WlaBgtrImRNjQmLKY6gE4Hpdb14aBDDg4tq7s3sj4OKsisNqKE8ALIJPH
JIwhW8F9m36KTTmZjNyetGrahonSPAHwlLhxkMpvxdwqAl9YnmDgmRBfWAhuKJSVuFujT4J6HkeU
Our8bk6+ZIa1V7WfJPylRPrm+oFauN1n9sNwAJABBEGe8+/cQNFbaYD2ieqfdX9vkV9ZrwruWY6/
iNINjIB3I6PLhAKjzoOX4igpVN9Hw0yKmozYCF5koIvU/Gg0RALevqcPZOglu0JM4oyxCkWOoUb7
owSSWhB/LIsO7LcwUR7I5zEwILl0FmVOpyYyUATwv6L3yvTZs23+lu9ar9kH79FG9LitbfC5Pea8
Z4/bmBRDHyIkQbPozQgjF/wMp/dDwbEWWeE8hubAJJuz2QCHxgKc05y2rOoo8MvFQfvcO9QaGPde
XpyD0Ewmkg+I/sNa36uxMtuTUhgib1GxIxfxG2eF/fnZjvUJEuqyx44xzj1TpAg39bH0qr26CzbF
33ZFOGOcO5TN7GdWghpU1UEIz+2jp7a8iQEGv37MlmUaZgdtSsjTQXoPgniXi6I6QIpRBpAUQZE4
qFD2Th8aGWB5+jhYJ3+EJDGFdpqow7uM5Di73PpoJetlOgNeFHZOuS9Bds8cCbkDNIRUF0ifvWCd
7O9bfLyzdXLunsxSl1gd7JWatjEs1A+zU6f19iS5svxgAOeg/BzJ7Pkt2fU+3Uea4BcsXh8s2MCo
Y5RbCBQ/+BTGyEgxNQqk8TQVTK9EvpMMc4sKgqMUPvj+zWuUv19f89qpOLPIE/zJrE1mE8OFTH+f
6dSeMlEndJkmXi6K55xXShZC1Ycwmrv/EFiOBQUTFdRUJqgqOTLQVIGtuY2Lyunr/DA7vj09Z5v0
p7AfvHgJuR/CuXE7JKSrR5xNxtaG9VP5TI/xhnqjEz5KlhM4eOo3vUhJXGSW8+JZj/K5ANTPrnKK
eSepE2iPqLnZbS9Swlu7SM8/Jue/3RSmQZHiqZLjwcmst7kcNgk4Bv+Ny5h4CoH0lhelJ21sMxnC
1olt5OU+VDSbjrXAxLJfAp40GnoGaKqMfG5wn0ppLX3QwU1g2mzzd8CdZrs6RA/RqaO2oXnVfYoi
e7qdn/56aRdmuU+VJtVkVTQC0D4GnxK44VkkWbTiDChyMcAkulyILbhPlFO/L00LBWIp0E9JgVf1
pbMeJT0W3CQrrnBhh3tT86y3wkIB4hMZjlP75bHRElA5Xq7v1+pqdMNEMIJZAItYb46UnEkgFnY1
l65l3oLft5vLyJmm79cNrS2H6CrqkGCYwhYXJZN48vEa5B0yz8BpWrK14pc4j7zrVpY9SLgd5h8S
0DpQVzUttt6z1zuoR6vEVKDuU0+qeqyfQgj0NO8jcMCxN3zLt3/domMGAe0EEhhN84VqnTRNLWgu
WBdGUYFZmNpzZu5Uy/fC7JtgbYu4HKaY1CwqdaxnRbkt1MAtxrQtFK8UxTYaII6YKp/FVNXHneYG
e+WgBdsAos/iRuRa3Iolor6LcgxwrCbn9SMokZglxl6ZytW2/rbcZCf5Xn5C+ULaGoiMlPvrq115
1i4Mcu7fg1argwyIfmvyYpKv7fDX5Rfs5vmKOE+ByKIZVDneEqP+VVvK1gL3EzRW9/oy1txeV1DV
BFf/s9Zz6Y8WKI85VdHBjYL4aMbzi6bTjTbogmtv/fugkgv4L7I2mc8rClKBwC8hAsdMNo/ppqR3
/REIS7u56bfBk/R8fVlrrqifmePcQdGTIcpZNzyDrk+PuBEYKS8NQL4f7xqrEjRo1jYRw14YwoES
fVHGkqgGwiy6jHamftELECL1d1KPzvUlrb5Y0ErRULIFoGAxka/NswpcCRwvPXWaj/6eHKVblA50
D/w6J/uivMQP3TF5u2517f6FmAMONKrSGIrCubmkJ35NuxKKMFqJmXe+hDpCmE3Gw0DC8CQDqCtY
5ppBDK3SgL5nEB/eUazEbAulLnCJhMV+0psbEgBz30me2U2CwsjqjmK+IpreKOeiWcJ1oGmog2Jp
drWdvRposz9AbuYhAnIweGaDbTBQTXfFIm0rETiKF8j1MSoEhCU+2w+1tjTkJq7twU/deja8MslO
UfncVHdxLNu5LHqouZkTn/UFE4gsAnQ8o7/xUnu+jDF/gwmL/il+TvfJa71vtoWTOGBd6w+9F+7G
rbwjgvhg5QjiFQDgn6Laz5z28mYB/y9IUz8HXDuP2GhA10fVLs7BdgEBZwwFfsrES/jMCuY+q6ys
vsZXuRQl16YmSYFeiKM4vTW12JzcLqYQ/bZ686bMwdW8U2c1mja+MULg0E+Z8kFH61OmgmF6rKXB
vwHx2vhSTj19CgO1APYD+r2nNiuo5ba9UmyA969RSy2y/OusUfmh8fWpRk0+8oPbuegVyJlafjTg
v1hpsZ2GDDo8Wl4ODgmaDHoIpBlRJQtVNHfKRsYQhllq36ygNg2InnTgpxp6kDyooYECKq2KGvVO
PTAzp64S+TuY1wCk+CCEYM7aGINAbk3BrIHBasHkkLbFiEAsH2enjuPmsTUM/5RjsbErGVFyVLo+
xehAxSwKsD0ytbCnuMl6u5PbWRR1rH58Nr8UxWGAn3gwvapXUpxqwHZAscWGnuW2J3dZZ4EVTdCM
F4RuK08xvjegcugSouPJ47p8LSSBP8GrehPTW3Dpa7TeXb8GWejC5e2oNjI1efRS2RyxS2eOwwwq
/QO2DF9qM4ERnEbdLtOV116D3CHqFej6PkzTZF83u3JXwCwUdKClxkbBsm0+ixaBN4nr0EqAr0K7
s8b+GdK0KbsRcgO1l+bqIQtF7cGVtwwgX8h5oEGHAYL8/ZvkUdqXBNCPuCcQxgcPAzGOrAhixbVP
xtoi0BYnyPD4Z2UYakJ7HdyWWi3lHzWJRnnfjmomGiokssMFUXoRBJWsodhe9Y+Z+lMiomtnxS8M
+VPCjCEo+cu8jfUWYbeZQHtngJwgjfODBZEcT8XgVIGXr7nguSkuYe2bEWp+EKOFMmO0Y/JeTJpZ
3YkKsmsn99wMuXS5EcI2UFhh3x9QHJIbnhpCYjc9qpJuU7Nxrzv4Wj4Ess2fDWQf8MzD9VpXyjnD
quYejJc5y4nTkPbYdjouJrV4q7X6R6LGkAeZrcLLc2Ib0Kvok3b2lCIKAITJN9d/0prLGCg74DVh
dX8es6lbU4ZxJAgKZtrYqvoLkxsEp1pggYdqhtI0Ys4cLITWjyr/0kBo//oS1s4wgjYEpIjc0OTn
rg2M0Qox4QnxqD9jEsOzQXGKW0H+I7LBrq6zDydBfoiajDio4vHQwifo3ThF8nx9IavOiJ4IWnEW
ehL8NQEZ+9QkE7gHFs0yR59SyR4IpDSkkBzzLrC2Vjk/Xje59nEwmxYNJga4WoynrMKoScMYwhJ0
0F0zBwTOFDEIP18//jU5t8HtXaWoVW80Ne7VvklAsDOgZGJDYqfxXa2pdckJ52aOHyw/SOizKSVx
8dxitlCMgEKdGnSTg+mltaKCbosxUH4AWV2YXmsVWn6oiTbEnj4TIfBw9ahiegJqS5DCRXDORcvR
PEDHBcI7aDyEz+rgQiIatDx5X9zUFRSGdUeMYlpzMuCa4QBA6TEdgUsnq/AuBtXYAFQ5vfm0cdPQ
9+Z4+usTj/l5wNgCDMCGavLgYl+XiDb2iB+gIpT+QnTlv4VNMv61Y8EKm/PDHAsvN7cWaBZBiErG
9nWEPlSlD7G04uG67y4ifSg/QvQZvWtkNJgYwjPW8roy5A7aLKg/k032QaFWXByCAwTWomdUKhyo
R+X/AVSZj715s5w/RxjCkjW6CsV7w/TMethpKL+3gXooafJ+fYn88eRNcTWmZpLbEhztzC4Auazx
SFhUlGgLTFicnxctjlduAmQaBOnshUVH3MFqIsG3Wu4ZpNVwz7CpNUh1eegL5M8x8luFhHSASSsb
XYtDSLwZoW3Gfrvr6SRqkixXhWQT+lXIqPGyLRRlGtUqR+DsMrv39SdtSiKwseXcvf51lovC387w
vJAbAZGKDx5HiiG+kwUkQJSN/QcEMjBYdI40x5o1sNrjQGCOvx7YpXBujq357A1C/QBMwFwHMiqc
7tS47ezMML/pUEG7viz+GeLtsN9xZqfqgyIeB+SWkyy7RYrh5X2211UfHbRccyFeJ7AnWhfb5jN7
OnTBNKWSctC1kM+G7xiuZQ+hoLXLNuf8Efq9KCYxDmFaisbrpZFpkLVC9iFr3svAlmEuRueEYRft
rm+dyIp6aaWsklLSSAK++FBtkKl9963yy3UTK7ce3ACz/oCG/80PubTh61kbgzcNva8aiNtoV95l
W/+mP4KxQB39ASJsByuwVQyo2l63vOYX6BwBGCID67uYYmTOUVAYLdBq4YCKd0Q8A6n1EH+Zhrc6
ETX5VpwCjHjWNgAVBAr/XGAekLSbqWQhZdJC6BZWjpW8xLQWhI6LmhjcAjAU4Fvx1CPf5d2iBDKp
ASufwQtGd7htKrvHfKRN5TY3BXpiKIphGvRRSPtnlyrnjQDUgnUDpCE6FXz5plfNSFLAksXLJb2j
eL9lqtPza7sVDcJc28YzQ3wUo3S+UWhygEKNTH/QctShvZTeQNpQJHa1upNoRzBZcuggIZm+dEu9
Haie9xNrBpONfuMXTvFSvoGX7CIdvU/eYyCkHNGElE92Pb+RKIAxiiJK7QqPyOtpOvWJhdeLwUP6
fX1XAMETb/RN4rFWk/yEotcWvU38mtAejpXgvK+8ABqwlQx1zoaTfwI9zq6uAkPJBzTtStun/qPK
9Ly14RC1+W0VG4IXdO1LnpviLjC1neIsxARfO5lVlzTQBf4imSJeHQtdFtt5th7u/mq1SonBCUVt
iRr3liXthlrZNqm/GZpqA4j10zwYAoDgItBmR9BEdQSoUSaMzkdxUPsdg6RDONW6slM95m58B3l0
cmIq2/U2PYFrJyIqrn+2PybZNpx9trZoFLO2ICtZRN3GaIydzKSFuyp8tRJdmP8wz19u6h9rXBBn
RaMJtVwssHYnQJi6Lci0GKUFmJsT29Le/HH9ml5dHGC4AAsyuffP3tTZ4iK11fWchadW27rTrG80
4r8MAdnVuQjhvuougBPg8zFiBF/01lJVgs4vQ4aXsW2MbkcPELlHWCJBwvpAG1GTkDD/47cSWuxo
zqB5bS5YGFof+DiGuK7lg/SefaBi7QRe9JI/UY+eqFdsu5O1D1/TV3LwbYzVc1OndMNnYoN266Ke
/RL+VKGZ7F3fcW7UPPr1MjQzUP1Fsw9Kf4uuM+STpaE2CL5m68Q3NHzJ083kGQ5me7ntvFdKp0pZ
+2F4194xy8AWj/v5zA25nWGyHXgxQdtmPZ5Ll1amgEgAzMe2SR6rGFLFd+rD6Coum8WTT05k7jMJ
nDJb+qkBjYHGceqOXotxpKLNWLmngPZl4GjsA7irXD5hNJM+VASfqC0faPlek3IztIXg3l0zAuV2
bDn4I6CMco+N3zR1VEHQ1y510InCX1KNUv/4fP2zrsQ7mPfzxwgL9s4OkkyjNAsl8PVKTc/vzSA7
AergTHP6I4pzqEF3A3WvW1xdFgICgpIbWqv8lLgSQr1VZ0JeDD0a1Q0z+lykVbmxsun+uqG1IJKN
ogPJAqRb0MS518TP5TTuQsTbw6G+YWRb/1l5HH2nd6Ayj9ke+c/wJTwNf1sLxEHBXQGVVmjAIGPn
08COEr/uUeGxmxHBT2L1FKPGiWBx7LtwR+HCCJdPFAFyyhTj2W0ozmx7MCVtAsVrQeS4ZgRlOlTz
FQKxah4qnUBEHTA/zGcyG92GsoADCJfAxNrLCBov8KGg8SvyYkRZYaGK0tcYxz44/nbunRwjGNW7
9NW/wyQdV97psV28XXeMtWXh4OIew0RJKAFxb1VXBDqGJ8OkFYAdWv4IuqfrBhYYVOYCZxb4KaGg
YoH+IwUxStydrQezXbSZM7e9V+jfweewdfKr9X8FaWfnUEOW5811+6sLRJMJumlUXXIWI0Up5NoH
lR3ELxC+cy+X/xYY/bnCTxEl4EwYvOry3hhMxUe1csAeDqHhZZIZuDoJSpHKxEpYgeSI0aKVz6ku
7DI5u57I2FrQ+0UQI+2Mg4+Rh4fQrXdsSjgkHhRbflNigUOuXIgAY5hggQGPAQ/hnCPJQyQuMiya
ESpeEpmfR00+anP4StPByYfZFEAWVkIZ5H4Mmc/s4Zm9XGKdaCk0l+sMsqrQ4zd0TLfHYMA8cONp
cK/7xcrVi3oQk+nFP4BJch8NKuXgm1loHQySfE9b46DNyk1AFJH7i+xw73Q2QEE+Dj8jGH0zV150
wBwJD7WWzeTmXgs+idu8iS6r1X1k3HOoA4CixaP9BhOjj8sJ1TA6xCckpQ9BNN3Gffi1ga719X1c
u7TQvNAxlwXWcAo4J1GibpQrDQscnHljHDKg4Xq7cQdMOFNt2RaD4RYKFjhveMEoePtAwi1lR6An
r/aaLrEJPfMN2Vn36Te0KLW9j5hgBySNE+2bm2qTbNIX0rrkx3Awb8KX68teuVZQ6IbwGAqOaBjw
SUwlDYEPRUtkFKn1xZyTb0WUCUys7Cxya8ZNx9xz8BN5Kp80J7KfyQjxpofWZaNjIY8tvfcO3bJI
N/xJbzRdcACXy4JJPNU4egi4Fx35OchI2LMubKYeIHBuG6ZI9nHlPYAJ9AkgbacjteQDVygPFMY4
Y1U5ec1Rw5Ky1ivr4s6sS9eopbuuA9XTio3nJPAPUQ0NqUKGUvn1z7cSD13+Ci6gjII8pVoCScji
czSfMbi9dJpv0PLxai97lvXHujhOLsRPXFEyurwRLk2zb3B2j0tEbWvZmHEFhIZjztSBM9uBJZog
vfopz/aZ/YwzM7I0ZUGuA1xRq4U7apZNpdfrmyhaCLuFzizMBYaMKeDq2F0QV1hBuCkiJD0maR6v
G1rJty63jD1UZ5ZCA/ORTAl8Eqaf/MrwlcVJcpRt8GyerHv/h+5NmxHXTY+xasfxr0uTjEiCm43J
0eEY8rFzZcaA/fbIoWhmVk6txV4TQmKwRIIlWOfi3uYscY9FUkl6ELeIJHSM0FDc6C290Wpb2RhO
GdrBQXMrY8ZCdafcirySXdMXQbSKVFYDMhwIzBWUUVAZRdhQJAif3I4D9AYxn1oW4i8WPgMzoLgi
38GcSkQW3LOLSUNKYWV44SFDarhljahdS/OHLDQa7/pmLvwflpAWoBeEKiWarJz/+0DkFi067PZQ
6J2TykOOAsksOAKrRtC9BREaYjK4qi8d08p8UkQSXEOLpyPyr/tBymSBV6zZQMj3+caiBMKHl1C0
m/SSjohgTWKbwQNG4wgsrH2Ucwuc24GUjDk/La5kDK2wFQjhhNAnz2JdYEa0EO7OxeglyD1A38ZG
sf+YASQ41argo68cIHQP/uwV+wlnF4UvA7GYpVNs+6W0NTF2GbPlCXnFmA73unetbRmkOyhULJiy
tM6tJSe9TrsCCUukH2djp+cHX6SLs7Zd5ya4tUCrWw2gNogikxyO/aZs+gnzj/xSFjJ0F3E+jgpb
CURqwN6B3OflrsU+nTE+KWbXDqaAS54BvX1MrNbc+MMgnnY3uLKL+Ye9V/4U9ZgWFUVmGtV8A/8G
vowPw1PFkso4wRti0bqG8zX6tENdS9qgrCQdKAEvEmTUYdfrtYhquvoJz0xzXi+naZL5Mdxxqqud
0gxOMkhuJ6pcrXkkomMG7wHNB7J8l3vbxEUUYfGo05Wz/tSpg0pAKVKldzON/V96M/x1Nsp2FJIZ
TFNbA/Cbi8ebYcybQKvQWW1elPgBF5Rz3fWX3oK/FcVYTG9nsrCfUOWzM9Zg7FBTyIib4sa/95uv
Kg1ws/YOZqvvMW7srw8agJpQK0CGhhgAIJbL/UNpWy0siDUBrjC61nDnD6EXzg/Xl7T8SExGCEQR
FHawID6HyQsfwwfZIGHMYYMK/Q5kXWfQfwUi0all04x1jv4Y4ttzGEMYJVECQ8YDMFHxj9CpWT1z
lwGujozwxhz3bFKycO712gKZnCiKBwbB7EzOKeYuzTFzUP13sw5D6/J3E8p/Wojhd9BQLPbVBgUu
W+vv/cfi299vLuP6YHYJmnYYZXz5BUfqs8ADRU6ahsGdjiExGPcnGWpkV2OYf4SNilHc100ujzbr
+v8xyd3ODXLfdCAo+qQhJmMSyChNWvysqZKoZCcyxN3Rgzxqmm/qACA2E0i4VvQzTFvTDspWAGdY
JizwnPMlsV9yduokGhSN3+ELyodoV1u2UTjtjeald9G29dqP+jb1zGE/HEWlhMWAD5MzzFzrzHBU
11mS18rvwND8lh26Ry3AWFzwVdigeHmjun2B+HSPQYwhlJ3+/vyrGNaOKwfXGVrN3KdUKj9MdQOf
Mk99p8p+mTN6W5PACPtMl8EveHWA9AAchyd9EcZ1ozlRP0FPIZGK15SCgIkX6+d1n1wG2Jc2uH3E
dKioCEmd2kl5ZPgGXEZOaWCyY3iMCkyMiyJPH5sf/29GuduT0FBJdAjs2Rjbc1JL+esEoTRTwWQo
A+NGoN7QWsTLjGx73ezafqIlhTQfTzoiVs5slnURZFJQ8+1I+lwOSmgXE8Bs140shEWYZ2q4TaFB
ix4g3oZLz8RA3RgXN7OCylP+I2VqERmEyjHhCyGs999cKjqE8gmYhAzywN2hw5CoZhkg5DOb7bw3
v8aZ97mg/z8Q+n9QZj37touB0KeiLr5/L/7n39Ol9z/+z+//4/c8aEn5FyvRAu2GlquKsXEsSPw9
EFpSzH+hUYLPgXMLPDtQof9MhCb6v1ABRY0QzE9U6JDW/jMPWpUxDhrtKBx1yLXBRcnfjIPmKlrg
KoLpzCTtQHgDTAqglEs/xCMApXoif2s8lqkruzhxjHtlO6O6G6ie6ELk3P7f5lAAxeHCnGsAYS7N
YU5DgiBm/mbejS5QlU7oqvtsr7r/AWyJ/fI/9yJMgeGGCXVMKQd7tWh6RUonp0YZfWN5wew2ToLg
5LNlqHj1Q34SIRk4Gu1ve8BNWChPs9KgzC0NT6mvxpH5Qe6i2/6mcfDG7cyv02b2Ui/fijrXyw8H
WtX/svddS5bj2Hb/ct8xojcKSQ80x6ep9FUvjKw0BEESJEgQNF+vxezR7UyeusUu6VUxEdMTMdW1
Dwi3sfcyc5IAdAGmDUKPX79kAvPWgTsNJm6M9YhtCgkdDRXr8Vz3sFeO4sVFOg8O0UBPhLH8XJVY
PhkHmRuQg21+docu1mK+qUI/bFH/vEzumliHeAZ6Uz+Ke+dyDTT19eb5CAwQLoo6+G8LkJvFOekq
8Oo4mX7OlZ12m2/nyk6zXXvJna9L1AmwIvEa/gCAL79mK0wBY+/p55ygtD9mNNZM4Wl+8HBNhv9X
E/cl1DKlZGkJu+LpZ7GfOfgyD5MoC90tj2HFjWZR+Okwuv5rvX92q5y/z+ddgFcBrhr0sH28j5GJ
LL6fjdROH03tTSka2f7eMi4tucZL+5qg4+hYxFhkB3R0K9fO9LfEvbXt3SigM56BdXXz+5GcfbiP
MOiCosUMWhp8tb6ueI3OzJxaf2N7uQcBxLvG/rpwD1D7bkMIxK99ucV759/D+hRvMSygLfu6wLCM
rQ5TP7bhFlzSvxn7caPHHYVPT9SLrQWT6M3vB/rLKfsUd5GAECmILk39zXKeXDAmtbwNBXoNvw/y
66/pgD0+wzq9s5MYevRiBGfzrT3QPST3N95+uBmgkzm7qK0e+19zqo9PiQioZrpzGnxGA7Vl2pDW
1d/0q9GNygk18PSARvolXFT9b+57f8u3qw3gsz0NjwYNEdFng4ICtvdivRgAUDuTY75bvYj1lF5R
DcI/5mXL7LC32g0bXv2q3+YAQGtrVIjzHTGfy7gDgP6C9B7u6C/vDjjep01bWu+1uxuGhw49Engn
RN/+eApxZ0O+Hx22GR2zLH3h+WYzbIkXteHwTc3hm6p9b3HfVBsf5bD976OdTyEoCqjJgMgLVZ4z
Wijrp56lw/jiQLUhZz/ouPL3LzqG8xr5GmCx3Qabdpqmxhdtq5rIO8zZQXqYZSi6JqquoTS+uizP
NhruT1xp6Bji26HCtZglr5vGrqzTd8V+VPIBeMBZlPn3X215fUFW+kuIxRrUNJFZU5W+z2dWeci3
5tY/NKvA6fPNvAizODLKVk7wYR/fyC6/tDf6zomM23GjReUG784/grNhniDB6YJGAl4CoDFnLORy
aBuNMOvd4FPY2rcEcOXMfv79ZzvbP4gxyyAD647c5owRM0B+XnOL9N0qs8DNb5QOFm8Oo2z+8/dx
zpK2eTCfA82r/lOBYKyqkVLMT3Fid9lOgDQHUNmGXQLtGmewbv19uHkavlzGi2iL1SB7WtVGmr5P
fR/Y077wO1Bw9tr0Luy1VvUCY/nXNH0e2XI7MSFGwtN39KDTy6KN2pv6ynlQV0WUQBFZ29jPIgEU
NiDfhgcGgaN1rMPaaBeLMgXSFELawHAOiGT29WMijKgrqoPn5AfK9ZX2/wJacT7iRbXaSeq/5hIZ
8bsPHQX06YLqoB/LbbcZmyh0nvp9/ZwE1Sbd2JF1kcRr83ueMiwmeD4OPi2nHBJizMdHt68iA5nk
vJ5ektsuSuFEsuPhaooyD+k3C8paYo6E9EWfY5JDbzs6QXM9/kgOzVV7n29FNL3XbSDMSF3QQxH6
d79fywtdyLPPveyGqswC7xWn5+zYU8ZqN237Ex6NUb5yhK6tZMv4+lFpNzqEIZB2yKErvOGbFGJw
Py2cPgA8zPVf/11scHLXh+a+OZBoLWM/u/m+TqqzuCZsAl3gEfFrHZgSCJcna3v1vziFZogpYH54
yy3OBbeYNW5x3LWxPBVQ4QDLGC+QIRyAMHx2pijdrK3U/+Kj/h1ycTw4lE72UOKE3RYyngyg5LBX
mmskETgdsjtg42/gYwKI0F7cWSdrpx3blXtkQbX+Pwvo75+wOB+sycts4Dww6uqZqVDzoupgHvM0
nGEsBloZW9FG1tHfN+uv519c/Tj3/469OCtMv/OG1BOv8AqAt+eR790N25CQZ/u6DCiOf6CUrtZS
qPOM9GMl/R11cTwoqKiO0tde+lALjRDW2vdurB/Yrt6uElV+ffj+Z6gl2WdksFvpcbHlD3YE26mt
hXSKRcZ19s0HgM8LujvnMfvz1+bXAX58gE/nH8QTyjxh6bscb+vse4ZFVbMVCs7ayv3IhT7FSDSV
SYEzlp0snDx2EvTbGWtsXaf79No/mLHxeKkftAjaP1F7XFPdXZC4zlbtx17+FF7nTHITR67asGsO
vSEzKEHl8IHcK09i723kvfmg7bqd2PwjMb1fHkaAhEBADTA0KLR8PQz1DHIz8779OPFjGnYXw4dW
mx4aJ/5tvX7wqzXrz49RHbozaHV9XHmfxutDfwliXMa7jOCYYgCkqHbdxj3UKZxR1t6Jv9iVwNWB
9YqCKSC7H1CqT7FytxNOCV0PdBcGrb+tzTaCkPbKuXMeBALQyPpgmwDxq3Puny+NQbTGmzZdTO0d
b36649rDbC3EIqs0czR9qa+/uWBzAyIUAIXsQAs6vXfvyY/8WkAwaAj4KgzqF8+AeWgQkkcb2MNL
bXFTNUbRGaPlvs3FXBNsmuYxh4095NI2RbhWEjx/2YBGBVTZXNqetVoX9cdCTQ2zqfXM9ukOZiX/
sDC3XO6YKNBaoDOBRgweHM7imurMusmg5/Q25Khyln6orx2Uy5fGMsBiP2V86OBi370V6bOrnaxC
Bb62y/R4JVlaroiPMLMRA7zcAUpfArr0avIH1+7f1CbdpTbqH0kEA8l8awUK6u3mAExst0vpyntj
Leri63GD506PqGUjg8Y7pKkVWMn33w9tLcbiA1IoH2ZZq948PNUy7S4XRqy6/8cYi9uamBJWhly9
0YFu3JRENOG7VJ9WvtZZ9r6cpMX1TOA+VbNseINUtbxJ68sE6Uiyh2zGRVEc8vw++XgmrSXxKx9w
yUFjaBqVplJvcri1jKPybmW/8vnO8st5YMBuABUNDIODEtzXS2MEN33I6IBzIdlqUwBdug6ldHNb
3Y1tBNNLeAesfcv5qPn8MplDgggPIyGkrjPe5mvIguukaJz+zblwb5Nt96FpaP5wgrnlvg4A/dU3
hBMOpG/mqttZe8KD1lDJq/GN+VeWftX1xzq9+/Nl/jnC4kjnIFVq1MVW4jDsTO78PAncYeUFe3Z+
zwCeWXME3TFoX57p0FCqVSUb3deZ31/dmLsScwRh9HC+2NewEWcH3yLW4lWlmZ3dGsp9HYwT682w
l23klyTs6zW0IRpgi7UwE1XQeZjtaACGOlMcnGxC5DCmz3kx+uMxbxKDXhQzZgnwoYqk6YOvmF1H
NtNokpj72imHYnyyXMW6vZeXtrMtTFaTl44DaX6HX0vwb5YQsCH+XtplCvRKaXK3swJHtL54TI28
KkwAjruqHvsjq4g2tF6keq5X5CY3G6sSoWBdZoE7XstGLzdOxycBrzTQhpqrruFZe9eUtXiovWHI
vld6y+Qt3B3bIh5LrpIfwhc2NJNt6o7hyHVlbIfcgSFfWs32zTJ3zGpf+TWxQwEUyAjqp98Pm8rU
21PmtF4ejcpqYeIBaYVy4ypi7mHVCtAqfmt6ISxaDBeaUfce1AW9DhCrfv5YjcZHa5c3LYecvOaX
j+iNtVrQNyMcQbypeYbTVPrMyr4TYWsMxYUFA0IRQfq5/y56gKswu8I8WJLgYWW3HLipwgJw0bY4
lwHmAFIZrTcNE9TpE34opJjivKDZLtcrnhxyVTN340Oghuwo12oedE4hLvMRbsvbUknTC2Tn0wOf
nA5vV5WO09ZwRp7GzShRlpBOdj9CDPTGLHvwAdEnIAg9gHidmLWEhwRaVYrCIM6v0qsMumMsDWoI
svks5LJCXogfM1Hn1h2LorWCXA2AsweZLjX6CBODpoHe2UBjTqFBBAs/aE4HucsdMwU5rxy7mDbE
qqFG4PkcyDUGJyEG8A4AQWLKHhKWcGBEUzrAj1S1ZbuvHFp+E3QGeEHmSuSRZ3Xt6wQJp1sLAsZv
jlthHgv0mJ0g7boxC0ByYz87fSJ3ioz0BShh/YXLMk3iwXUnGTmlpmchq7GMoeyikSTqe50cugEf
BRDLvtMPWcLqi8btvTyFgA0Bz+O2ULIsIYBlZC2JpFk2BvQqKprJYByIbsfcLqBDGZRCJK+G2+Tl
dae7qX9d9tNgZBujUiTBgUK8Vu2EBAtvS2iZlzvHpCOcF4TeJCfpVjnf+2kJfkDaQNj9tUtq/bsF
wyBxW/ZlryeR47eEJkHtlfD/qkVmQz62VaUR6SZNnBgmLkZ11Q5mal8NOoiym5Hnkr8nKSxZoixP
OD817ZCYQVdJ1w1EZmZwrmGt9AMza1JnWwOHXl0pO2uKk5u6TndNgU/XYX+NTtU1I9SmT007UTu0
Jq6h/QfsD1YQTmQ7C3qR6dltVgnPfoSNhiQBivtdEsFesndusNZtY9/oCQrJZU8529NWkASXxSDt
HW9ozi9byxHl1WBCOPJOq/QxLLnXYONkGqg1npWN176dG9OWNJ3zKFTHnZCwNIWdLI4E64gSLozP
ZaoNL7OogX5IknT8zirHftOUxpxQs6H9951OzDCCSnVFuytULsSlUXgMcPJyMrtdniCu4ebTayMH
P7MD0+DKfmzGHBrmudZZWVSauTKCpqKdaeJYGeuWBn4tpcTUTKWfP1aaWRd1qCcEHMSuG5yglCjS
w56VEOBPSelTqMc0ZdJuoOEk2sDmzGEHLtHB22Se1+e7qmJdtyFl5kOFhCiTxgnxW3vTc06qEBPk
27P2XnORuqOSYU6mug55TbxSBr7TNUYT2H0O3mPQlSh1F7PCANRvYXJvmKrunqaK5yyLoPOrevz6
wRq6LIQoGXnNG4tXAVxgKxtKTlKSCV5wPL+qoaCbBXrPOHXg2O3yVgZt4ZDiaMITGtY0KRQxJ6/b
8YynQeLiTymsv6BNnQPp6svJGe6ThF92qXtbS9jzkkT/Bl0iHqe1hp7g4GShMek3wLSfqFFpgW2Q
O64G5Euj4Z361MNTtNfZdjCsHZnkCQLm9NbW6TZpy594kr33Lih8kyN8QEWZOuk+oUEG4kVQmHq1
Z5DuCawBJiRR7WjVpm1dGabKP8GNy70hjbgHsC3WWtgg13wzjeU2h+njMNhXrt3d14TToLOcPGS6
c+qx+gOhaBX480Xq1ZeZaQLjUjbAkvlyU4EYjeMgCWlpwTdmgspMVuDfd83nYZTfW916Ut0YU0oi
jgo9IAiafzWStIIxCYE6TK9hhyXpm5fwaxiVRmSofmIDXdQZFuRgwBbSElBb8dTk7S2rvWlgExVQ
v84PuBSAptRLqLDo46EzafFTh1XwJbPodJv3uR55Tv/Q2eyaCNxRvvSbDckxVwMc5CAfKe24tLTy
2E/CCHyWixgiTg+sQwLQQTBD7y7rztlrWTmFro+LqxsLbMLEbd580cmwyYm+1VwBjVchYc/lmWP+
BFn24qBc/j1JYCm4pTaDoaaXQ++4aryo6cSh9Bv1Wk2MnCApYxwzPYdDQpq31h49w2zv+V3JA83D
zeZ0tVZCedcv7lTPgDlwEz1zAkNq5LpyR1wBwshTH3yAfNjPtxz2SmWFeivrsB/90ggYHf1g8gqr
CmTVjz/4APsUaVEa2I1bx4kNKSKZ0P6I1s10GguQB0Exum81QPe4yCjqaRwyUxTWoB3SGei9MzdQ
aW5FpDGryPfqKmAN955sc+jQZKlvfJsSSNXMohONStJ7VqVYR8ImNlyOBJdkz33J25jB8w58jb7l
PexHpxIaAf6NmQ8/pV40xVFlI56SAVeiueS9SyOzg8mlQT33oNGCPkI5Md0zzRdA95Z9omI05dvQ
dSo0JOu0iA2nVDcgiN0bfeIGg02iofO+Sb2N+eBg3O4F2kU7qt0Jp9+I3Dyooi0DUGDcwE+nm871
ca1B0b6vkXmPrVt9N6Y+/dG4+d3UeE0Am6q907t8N1mgd9c1YKJQ/MJQ4C182QMkWhAcB7Qveng7
2VNUWzAtabhjxKPHdipn34mpjUFh4OMkXuFeGJ5KYgX2DDhsdiFCxVukcdnoh/AYZaFX66eulTwe
Za2F3OycwHVVc0mk9s2ZdHG0aiiERgMOHS8sM1XvcSoiQFZm3T7TvV3ZuOK91yCq640FVCAd7pVh
4aWjFlqVg5R2styDTtt9x6qbws+aV6eaRDhVNb3wlPk0pfk0BrOq5RPDKg6l0GRQEu+hGhWLCzuD
1gwj7b7tyYuGTDkYkBq8FQ4vrW0HwTykvj2AVKS64HVycloeyaa4yGBHgYuvu7EHPYZVwxV858ug
cEo7KKvp2jVTM5J9Zm0YdEb2jGXpNTxg+Mtg5W5gw5p7q5PeCNO2s3ZT2+1ZbrrhWPllXGY50E66
lh7txK22AunoHi27VzV2xQ/8qB2uup9j4+r7KZVlElCJefREM4ZJJo4ZNWXAW+z5RhnvNoGOIU97
iGnqrXOYSkxNrsQ81tB25aYoza3ZIEGBCUgRaoARB6k26YGfdElogTq/9T3WBpkcQ7+Vjzg4QWoQ
NY+yUXaRa9UsRpk+2+uj1sZUVGFf4f60crwwoJH3UktNCxx9QuE3gy+aIyoz1D1Y8mqePYCuCu6v
gXMAajraTmeZs608rbzOHJk/mLoADdMCGRM6HPQtIxOMBuycR12rV9u6T4DcELmEo3JipBua1VAl
o7W6niDJBIobK4gRDEXr3pfCU+AjVPW1yDm7rNLEvRzshOwqPU9FNJC8vNNt7m8hN9+EWtZDOwpq
EvfEGvg2kw3Z1mVtTMhZC7UhxGk2VlNJUHqhc+k3uggB1VRhNlh0U7o18pOhVZHi44PXoqPs9xo4
nQ15orr3jY2tCvLe80OLuHncuAaNZD3c+lVx5E1/Rz0kEFZb0R1NdL94aj0dxk56RyScTbIitOo2
bQ/I/nQjzAtldpeDkTTPWVL0UUtp64SpPYhA0xIjrCyoPeLRVzQQR4KtlrzmTlp8o4OV4Ga15fjC
p7p8tSvbrkOjq5qPg9FyQxDv4SVhIJH2cyeNBvxZCCD5PUy5skqOcV772SujkslD30I1/lTXBl4I
0P7QLaxYH7G5pwPYFjY1MfB3EZkW9J7QhoZ5Rkkek7RnLR4iKUyARy9L3EcNE8lPdkLt/r5t4QRQ
RSjeGziiU446977QSGZMm7y0zJ6DHYf889Drk01PmPcq3/XFmLNTl3SafWz8cTQOqQYXMzsiom6x
8KyBDlIGlWjJcCLCzApwRSgQDUAt4imFwnNLfSOFS41FkI1o6BbnO2oSz95NCGbtarvj5bEG4NOy
AmZpNYSCPcGABs4kMvjAg6gFLQMoW7jqVelKoCGJ/Iq1O1D7Kn4D4XHyQyQOBD26VDL3JXWVxQuY
6Na2lYRNo6n0DRm2Rt7xaLDBnDW0chouiiwp22MJcCIsU0ht9j8lHiuXE2A6PWTOLLA4y8JIE1gu
+IkMk8Hz3CpkPUms20akeDEAbl3SPRLlarhokHO7t4ZBSfITKU8GRxkH5uTwYeA5iQQZiX4htLa3
Y+Kq3NJC1ky1cYdWnBK7iluUfKvLsmSnfgQ2M4ZTQds+KK+b2bBuP7RbXLKdNSt2l9UYwDsWoqLE
Qb6/11XuFu+DgnFgOp+vfv9TMygXT8K101elwfgi/n0Z6qxEtKylLEqhXZcSF1if57n/g9y93gy7
LFTx8KBu1uWxziqiczQUpIAgnXW+z0BfvDR6pZTxA+2ul/qU3fzlaZlt8Y1NO3C3FoQq1rC4v2jw
ISic5WCnDa71GbLZr612ANvlR/OUXpobK2a3TRL5l9OxBDgHOmCXLkoMoR1qQYZev3UB8fk//cgO
SLEGQJGWiZ8A9OzX4qVVimFS+AUflFIQM1jkRXgtbQBy3q5xLM8bbHMwFxI/aHzhfyxJQnlCBLe8
/LnYa/F4Tzd+iDdEBUw82edrUIZl0Q/M9S+xFlVMVKFKt8zZM6c3PX1LjFdSTJE/JSuFzGU5dg4D
8CEwWkA0nBd/NfB8s5yL5yrpYtYouIwUh5K725Vp+mUYlBYhTarP8O1F64HlBjL1pnvWq4tib2+K
jXw0b/zn6km3g3mBzB3gtcL2+eqcx/Yp6HJtNAzJmOywAXvg7ouo1m7w8HN/zqCFIWbaDKHd7vrA
f627yLTDtQb0Qk8CDWj8AAiu4U1po+YM5vPXxelWDCZ7U/f8gYgfAnW0Xv0bheyIQ1K3eM/Ccq9F
eOdbEepreMmOa6zWBZ3vr18AQL4BNXOI5pxV20tWlygd98+ygIVcZAGpeVkdROiWgXmTn0ZxkV3P
+DkS2dGfzziGPEsizIyZM25Wn8JFnSOydVHQKG2D6eSExVUS8SOue+fKDDs9YIdu98dhUZKHaOTc
WwVSdMlaAVSGgcVuYc79IoRuDqQcAT3q6wBKiVBeAeBWe3TwWvkjbbj5O+Ma032UeGENBZ2nRYm+
yV1fVTp/6fobwg8tRKdXxjX/BZ+bNMsAc+H+U78d4Eer7i3+MveF5BWDRk8dq3cHh7q711ZwG+d3
yWI0i7MnzWXNaeHiI87gFxryqxRgIwu3CLxSgjosLlY5MvNf+WV8sxIQNglkoB1sG23R/yyyCSXO
yX2eu655zK+qe3W0b/qNHkKY55ZBZ/dx5YvOR87XiNB0grgo9iXMGJzlSvEnnePN0rzkD/RkbdXJ
38wcp/pRvzG3Yo88/TqPkH2uNPjODkIoSVkIDIQ9Ov8QfPk6j1nBilIY7ctsXYZmRCTFGOABEK8M
7qyPA3KMYQFiYHn4B+Qyv4bp9GqsJWlf5BOswoZTt52ZK/nJtQOxr/6JJfPZ+lwEXCwZgxgVXirt
i301a9ECwLSx9s6VB7cEeKKtbLYz/DlUkTFn6FnOaAMcMosmqVcZKUpsxhvK15ERopcYqUCF4lTf
zIlGsV27SZaL8yMeWKAaFBY+VFi+fk0fDwU68uK9aPcjtJw0OPeuzNcvI6Af+m/lPW1xP/YmEl2r
Lt7xIN6TK4PH/oZdJSdywYtdGhq74mJtTGfJzDwoEJFxRYF1N7utfx0UdCkqFNabt7w9edsZU+fh
VXacGTP5ZhVAOF+1nzfbMthieQizhFKc3qJf30O/Nos9EsCwFdPWA20T2ZezTF0Z4b2Ip4gdrnzc
5dr8CI4dbsNUEjZJy50uRKXQpWzf+EntsTK9oAydSHua2WntT/91JdqvphIeoIB8ga2AC2gxleMA
Flwu5VvVbFr/sgbgFiVDEqK5592bP6o9j+nhD4UXQAyaJ/NT0EWqM+ht4ykh3+STeOgfyl0Wq0fI
bbebfpNey0t+QPtrq/q1ZXv+ZWclXsip2CDRnMukp3j3Ww6a+eW7gnKcvvvAwjYBCtXI59Yy4vMP
OwOMZk8pD4fomaWUFHCxIIZ8K1v20+coDyjDXT04l+ezsUAxLVI2XUCGYBq6D+aaXX7zHNwKVWjt
O8jXenY8bAvn8f+CabiEEyw2o6MnVmYNM5ygj6FVvsm3MrDxZhO363CCc4zJAk+w2IwQJe8yZrqv
bJ9f6pF5zN5866o+zsLooFIk38WaqMTZMlkEXHxUA4tEtRjd/EhTd/PoQBWK2r24+gcoyLNlsgi2
yCTarrHqDsgMO9DCCp/yhoTIuIPvZKsu/kG4+a75crJ9hIOIIfQcgJxYipcKPZlcB+G0gxGKQMd/
ZrgO2RoAlv7+ZDkfGBg24MaBTI6tdqYPJwevSrmH1KHMwtS4NNVKarL298+z+CnF1EfIM6EH9JKr
9phDoGYC0uD3Izi7BUDy/jyCxSqfir6gIpMvDH4KJqDN3vXANzDqCIkGOXXz6ffR1sYz//+fxsNR
NZV6Ll8a9JK0wd84f+arNrMxIRKAVwbKLbOm1VLtJqVN27dieikAGoVi7UHz1a4Y7FPaTUOAUsXa
NvrVgEzYs5gzWxJu04tt5JeDbctKexnTBvYlzamCIAo1xyBhYwyd2QCZIFApMHTC+9KV/SaZQCrh
TQRBnJUr9Qxa/TH0Tz9lscmkn4leNIDHE7A6zDTS+kPKoD4l5A82/pjQP2AguVQGDaBGVeVFlKFb
zsu7ttgUJN3Xw13bmcE0d9T8h99P+y+ON0zLp9+2uIB1a8gc0mkvHQ2NEXpOgf2IqhBgGU+JHrnv
0z2/99Z4Ib+YmlncF/oRMO2A4ediagyn9hmQUy9+cuG7U9gnTfz7Uf1i60CIFjcteHyze/Xi3eAp
dAMk6V9YXjsR0FUoLMvvjW1c0Ww6ELs6dPl4+/uQZ8UDTPLnmEsVKb0xcyHFgDfnbDpQbChv4lZm
p7HHfAJF3O61HZrRseiTXeL3G7IiRT1/tK9Hq4+NBTtfF/8ALXiR5jPNQQOD6y+u0oMMOfDjzAde
GeP83X4XY3HoWcZUc0BtXtJnbzvXiNBEvfXe/Ee2caIhlFCgDsbbDinjbX9crSeeTSqk2oCih8Mk
QIQ2XH6/nlBohJKUdi54tO5VA14wjybAtebaEIpiaVhckkO5yTbFdjVfPLuRF5HnX/bpbLQzaleo
iL/M+bgV5qBFyJ0VwAkx4vdrVIHzDTkHg/EgikF4a6DY+DWYx1ym55qDdfRX8l/bWxeUqfmOJEAF
ff933e3/C9z8h4F5+m//63+8DP89favO9G2CN0BmPqvbzH/8L3Eb81/zmQFLFRg0Oj7aA5iDv7Rt
oFEDQdHZbMXH8/ZDwuY/tW1041+Whi4JdGeA50dZCzu0rTpJ/+d/OP+CkhWyELw6oJeH+qb3R9o2
883/9zaEgx+e8hAAQEEGBmTgkyzWo1laogIyClY2GkiweEmU4QtcUSeUaIt4nVO3YER+xMOZAj0n
vF9wbn/0bj6tf+Q6MhmAHZkpEfZOHfP97G/2x7n2eaB54J8CVSJFpxKBtG98P0UmNjgJu416B+Eb
1aXVqut87y6+45dxLXIet4K0r/TagOhBc6qxs3fGW4XzJAIaH0xiKl/ScC5rrUGUP46q3wVeXICj
12BS0ca3Luge3inGwYz0I4cDmQrJN7h1saDcs51xXDMiWxwu5x94kYkICgE+bs4z2eyhtBnM5d4m
JtsJxV8joP+ALI3c7uwr41KaTRigYzyLDC8GS7s8GT0CSeEGEFMYpcM9WCOByQQp0VxMfJdtLbsk
0HbQAPzo0WGJRpjO9mGREr9/oHVW+DGbnO49781xq7ucXFpqMNutYdQZsqixQ0NbA14sDasBhTBA
J9vxIaO+da8DMHPoqaouBpPDJ0THn2ouvYED8TCS3s1CHY+7gzdW3i1prf6qtrX0ynJSDWIQfTrB
uajwgJ1qhgb4gS6D5Miu7Mr2Ju8t+EsObeeic5ojuQN2xx73uJ0BBkS2xnhIgcW4UJYa5U1LZfci
8aOHI+MTvWR+kUaQAPe2GQCQWygiVxGsJIEVL6sMaCSII88q9twwNomjQWOhS6zY9Ub9jvEuOzBu
wixYpshkO5sOW1H6eh8q2wSUEWDzOmp7ZlyTsoJr+2gk3hb4rvFxqJzpaPlQXkmyVoucVB5Ms9eP
U92rfWaz8g0+1P2GkrKOi0bmd6VT6LcTjLQBUMwBcAkm2WTACQyqOHSZJ/ALdHVbdb3aakr6Fxqx
u31dELVzXGG/61TTf4jRHy6mwsgvgAGxIxgTwEx+VBqAHNoYsmHqACTvBLipDvd3FQR39j1qe9eD
25Y3msybi4mp4Sopcvd+9Er9qDmlux+ywYsn5VkwlNN6QG4H55CqqTokpaL7MSH0WbdoF9a+Vm1d
gMEf4ASANLBzGxXn48i+AZtBksCuq/65JSNjF6wC/jsA0mCCCA63nUfLru13kwGSG6BnDngQ0FEF
cHaktKq4NgysVVaqSpwm0o5PbVkN0LzDGXqjMde6wWBZt2lrV/zUeyL0UKUaVKZsBbQnyms5nvT2
lJfbWqmUh1YK6FwsJkGvuWUwAKtq3QIQ1Gx7M4YoRfHmNDaw0MaMpo0M9OOLyKcgyAOClwkjNAl6
3Rt/SNwfZsKKu1STFGCYTt8rjRvFcaKWMK/GwcIbRwIJB1F/4ZXpoc4NqnamLMU3rarau1K4+bfJ
sNsy4ommQdpd76ytLAnZABRZH+BW5I4RFCw0Mx4snm+51yXv+N6DsTWrXN9XGSuPuSGE+z0HziR/
ox1M3Ta1JtzhvnJTDY11NwU9QRqSpWHXVr0VA5Hk7/XMABNAH932u4DRAOjKaoyhtqy2Vu2afKOR
wbpTgHalcCeVKgtrwKSnIJGK7Vut63yY2mr6lTZoXexIpxhDhev9KGspnrjWiaM/OuAY1DVhkUP1
7H+zd2bbjSpbl36VGnXPGUAQNJdFL1BnuUnbNww77SToCQIigKevKeepf9f5L+oJ6mJrq7GdEoKI
1cz5LbTVyIwVw965lykPPgrgyJn7udgaCTREARZErzp0IR5vBidg/bw7EMHo/YtlKfbSYX42BG5z
iKFr8JPb6NDOAmI1Q2+vtbtgKlrf6U1gQr4dbVxVxxWi37PyjNGIy6EcQs4aJxoxauplNjBmHqno
MH32XQWZfq82kEPRFo4nGzJBqjZ2BMZL+NNI4VzvdU1+65AZne2VOC9SNiwrQXT6GIsZzRm3rQPJ
9zXoxAg7hWLIeKxSRLZ0MEQW2tfQdIcmd2ZWBUq0TWpPNvSXq+ygBeCdFjVW55xsw1K5s25OWpb4
aWg1rawumZXO2gDXZWlMh3Fu3dit5XIanQkCwZ02+dY45Kg8Zzgoc5oDJCRmUvTMiwQSsruLpIEi
zWzb6dxJXp/3mWEY7Lrsw5HsRXUfcLid3NKx0moZB1g5lP0NXfcOWfcw/bamuTxA5GYmuD7vb3bc
o2n21pdp0ffAuCulcP71GDRp6b2K4axbM2RFsF8EIAR2GENgFrYI3GLYzlZbTSfqjNAjEPxL9qS0
lI/6+KteNC1yZwVvgw4NZrOR5tyOlhbKcu+jZYeNQd+GMag0CfaI6NAsKqbuoAxI2HF6I4EmpVUf
WhiawbCe69NiSoA6eqJSui51yAvXSlGtYE/UrdoEEkySwFkxJx63WSRNq8rLci+Bb3X6UN9cK9I2
qj+qTSlI2c360vGp+AQOFR6jvf/eahy72lpYtCnPSwsxoZfbdR4sCR1NNsDdQ6cAz59MjX1c3B47
AvimbQofxxT2vDRublOQ78pykBQPnRE2dC6uHZSKv+qa2ifT0bzPvcEIWGkZ42+zaaaoWlzstKjd
xK3ejjEWM3j+N3M7rNtiR71prB/S89q4U80emvZMDtakr8e55s37XjHjY6akMHxrA15noHKOLRCB
o0Uv9KiDwv3ojsvy1MlyhAS6g36sVkMg5tX2MXik+/Jglflc2cjzUrQDdOtjEYEqZjxgvAE7DVvt
fA+oPZa+8IBV3WwIY1cXNRWjlGNAzEq+UrftIrRQ9RCqXidmRJUnB3L1XA2SHznBjOXSNOYj35tq
DMttwe5eOgyqpLo12KWv0LCG0WG91AOzoar3bGjV8J7DGrsK9+Gs8ULmQrgYGJPGErHsrIwaiE5x
wTn4aC2VuMsXpZePXFuq6bBXgrm+xtyV+dg4ijK3C3M9u/NKuj3esZKh89P0e3GAdcMsLmKglQlZ
KmZbYYag2HismJg+IQEHVdlwG5NGEFtrKERghf2lT7CqxG7v4eRnVMo6HAe66y/eAA9NOFCovdLO
hRUkFc4KbVg3jAaJOpdyFkKmVmG5Bt2mWSOYKKYy7kvSfGoYXg9/U2nYzwotWqcPIBO0rd+dDeVR
YKh13Y6ybhYzLHlp/yiDO/nbhAyYPIJ63+YLwfVDEDiN0S6EftHgLVkxhqxaM7PUeeRZ1nAFkFqV
EZlVd3BtJn9r9r5fkKCpE9RN+xGKlTXZZsWP7swxC1CTc1ZZk+ebzfpNRxNyjVWMT85aQ7lbaHu0
2xg8SbQS5hSYe0PALgkg1KpIGgx5+6KenD9MSAQbfxs2O3HmdYo3U44Pw+5a8V5RmW6W0UTUs+oQ
atg9rkaJ3VUYXugJg8eAecOfMVOYPkSzhabOZaKs1c5NtZkxF5vMJ8WKWGiziNahLxNoXOEQgKeL
X92233y2sC6YCDOCuu+31CwYTquKOS+j1d5VlsP8hc1L5Iu2QwC5yY6fMDBnjazOc6N5BAS6mizM
R+Qt38/DCseDjigt/UmU/3/J4H+iaf3/qhkgmJ3Z//hff6bq98d/lA7uv/bv2oELMC6Kmqgc6AZ0
Ynea09/agWH/CzP9KLCtyNsha0DW3g/TvTygmea/DBNA1zuwzbyjjPHnxN/SgWbZ/0KgAnM9zkak
/Pc/+H9qGte/OaX4b4//b2wmCqDefzZh7iT9OxYRlQMKfuA9M/vPLNuqBECG0gR5zoCXoqjBGWmL
4nHuqjLevOlxgKTlMpQzPVIPk9jWi+Wy/mnFHpwjBF7CgZvb+4LnbcXXFMY73de1xbju+jplZWO/
/zxSrC5ScAfAXezb++bafC/MLhIlMMZKIPXbDKmAwsPiGLSWmg/91OmPM5yeGWQDxFc/L/MSYxct
GojScN7koEEF1hX7GWmjChCAEl9HVvmstSa03oubu2R8qiydPWLAIQtXOQyJYZXVY68b2oV7CibA
4hWV4Vaem2FD8cRjxcFFqwiDreYiMRTTghHZ6uNiWk1kWko/DgKDkNXS8A93dQI6YZ410hUbu9BN
L2t6WTwK3gycTQGCzv66N32PSxmq27btUmR7wEjJXzC3rbk9wbQrV0fllWbyrDAxbXmhzXEoVXPs
KVZxT2HO+q6RsQnNrR2gz8Y2JjT6NLH5F581dt7pRp9qOAmRUJjOYdIm+wnbxB9ZyO7kITl67neI
jDW9uLnobDwrbT8WnNLzNL0KPokLYaa46BvwMjOOUSy9BVvjQu24EkrdnG2MKB2cZOpB7nYq6aXu
QFu/3SCm9ltD9Ndut19tXvfZwgcUgyrzw1s3fo8Vea7schx9EDx4zlhJIxv5IdOtU7esxePPDZQq
F3Mc1/PklHDsWgJafNleNTVZt2KZq4sS9de4fzEo4TE6dKqybefQUOEjR9jGqhQBP0skK9y3pX3s
PNlFLdKKCFYhmF/cbap8k1UqIRpxTsvgXbSaNRengg0X02eq1Fz79WWEX8Bdh5uQ0aI2ecOKyR6b
xQA8DRGELuQZWnvM+LZF/Sp0lJRHDntlafIXNGa82IGKN2ruD8E36PAhbSvAP3wypn7ufROHL7Pu
N8LpnFTrrVpLYdupHvppFzgKMH055fZrKUWXmyWZA5NAddlWZsIG3uc/N9u49/nWsT7Xsd+H5Q6g
6H1xiDyKmZzS0CTDZAFSBEi+IW3757G4PyaqmTKqlscdO9j152blFOOHVXN2eTddWxkheLJPk2a7
6Wyo21aYKocP4d83DIPk87Ep1/zn3s8L/zyHqa4LrGbfi+yqQ6tYWhV7kTf3m5H33N8cd49pIWCP
bW2RQMS1YjejVQzNvXWdNGjhVaE1J9lXHwsxilPdmvCWWcPDUHHt2t1vaLt216nIfp6RVlFca2Fo
142sB9H1eoSFvPcpnHRHIcizwSxUQXZ7PP489XMD2xD/+xBnYZs4+/S2u7B0+O7mob53D2mXcl2R
EN+vQTqSAWBJjb1XW9lg3VKASilTho6wunNRL90Zhfl/36NtyaJ1NWA/Ez3V0VLEy+79ZrHxt/tx
8P4+184FiaYaZaTaIiNccrTQA0yN6qNa01o7BB6DnCz+eK8dwKyuHihZGL61HQ72ZbQQ/xsdfHOg
6Tv/9er6X69ug+ZmQzd82eO2nZte805mdVCV99Bq7itaKBDPwDZx7kbEaWCembjroAW5aHoPW/OE
h+v+tFf3NLkejtxo2ZmjdBOZTY913VFJTZERW+WWy50Zb8PocZ9sqnzC0TLiGg2xbNG38rxUvYMy
zrsC2t3FtFgX3a+730prVwzfHqRI5xmcm4KSOjQM7rmgxrrdlWPMD+O1fXYrVoY7fKYAoJAC8/eK
qc7bYp8xc1DtRjKWWuJ5NdzmQj5VE5VPwCwdSm1s7nUi+TSavYb5VRbyYKepUq/D8d93rzotS1+f
NIlMFKY9MBrvD/95wW24kWJYwRnFbZbXa13lRucMyMX/uQtzmBHQUsekjXYUl5oN5mFxnV+YW++F
VWuQs7HMZ3uY+2ujd8szoU0AV7M3htaGjAIVhACHFQ6NfRBvvfRC1e3FJzzyXWAQMV+ky6sjtyhG
lItx/nDHYAAQyK3GOsCU3O2Iesu1q208VLNppBO4+j5n+h5uGsw/diuLbJazgxpVbRUZJgwZNPi5
a2jk5ihbpGPZmyeA940TW8sqGwwzY5j2u8H3jufsajVPQ2HJCKtmFfx97v5C02/SdzxsSrCnIKsY
mWXFmoFmOdPM8dRQNhxFX/kWtu0LqYcYy/t8k3o73yrEHPFsT3DesdbATqWxP0r18FreXxWeLoPN
KDDimk3vjtHaT3ot99va1AH2U/r08xRaYDhFqyZp+YCps/edi953Los7fUzIjIzw/py7LDP29MWJ
qSPAe1l2pMoe3RLba7rDRKruwdKY5hdiPzWN0k+Gw9sHCwQMHzNhhsPPw5+bbsWEgMXk9wIzfqTa
u4zNnX6U3fQyri197YxeIt4fl+Tn4V72p24zmsfSRnaole25s6wvKFnb19LCJtH3qPRoTLavddMx
X5hsvlSLUE/AvP193uh4mfG+GTFMC7/lSaTucEzMORd74zdIM89iauCNA65jK0iNs0yDf9eR1St4
7yxW7bImsBpXr7Mh33bTWa6Y07s+GsBY6HTasnJEScd2CYeWvzPPc2O0ma2xAba92b25Cm0PGIHl
12JmaIItWQlERthr0OEtpn5othFrj6H2LRjgYE9+wqptrryzwqsrGWAT57YRliWlYUXHIoT5l+Rd
OXRX3RXwwhIJzEdrt3mJCl+Mt7wctnItnuxqvhZWrX/Yuj4GzrAN5wmzMM9Vs7HAvb/QjMuTVyrd
B45jPxOEQZGQFUsmW3hP092vacLE0uvkucVBiQzMaIkNaZvPXSOhX+8nmFruceE/D837w58f/nmV
7zO9YZ2Iew7j/waD0NVyEa9yx6tTFHTKm67jI7SLkF8WztRualO5GW4CgjBKAlQVeT2T8rYQBLJO
ZYwfGxBlfjPT/aIVEzmYfX1sZInWv7vTV62w4fKdmz8rmSJmV+2nIFsVVJjvfZuY4kkLEkvWi3Tq
7CJTNp1hISUqM5tCZGQx1kO5d3NuQ8+SrlOpjqYarQSefKDe3L6Im7GlZ5M4bTx0+6/C0e4BkFld
ioIxhN87/RhVfdtX1B0NXrsH1MS6sF6UeKjo0sarXpunVZUQKDTbklWwJebAqJjJgIi31l3gK1E3
yCWoDDEFD+uGCL7ZTILcXohs7maQAU0dYSTvXltkn0QA4YDLYXvF4HYj1NtVP5By2l673YHn0bWe
h6UNqm4eIyxF9M0dX1D06D70ucD0ZXGYek4eZoxj9Y1pI79NGFKdDqZoPoCRtXXrdHS6ujlXm1GG
WLVgXjWHPUV7A5OWih6MvZXPJwSLTTiSMVK8KX/1wDsfumX/HEeGU7NYhudxwxxWRyu1b1R8G2ny
d6mGd4N87bUuH/GH5OPoljPc/GxLfx5uxmTmDJwJXJT4EfSlYGw2u1A5mADKvIONgT6fjYkqH6Fw
WjfuRI9u2/5pdAyjMnohH3BGoAFBBufSWDhJMfloPHvdKJLFaZ1jD5do2qtO5r1Z0LgqVlAHJudi
wAh9/rnZ7/f0BpcTTkQw1uztnehy/JY6DxQ8uDCvqgq1LbiqsQx+b1qt/SpnuQXVUosbuslFhExq
OzlSNAdXYu0BZGTBpLhSO+Dyd3K6sD2RxeKcTZQWUaPYu9sw9gWctsR7BkjFuNvBy3f0u1873Vu+
iAt94t+2RrjSGuyfhWyxXejGV6WRXy1aTwdBsDpgt4bg1dv0cwO7fE7UAF9GW48vnqG/wP6yfomC
nWRdDa8N6nxR54A2IV2jOTGJzpGLNeytV+owWXz94mb9iXKqeJZ6scZsFzIzWwLknOQybPdp8WtL
Du8KpXOEnsTDsBupHkRFv4aVDe/gCVIkncNwLKStHqHdeYCTfHiXpq2jp07NDCu3/ixKlf48zxt3
j5invhTDYlfPRfGsnC4bwBb4oN44hiAFeVj6DH5rjfLr7/PCLPzKsunZAibiAu2v49cg/HyYuva9
gTRwu7v6mSDI/Yr6Hd1R8wU0oCrfRtlB/WUbL9M+68k8TDz6ebUvkMVYGpain1dFh0qXa2tm/vOQ
6fSpMIR2+XkET7Y/6w57aI3pCKbLDOO1TfIJXROcpp2TtRS7D7Opdthr5mY4K9oDp6aVO8wSKfju
Jgy6lZFwyCtP6EcWsQTn4SxexC4Xv8VoylwtK4IlgBN4QMFFiyYJRz8qGfqB8VL6XBTzcWGYXrqZ
DvIR2H3jdTP652krfyvhqC9SNAcKaOXb4IFqNfR9dypWbz5uBaTKDVpXr5pRn6A+oOHkuO1x9TqU
ZkuBHKGcTdTJZyt0SN3ior4oTxTvVsNJVGxln+G89W7rSL5/XsckdET79lbd0PpB0LqZsKpXWsRq
fclBzTFzbUADTYd26oFLawsamxavFNl04Q4C3vxjxwas9NNe/bKbfX9lAMQFDPMvHwBVQYm34Ete
SWHmmNcLxu5Y/po0Op1X5dYJfNzq1DWCJLM+G0dLKwXGdnInH8AFO2grqXJvEuRQOBbPqgELMLPI
ftAAr8rRqfHSRo7l0dq6IRVTLYEE2zGEp5nbRzIxK1kHDW3Q+8OfGxTiQ7Zb4lp3tH10HQblmYex
xeVHD8/xY+X0+3nx1HUic/9EPB1u+g0jQJAPXReOMg/ZPc3f3ADGo+LSTwVPVGkb+apJM5sV2kXa
Lul5EVi7J93c0B9e28AGE+LNoPKtwZH4BqcrQAsI8JQRmA9gmOyvvus+y54br5XwEOKKDqwpz5Ro
eWJlbCyFMTHAOUF4ipwYTVmaVe7GASCS1XmXdRF5orMfCjT/Qjp654obyAAdNorQRXoNa/W6YNKe
17HAaYBI2OH/9sH98bDss892Jdql3pl6Mrw5+nl6aUqaFSuJyxW7tg1UwDtaxW9UWNNNq4kL0R4C
d+BLmndxG6uhyyzhJYZZiDphlSlT5HkP3up6wt9sEIcNC0SwfWdtKHBYjz83pdVelT01Gb5clhrT
zH1dNvIyE7pczPs9G9XdBL4dzJW+P/fPC1hP29iFcDX4by/wyeMRnx0sxwQeyMIqr0Tp3a3fpiHc
8Mbin4c/N9u4XewWS+oAIfTN9FA1A+42EXTAin5/qjEQUakxxzeO/UHw9db25noDt5H5vVdo2c9z
vTYv5w4ct59HS1VtN2JiE5NgI0U/v/BzM6DvqykLvbL739AASgISgea64xZHgZL75B33ai/+3vQc
2KBwbIkWzQA25eKOB4LDJqh23QmpCVYpmrOHtq+/jcU2IkAJ3UxT453qYKFtZa5z1rVzPI+4Eqxl
g1nUndpElNvRqatUGtXqU5DyyVz53v4sQKao66Bll0rPGcbaFsM7mmuelck+c/bnqlhSr25jWe8J
AcjMsqOybHyFX/PmLygswn581D5sBYK3RfNxQsSuc6Sm6CvSh6qGOM98b1twetabexR2H4ziD3Db
CyJv6q5BxV50zfapJgFDUVHjvJQuKgBqD9jyslZ9MLh/lAsULNRVTn3o14uHN+7akYV4v4ISZdyM
64wO7W+8f1mAdTpdbOOXuaJEMQ2+M66RNr+AHocO9sf97ZDidTfH2LbbSLQfZH8DOeInaln7cGXI
+HlgD7BOWRkhiQXGCiuGZGpgvFm8QB9OQuYzbaLFAZbG+Zj4gh9/92BHXy0R6OKtdKDYFh9sAlG9
wsRUMx0UaDL2m+FYYTm/lYCNtDjOcm5CHGuFNwqeEL6KKdjxcTVUQq42A4uqLVL8W6yFlEL/WPBp
DR0MCeM44u8sGwl2MMCEwJKHYo3unsbpZpOrrqCaWHzT+NV7oQMVTokvagGlo3T/INTxTf27Izfe
loGnEHZR1In631v1aXP0HKvPrgM/eCjCWn9uqBMW65Xgi6HmEjDkzu16K6BVwrnRqnclamixNL8a
t2AewUNymrAr3vVK+sv9BEDVaiFXUGIIckePI78NGhyzDUO7ufcliD9oSY8/uu/mn5L333BXAlfD
nuQM4QJr/VnjEVjmScleJvm71O6HsOYAdvVPlgEq4AiRaTf58wjxd/GKaYtB3yMTh8KCwgcJ1h4k
2vfTTWKA5dzc3fXglYjUqo+S/96neMERBAlmO0g7BFHO/TJnSHZrHukbvu4AOH5H960xHhU6uWgu
xc0aQJLVYyokxVQcH4Or/tiPVZFh4HQDyZYeTEMGqZJZh1AfoigKdKOwjMybV6D2y5dlnE6o6VRz
aH1h3PciDzFDJOaNL8Q8GPjMPcoIAZ8OIGlBfQ/NBi1k0AhAVLKpSxh6bENUych9AttQyZS68SYj
QBJaMxpRmEeVg2faL7MJm+6lbi9LGexoWn4D+YQtIhiqHPVFMiKDj4XzYi+pM6FACmBeaLDYrHLk
Zdx8tOwjOpo9ds4l9qZg4sneH0RzHswYspz5bn9IgGbUtXQlyAXTZoUfGkBBFdjLyV1OykaDUdMw
wEVhhqewv4pB9WlUo+sY0CFolhytuKqIyZrqWog6MswbuxtwFpkbqGCZzh/EdGiW4M5hoj4OBMWY
h+5SUyR4qA5Gd4OC98sznvgEzN+VGJn8Y7bBMh1wSXQo/E6xiSDDipbhwrXM1LJiuPQcZMoP4FP8
hj+ULNStW8lPfL/ufEJFKN2x7fJXE0sbeyH0YYabH6BmW1wWK+zdN64hYQvJWTob+It0Q+2/etKK
IiyedoyZnY1nh8UVMHF14NFsrACg+kJfBL39tQh6kCTaE0XgQNwYMbO9ZjM9bWXmouhs+XodetVF
aH908mhptxlsFIwoCO1Fh/sHwjDdH7W8Gj/mEQcQhQIj8LwY8+PQ0fFBoiyc62T4JdBUKH2BnInj
ZV+8T5ulWIjRpbmfyVOCJd8GG5EnrvJRAME0FuLlmK0DGtQRlxUCJUGD0cHh5sDXLdmKVRMVKxRm
T3b/DL9luHLsIwgmMMe3Fsm6o5MAbzVmJ+i3BVvPvJZAuAD8bydo8gPdZw1IqHybZeCBGTRZ0C9S
B9t6tIE0pPrNEu+L/qo2SPySWV6ZPAuo+dD4H60PQ/2xl0s/pkiWiyZxy8NCcs++VG04Q81VhbsY
Qq0J9v4BWR5WfDmmbL1OYPssdZujhhPytTdRXytIgDASFKiN5RPeWwz8k2iOwnvutIyyQFdoKJzt
Jt7slL7LOtN6CGdgconuHQWQ/CFHYwFOjo6gDJKiF12r37h2d9S2CVB1GZ8TjcTIGrAe2KNPSwTg
aT2E0GGJIjX7o45KsIS6ALPcYjXELRsBEK5xxgRcww9zEP0iF826NfOKoCyD+/lR/64fsaN8DhAo
AXiKwykCsMfut+jPWykVAYQqgK1CHxB2TWiNH/t2LA5dss6+WaaVSkv4DN9m/rh2/rqFeN+Gl0M3
WxuR9IkXbmuCd1sLNOzybTUCCASw3EKogtLURRW+Dh5V626pGKfUMcqbQaASQrrUOYhU5KbTE/ZF
enIU3o8L3/meEQihIt7IpPCA6UNJK4OMT90XytDq4hnqkAKmWvh7HCNElRKGdRvih/LF0s+6GO7n
FAZ+cOS1GlBgVo1GRrdI1Gt6O99RUQ4r9Oz89UT2neS9g4t6rR4F5yyrgT0yUV/LWzF+esARxY4m
QkSumMEmVpaQ1r5wwGRzq5aoRRDH8qlD2wTlRSQgYAHU6+/SZZmDVBlBRO8T28rX9WmWNGCqqKBc
nYdMwGhYCie870fVvuaEQoFKIAPFOOmVGqkzvwB96bcd3J1aHUtjvqJ3inn2aH8gkAd2KQChpKzq
zN2LIaONG2ErwLY7d8PnqPHL7k3vw16e7huqPRDUFhChLVvXRMqGS5z2YCcKjLm536C+9rl2QL61
+L7V6Lc5Qz2cIqmcKXaeWo1nSOQtf1z2DEKy32vTYNj1pSX6xw6AaFAjlGrVcZs3LZywye7SzEFY
Ztb9ogPVFlMcHSw7hvSSEVcXlL8Yvs6CQtMz9Mh8GlFrQf1yh4l1TXBkjOK1uNdbfYnnChdVFiyX
g0ygpJ5LdiBmdygQUMkK9LBmscuYe+SV6pjGbbnO5zpk2v5gsKcZHksNRbX4Plv6HrrdZdGrHhGw
AG8yBTaC1R/VLgO2d0npHN0q12fxiaV4CSGuxucpUHCS6BLMHwQlwBBCI0jabLS02h5gVPq1o7Kq
HTYU3iZ8LKeMSu1rHCcES8rv3RhTq3yK/+Bxw3QuPS3UgpDpxXzj9woLyFwL6FQ+XaqzdcXf1neW
9qWXTbaRaDTTjQEX6PJtMoiGVZfXZMzVJNId0Hq7POGVzS5eHBfAKdNELIcfKZ5+7vKtPaIMf5Q+
1KgBdLZEh5/V3q/SeCZjdaun8a2yp7cW/5eLfVlAyR6MZ/drovyJyPKD27iKV93XqidzVe2DhHb8
MGw4O8CA9CT9PXFA+Fp09A2GJbbHR4a0FCKrqdBxgbTtA912gLaKaMOB8fo5wFjZyjBRfXL1L2VW
TuSix52RmoZYpsdGoGdAJxcZ3LXp0F5pQBgKVIeDi9kQYM26s9/WdiYQ5luuB/6iQERZI35oF7D6
0EyAOgGIuXoW9gHrnmIAWYEe/TIvoFCraYlcqWQ2FU8YII9FkEOV7ZXQqtMFP22BGGj0IOIhwY66
NUA/IGqGpNHOpMEpVK++0M6oO2rNsVRYpUU66BcXIEz0bTy0H55KqFchkxy9A34NnXyfAD5LUKwR
/Hsvwf7tJxwV48lbeagaKBMxU6zv32HVi3SzPkAdkjtVH/YoplOR1OuZ2i/V0qGX9yj0yChivdl8
u/4zGb/YxP0S58KusAklNYL1mUBO+YezJ1XBkeJukVjWt01tGeaYxRuogbjkhxN7HALkc34JAxeD
1wP5eIUVDFxLlDpe2ZDOQypJin3F6Q861O1jZt3F/vprBRk5STUc3OVqKl/i6nJ8yJLdL9eBszNx
jKhUEe4PKnWGUArIeXdE9BfNjWugBbjfxmL1gcmkaWs7iCE3MLD3bQym9lvRoMDMUCN3ZWTagUtx
EWCHRHh9Dz+xcbU8ahSitxDyxAFf/o5L86xNZ0Yu6LxrAWJjbUCnMSzMnCMObKJ5CEsjXgdwfw89
1qL1BeHsWkBpGfZoFjLfRnGqrKcYH8SNq/JgjJkBdXm/o2YaDU2EMwK/V35j98erd9jmuocMLj+M
C8MndUiK6wCM49Z9ACTeNHLgr9sxBBy7H1K+hNUQ4GgYPX4Vw43rl86NCussVLqp1NJSod2EFdak
xcDeYr44CIH4fKHNAySxnvPgIawTw1GXJ8eFkjIehnh24719ZUWI4pKhhbjWeztSerSQBCIQd088
eugxjx1HmCaSJ1WZWTgCIsDn3emBVJANow6dlvIATTdmrJDznEIt8rXna+7crP/N1HktN6pFafiJ
qCKHWwmBUI625Ruqncg58/TzcaqmZi6O2+72sSXY7L3W+tMFSGK5Sa6IcWs48PkYj4eh7VbKYqC3
kaaKME012ZWMWGs0vWkebpgJXVWNW9UvdvkbiDThjLvjHvRayf9OYnkcl1r6kRc/rS56gmEzxI+5
HUyg8qLCxL7A76pkyLRudcXVoWashraXbNkyj61kOiCfyZaCWqt5rL9881+CCFLawfGQA1vOzvV0
DmIw0TP1e4FjceZOgkOn41OfYXcoCk5XOln61sYvKz5Tsup4eyAfwFsxSTfMiatlkn7KMmOtZEdB
P4rJW6tiz0nRWc8Hc9oV+ZcgrbvoNzSOGCerGEYm5zh+9WLP5uNQiiqMJqqVv7QrzXO5erFBfx7k
bt3do/nRyR7m7TtdTu2puuGJitCgW2c4bHIh23onV7esfaJwW0GYNQR7Dnj6rc8eFrpY3az2PWgu
HMmbWduqv11EHaiywn+xGV1LDBEjd9TdQInXWAAzIv4VhAf2vNvQPM6CLfjXJv3RBczg5kfGKCFZ
daHX1eyNnr+4D+vBupe/MQT2whkv7JlaUN5KPK6lslH8q8819eUPeXqN96mZF/NGl0rZcqweiGyv
4GlYK3Ys30rrM+RdJ/lO0N0549T/wsh01Qs4DtOv8SmIGQqUQtwF+bexXDevw5Eju+QsNX9+yLwD
VcSRXD7jvb6OSliay8+CFmB3MRyLK2kKa1Y9B71a7SVak/pVFRtT2orZdrDoWL+zyRMpteP0xssT
sufyv6e3iQakD0/SQneRtthl1ArPJctvsAHk89yhISmx3TX/SfpmQstHCHPPM6PT6m3G8NR0As/+
Pk4c1E/K8FFjbIBUfMCauTTcSn9BgFqnnRcaLuqWSmbjTFZ9vQM25jTPtrOI5UL5YY6eBfkW7FEG
v4+4ERIDlV7KT2CxmjMxQzNCxXAMKp0W++dNwGUQfLc0MapuY8tOYvbDuuvXZjTA89amF9xrwa1N
jdO6I8rwBYspWIWNNq/HDMvlWSRNPRIqFoip2GbdWV4jN4yXNlOIw3DSFGvDFOAZz6bv6MWvOSqH
KaKqa/FFPZaVuLHaquXZj6ALp/m1KJmB5YL4IksClvsGGblTKbqn9cI5M5Nm0Q86gYXORLzkTIyH
Xr3LYGq4mwJ8CUb8MfS1+t6biTfk3U+UAgHm6jQydwa9a2TKM79cDWg6OQ66r1j7qz1zir1oTt46
vfix4owJBwKfaNgVU7CZkvA6wX0ph/pNl0PqWUViigS0kw+3pmYoFeDMjZjAScdpnTIeFQI3ZIce
FLKp+W/583+/LpRdyFhEfSx/0ViAdBF7jjrM3TJyD9dBQccpj/5B0PHOhTvdw6naxMHe52kqFJOR
y2Ke33QwjS2xO4WDdVJr4TRQK4yZ4WAs7kri9FGiNAtmnCj5t+V7qlzed+m2OlGYW9ijluqBomkR
SGYsoK21EpSQAUXj9RQNW+CQ5OabNGpPCVv+orrgLL1SlReAVjf+83sEbHh30jDC8HR7yCTJoc0c
7pSNQz9BEqsE33A9uILggpJ/wB6nOT+aJh7wfKokz6q6KP5TA41KVyx7a+W1/tNI8lX9iINTU10G
LuxE5TNvqu6gtLTCp1m6+OkuTJ9EJ8RZuUYyuFJltxdPIV9RJoXWNqpOfE8gnAT9Nm0UpxLurYDH
hjtWZx8HsAp3fUcJ9r3BRcw5hPtVGlxCEn5GO1F3jfUxSGfjQ80IfSVfsbnxTWw9QDt0i1F9CbVD
23piubeIYeNp1Td9ejADR1R2XVCtcdpum2tRAGpcW46cGglM7ns93Zr4PkVHUXeK4UtG5DiSKXHr
q7MoeXm0yTDSNDmhv5PhS2q9sbmKzY8ZHfX+S65OykgowilX7CFwrGilA94DUBJvEfuejsSQ9JZa
vsw9gQw7U/oM+11X/yK5m/jZvEBer+Q1OGDMq4LBuvAkO4ZPqltTbJK9GH7EZsge363EaP2We0Uq
XVHs/Rlm5+I9fBHD+buJxk0+dNswMz1jpI5uiu+y52KaTPP++5DmGOtb/ccg+45clr+Dwi7c8aC0
JZC5MN7h2e/jZvjGuJ5pwCC9Q37Z9tBcEDABLAtQbUxx2mJ5TXEoZfQaRu+aUf3RAwVBqv9R5WAH
/addm6nRusVE9aWat7qOMielzsa8GCLVpOmeFGrPFL7/jypEZ8gnyarILDdUksnT9C1u6OOpLIPZ
xZWx5J82I7/uHEyV6cUhyfLKCOFfITmmhWUv11yDsX/FScHCji9JGJsofhoHq+v+UamDKwTWNhd9
4gcK2+zCE/asiFz1VgAEoUtJpeJGMs1asnIX35J6U8Zy5xXEwDDVmGLYzrp5EEFHO037biA+mnAG
7CbPbvhBlJuKbCJnbtLAEQbO3nrQX6ofbdRkbN4iK9N3UWk+xX5mGmPV1UcTISeU4bPM/XQkS4KT
PxJHx6CShRGDGUq81/AZvjPmYAfnpxYUozDndChiLNpySF9qYuGbIjMza3xyTKC59OO9amDmkn1z
HwKFDmQvLlNmmdo8pWPeNQ3DUjkSDabAKlU1JM97pMOIiSndmm5VJGVriyWYnIhG74ZpfnGFIbLy
BWNvwUVDsTUVR3Ph6K1y4ydBRnFOhWc+qISzwKUZjZk4UI5QoZ8g4nTpXzgEmlvMlBVGjmObRYUg
SDj1THMkAMXFUDNADcnMwHcPSdhqzlPssuFSrRuVbqbP6KHSQLQjJbQOytTCX8wiRwrEN6Uz+s3M
YAG2hSFvonqCGx3PmGeHqvAd5oZHTuJgW2LDQT0gmPlO9l2O8q1kHmlNQCF+mh3Uuv8oDYL5Ijm9
iGjGIhHKmmo5qq5TRyvZSmKjlLrcHX15m9CHJDjHU2Obb3MVeWpyh1vM9r8dtNwGXD9YFSONvHkf
OIzU7ks2wWjx1g+37H5xMdzCWGe+iCsINAqmWpXXKuYxmv8lXW/tfANf96nKdxGw96EJMOSBo6gp
Mb9S43SsFLf/kexa6hiupTGBStylJvF9h7zbdC8JbeQl0BgnkR/23wel7Q+tqImumgwzPAEkoyW+
+3UvuTOUwgOEBWHblQFNtLxO/YyZbKidmmgqt5M/DTbJgtm6apMWtqCR2VkoP8t606Wt6sgC5Lkl
HWbc//eh797VJCjcoCmOcq9IpEx0//+DMaCe1IQi3dTLoOz/PshRy7T2v6//36fhPEBa4U1/QWbb
KEU0egaLKsjkmvOpUTd9vwzZUoU2XuekLr9kNf+ZRbbYsJW2xLjsRmkoj61cKl7Qtg8pqaa3OFCg
oQ7Nq80R7nY5KTLZREpWkFnla07mMxpe9ULmBCsuWCvmzmzzyU7If7INs1iTrtJ7CdPtKZ0Uz8wL
F11wRksk+8UKu+PYkVqrP4hBPhzqmJNW7I0lgSp6wV2CseQDT/S9f/FbHktiG73KYlrisz2YL6Ti
6r4Tm2xtBejHpPw1olkhN4kyKNxEQdUzkxDHD9JpotXcn7LwHlVdvkoXNF6MEfOFDK87pfMCQv/u
aZbk+65hzmMWukGHUjkB0Z63FhLDSqqWrBjix1ZJZBIkgTjV9oHPjYRk8bRilJCVIYNxdadnima3
Y3eYYeoy2JFO6lD3e7mSbkOkP6uYSZkIVp/Lmj13Vb4RYvmjbceSi0ZcTCSUH4VkzjvTN5rtkAjR
iTQhyZaICdSDYnLHiVERFuuWbQ4WMbAqBkylvsyQVMMjY23aE/CDFjQOTwCOh4ooWceAVJ1kZblH
0/2S+qJz4hjKe1fAoFXbokN3lxUrmdisXXXqtXJTVhRCjUFHqh3qGdZMBvWQQcxkOsOoz1snrfOF
AV/ZGexluqUsBqjo7xIDPzsNBiAgWc8vYF5Ic7Kd3ynfhGOJTlMABRqNvhd8uq/GSDp4j4rXVVZg
m6jW2UXM71H4kq2h2+Rlf4uigD5WGzg98x9mqaS8oWu/jhNHeNOJn3MmHVDgRPvekj87Cwv5VmQK
htAR7GOKBTsKy5vRpcp1GGPp5KsTk4cRjEWpj0qVhU6Zm/gXRNN3OeqQB8ZK3Q3x9F214XitrWa8
RpzmXuEnAEytOl6LLNuUFqWWmDDMGMaCTk9v7akkO6U810GIYG4mSiUQiGJompp2McELk8IEWqaj
RmXkpmVdrzPL8m1dM7tNREzWHmHgm/AVz11rW4nq+IryY/EqQvMyqeROaeAFPhIm+lMiEvJ/xnIu
ygIuzyBoufWINTRFBN3PeHDgXhqQ39XEpi2IkGy0U54+FJWkKHYfQtSmwEsqEuHmQzUcYUCtRB3s
Nt/WGC1Ax/ayenK7nnnjqKS2RnEQ+TWog7wvozP8+5VRge13ObEwNAHZjSPEySx1w10nfnnbVB/h
xH65bUjnUytvKo8CPLqBE7zZifIyZVSdiGq7Lmtbgdpc3+p8O7E0VABpOGJIiQbZVlnQ5j3UPiZg
K9Wc1xWe/gK9YHjmgjI+kbhuDBEZoKaMfjp5r+eaU8X7IRQ9dtF8OljzvJbryS6OscwreUYgcq3+
z0yybFtUEdqh4dEnsuUoRb2aObiM8h2Pk5Uo7q34o5S3Fn1KPn7m8U4Tn2xqvbjrzZPMqCS5w+Bf
C8V3ZkDGDOQVv2ctmKeQsYG2G/O32kCflPxFw3tE68MfIwVLF4kbhKHR5JjRM03ezWaDDYAQeYH+
FUvXLj5ErSvLBynG5806jgKwk/kk+2sNNUnN4E1A8C0e4pCvdezoDHA8Q3708XtWQhJ6j0yXSfZK
T9hYAbNL6VpUxzG519bJAEpPGmzY/c5OvEZtN6OU21rkZbQD/sg9DU2nxxugliF54fMmAFj+C5nb
jyQmAyH7yTrlUjcF/eoJLN20M2rdTjEXCLWTIC3UezmU7cG/tYw/LQapgJaFM0kOjgnsqtzsFACL
xTPa5T7L101XrNh9NGGEpPnmHwr+h2q4+oxOZf9Gjpvi72uJYLCk3ko6B8ZULKzC2TW09oxod43I
2lWmyKK2T1cbihsg3sEuI+x7X6bIiGML6ZnO7tIIbhBjB+Ex0OsAwMNgWosdvh+G3Wo18MmtQ/8+
JXsmUfH01yABSXNCMYrCxrSjL2q7Vj/GeAfQtFagmgwVqzobXcWANrTACFb36zfkPxDbZMhPhZ+J
ertfJEVt7TUmigD5JHJgNyHRLwpAryvnGUUYdJPyXRyxK4d6UUDBSItqh5lGCpzIs7asRZwUl7kY
V4L7HZ4nxo4cp1KbA5HeA3Mbd8RPzedUPGboq+kHfPnX72BHmGvoLnYkXprwJtHI4/kbDmsJeoUZ
HaYGUbTry98U+UOHebu2qlPhEHanoMMguIYSS5DZckhbrkFeo4FSfm5uqmkeq1J0EPauRH+bj8NO
Za1AxsQUYoHigWsQp6lRsQdx6BnT6CoGFw1DOSYxMhMimP7sQtF2nLZjGjDj4Z5Lf7r4V/XKjklo
iM5nYJxea3BScpm6h5lX9D4FMBzIsxSLkssGFSfbB3ioiRrm5QiPqVmMBg83012+CUJCIP9KBfyB
6msAtgvKyl70mAsdZlzmFRuOkjLbBIyTeFlwrIyBMTbzTrUM4cv2jGacFpBXZmtkxpWoLI3umhtQ
7o7DkjO162ePRzVRCIHCWl+a3FDTD23+Y+XfmCbynn6J27UlUh/9z4jEKV1/ClXkiOHTypWNSalJ
WGDDPF9fF7ynKERG7wfrfPqUOnltSddRw5tF9low27mmdqIkWhr1hea6rZtDHOicCeVq5iKKFupV
dWdFyzY8rkTSFso+gRfzmaTgZv6+UU6Kck7aVwwYrhUbQyq/lDFhm41Jyjw23bbRD3JEcqRGG13i
IYw4AEaSWmcMWdEzqjP77acoHQQLRVDihHJ4jPLY5rrPS5pmq6xCsXb0+GARpAZjpBLxEZqXbZrh
khxQPZUklMiy7StvY87mVj94tTiOMQU1GG7d4vRdmj15DO0FuylOlRf6p1wCc4nXfv0RB0fTePYg
cfT6MUNMzJ94KfERTrgSXcnWskq36K9Z77EBxdrRp4HNb6F5lcfdZL3B45jru6YR5foOX0Zs4bEr
PG1eMXhWIq2qOEE9FUFBcCP9YhZOnTxqvo6Sfd7ulXIXIkdV7XK+5fU9+gWZmGPz1LccIZIji/uG
qwQbTxi4QvvC/wn8W9IhFNya4SUckMcnxybaJ62d69ea8wHcNYQQtqtLV6atXmnJ35ztO7gO2OGQ
Aw1RbY7vcg/6u9atXTOdJuvY1NuqOua5q7euutSTrI49rp+spqrZGcIhlnaJ9NvmJzwYwuw39N8j
YwvZhmm/7B+HhngseBjPsfw5mdO74p/C8anV35ryissT5VSr7+tOWUkFllH+MUgOUfPR9yCdb7mG
TnLLimdGwYT6AAUpyG5Vf5W7Zt1El6h/hCUWGkAP3THXiC3bS9z0/idps7U5fijyFnC2h0WVG9fY
33MBeKe+8C31EdGIn7Cacja4ZZsPYEAgvKTIXVkcyxaqmrWvQOzp3sIFVNhzhcH9ewUR1WPMd6P+
6Kyb0H+L8mlQLlF5jFUnF6k/S+hQR1l0NPXYQ/ypKiZwFDALprUI/daAaYG5mRRqot7B1AJOzVkJ
Xmn6IaNfNlHxwdAQMi8ZMH29KTmwJ9JAl87QyLa1sfiEsKddw8xFIaPUqNBK7pHXGd5QeU2GZ2px
zuTDpBKBu6aJSpg3+PJf1fG6toX85qs3rUBz9CT+VGgOzQxRpmdg6InFuauOBy3f681O6p8jiWc+
gUdGwkgenNt/l8CVa8+vtdUg//X5bzO+w8cgom2VeBhSrCVxWS1xcRJUkarjOSa7NgcbxSvOnDhJ
t3BcJ+M5DO+ySv3myfpXVR5VnZqNvKXUzlFNNjtzdNTl/THx021MHkrp4ZvnXLr2zSGrt3PxlgmQ
DXdi4mSmaxquBqEP0d8qgr6VX6Zmp50UdvgaIXQO1LpNRTgaF4kLiL2p8YQzJsVg1ztdOsT1V8ki
E5xyg3Zn/Kzyc2YdTekQ+hdDZQC5aeTDGL1XnARRfJgw04IfiEGObWEXRJETcMAtsVzvSfwJgNXp
X4pPyB1t4Z1rHU9ndTqV8za2TmH/L0OzwAxW/mPTGRtu0S017BzLLLl8iNwHrGQqr8peqbZvSo7H
ddF5VXTqYP0o8UetuliVoIq4GfVe7LZdYBdQzMIzB3QanWPlLNV7aAvTsPMPMLosssHS5BgBF2o7
ZfwKh0+4unBY+akQLqbxZMHowTBk3GjGSdSfFjQjw+OCifJPE31yFSAfBoLDu9azcyR8duUxa13x
XItupm4m/QkjeIaxKeivzvqReCrUhfvENK6JTkkAVz06kQk8N6dMvtfhUi6/t6ETSPshegMtWFXZ
jb+S9Ku1ybBktMJzrV8j401YBl80dP6FYDyq3oSDleOFwlSbjz5eQToJL43p+fIhoXmqSE+srnKw
GaxzLT9oHLlKnwpxMERVgjnKB95p1K2LGUpPc/CtnRK9p80NrlcTPvslmvBaJ3/heO7DszR9jUKB
5hq6Zv+GvHKtE+IHLStBAVnXd5iOenHQ4zc1ds2cirHwxuQxptes+ZSHBxiuQjxFEUAce6bKk729
wZF4OCYgwLV4K+pnPv5WwZ1NHuCyQh2g3XP5a6ifpZoBRFVkOfsd/J2FUoI2ceHQu5pvP6AOFrg9
VJ96d8TcyUHLtqq6DALc2QSIDjkITyZTCj8GuCg8cdrl6jOxzHUdOzXzkQ4UnCoS2m0Ket0qU7aB
07gQfP2CJ1qCxfbIOV7Gc2Geuc/lfEzjrTBuqD3G+J6kwANkJxIx56jWbiaaeg7fqWpKyATGP1GC
EE066+iUwoFlPLRHwutWQ+5E7avQ1p1OPUEDzVow3qL8uTBkkz+2rJjf90H6GxzfQwnklO1FNL4T
9t0nGoUy3iaUH+reGvNVVl5nCJ/mqclegfmPg4eN0TDfiQNkyLvwbiHFyv19TH8V68JWUuFuSKaj
cW5D+lt1J4tvHa+zqbxZdMkCH/r3efhcthPDDcCqrQu/niO/U28FW4v01tbEssP0LC6UL9fFE7EU
LkP8qafrMKAgUDmslb8Egn24YeWxq6oSoI909ZsPlX8MNceEI1Qm21iiWFugkePMJlg+Ehj0kccY
EMqgAaDNCvQ3AX2Yp+dOGV+n8pMBRQx4EH33sCGyW9vsh3hfWi9L2hiMqcerMP7AaJiH3yDZk7kp
BgyuoM8q9NtjsbVyyXaGGNqi4qPPL3vKZJFdUM1Gaz1yNMmcl1ZqPg3VVavgVspg8H54LuroK+cX
o7Bh8ImJyEqKHGPyMZvsnX6K2Wzm7ZQhTyrNvQaBgncgtsrOChsng+A0+I0bNZ9GRh47Nkdb8hKJ
R84pY5oPqe115jv/FmEbIZDHNgPV5PFKoOiaobGeTRONncVTq0AhvdVLNZyZuPRI8D7IdYJiztSS
kQOEIhG46V+vGau5hubdICiw5oXjphJL7l8NU4MzLRQ7SY1EkNqy4ZGO3KR/qe0SOr3TmOsnjT2L
LynyBlZ8syuajSmG68rwDjGBxvMRCh0NsWo8a1zRJw5y6dVLDzZ5MbCl4q1nSRe+Cw+u35n6tszc
aLgD8tcYIUkr2MoE8aC9YdYiejBn8/YXBnWIY6KyEGAG+ttob3S/UH5dCgMGliQ6+90rLbZde9Yv
1nSDBIMAuoYxbF6h+Az02DFJz4JVtfs0XbjQ6kjx4wGe92220qJrpXxPSCpQhRDsgfnKVvcdAyi3
sjpMtk/NR5GCkNv6fcCMktZEQVOcf9fhWYH634j7YiA79dXX0OTyQznd5uquoJ6mqG6g+eQHPFrs
jno/Na4MzPlIjR9B1YuOCWjqu1TdLRkXPn/PF3V6FNqLZoCDGYesPXfxqWz2JXJXNboY002bbmW5
w+Z7Wa6EBavlE/qwIOwNC8XCRAavyh08tIS385nJqiBms8j7lgZ5AdcUGpoCGnSjRG8o1tAESw/O
LsjiRryjcS3XC7Otsg3ondqXGu7VzlPqvUE0WrTHUE9TQQ4+9f4BBVqW71M6L9T1ZNzNiod55QCS
9rJUCMc//eKPiZEA05V6OPSIfjNM3E4GO+Z87NkKBYXm2kHVgLGdCLMDS3FEz5FD3QA0bpmEavXv
Sle+4nR+YgmJDCEXRhTbiJkxkqeDpt61igsyV1UJQRWRaflYDZyZ/7PzmNOJGmkx2BrecxHYaw8L
Pk7/JmtnjWcqq6F12fVy874MsOL8N8fFjsTNlVFc8Ctr28NQX638b0qZH37WC04KWvGQ6u9+PrcC
zHonTSnW3Fm5piOzn4NRnoh/VUQoUSCgF934rtSD9Yfmnb9DN9nPG7aacjRQP0EBcvzONRsvyZww
g491FgPixm+awAF+H6jx5Yc8vMNa9SuYHg6TumS4h9LOCB8VY3D5vacGSI4m3ay0KeF1CT88C5av
bXzosXjtYK00UAcPyY/YtyzRCpNJQM+V0D9Tyc2pWRZhs/atNh9+A+nhLk2fWfwUBkhn1dEqCHVl
hB5uVotcQ7T+wfSupetMvaLtaVe4gvp46kWXmrB7LRRb1LnrUqPNGJ3vUVII5aVdQPu9S/NT7lds
Ooemf+8GmMvxdkSbMCFOPDfSn2i6KeHzlOQCfyu/MvFi9f+C+X0cn6X2WGjOyY2UX7/1ZmuTfOua
14Y4ym7N2MG2BzJFHm0LjrJoW1dw6T2tOsQlm5KbTjZWJy2dNJRG3ytakiHd6NKK22h+z/wnU/dY
fckJafI31XLl8oUHVSi7urFNhUs72HV5MSh5fNxlbSPbc+xQxknGHTkR4iBdQ4oHsuiI2SFgg4Uz
IpNsYN0knfD32yS/U1SOpZtJTjFii5sDEq9bFA7iJogujOHV7jiqLieHoR6Fhr4LdYoHOXWK3kBG
202ijT858d4JnJT1FMZsPobxzHw9W/s9DgUVwXN1PR7zhIYy4KzB0rE5GuUNdwl65Rw/Yniy1N25
GDilWi5Mz3U9d6vyzQhlWj8fmqKJ1g2VF5u1X7I3MUV9JN1VniQUC8aboWXrDZSTtTxXpJ//dArk
/5VZ211d3n2TsTAzsMDq7cwqtoY+bCiClPhdtgA8oXWs0tnLM9qmk4Z7bot1v4H6VbMDxbF0Fx65
ymYMySPk+kr4+fggiJhSSFO30glzj6AkpMwsnuJPRhQVuHJ9NYWWBvtpNuKfL6gu85DlV0H6wz34
VLS9sjKOOFHwApJsbWgrkui7VSg9KubTpkwbi9w3iD6p6oDE+3b1mDuIBbAQ1Zq5FMeoxesWi8am
BjGDf1IGgfyrzH8GgA+072y6bEVoOfye6cUmSNzyTTAghygYHqyI9py3qoxcA78dSDgOh3cD2EtX
xoPM2WOnxbfA6QJKtBKgawm/gZXYmIBtKiLNl2FYY507tBXlSayP9ZCuMuSt5WX2kaOdYtWtrQv1
0GC6tXgc4dIG+WpAtSszNJ4wLQv0W8UcZwKN04dpLXFgymbj6IoOUZTChActTbDe4k9/HJ0ow81V
pGyFllKx7XLdB11YN2wfaEl2lcDV73xbRBvUwJqlPivfqg4u+AVd9RohMaSsk2UsDNUZonnBxXFk
nq9Y+NCkwJklzN/6t66/VtPHjMS2JJZW+zDK7yRaFcN7xRxvIsU7nL7y5FgZ/7rqQ0xvCSRXxn8s
QLdQWoKK6dHuevaccKdaS+Nw8BPBQ0e2z9knOAkgX1qM4msmc0b15WPOibnqBk7UKpH2PaGXk5xB
w0VtBSlgkkp7iD4rcFaZ5cBMqjA2qfmwTmkLXy3krKV0VN0SqhnhxGjsf8x6q2e4h2bNOqBIydUH
rAFiz9HX5ogU0tLFLlQjtKm6VNE/jU0BRQxVP9V0ayD5urNH+xA9Q2j2GbdrU8GidJdHnEYKqp5h
x8jtEHJONsyPUHEjJkpkMLfKRwL/rolDJ42qbRQThMhw1tBeAdo0gnry1drg3IK0v4XnBrBbb/l8
cfBxSqqT0GCcUm9aC2FY0G6iV5+99xBCiHN3p5G0e9B3nIdtBha9jomkfteb8ID5P33nX8UcnNFp
YK6GmhWc+qu+PRjJNq9OY7oddRbIU68eNNoeSjD2y7K6AD0gyWE4gsdpuUiBMkok81sgsGNRrxnW
VmLqUWrGZhJjJ20x/SAVTUdXDa3IGL7MTLCL9mHMChh45qlVA0/NB/XdwpOQ3mtzgjvfbzqLVBvT
lnSslYCVaIUm1Ila8dWP/tEofKfLQBQq6M5Vjfx1RGSV8u1iPFEnsGwn60c19HvfDNT9QYPfNxLN
gkS2GT+Uro+eYTiirBM3aRN+aqpsZ3BpZbhUhY/HKKYZ2tVX8QGWok0AbywF/pAgm/XSEZ9TuvXK
ywgrV8y9mD+M2ncKmBM5LDDN8vjBSq/UtAaV18NPGjX0sWr4b0CWMluao8voH+GwLS9tTvBluTf6
bOvUjGbOyJ3EcPokJtcJxREI7Rg9pBz3bypbyrZ0ARlhUBbrWojx5RtgUNMjCYq9KDMwrLWl3l8J
qn+k3FIG7k1Hqhn1W+4p7P+ZEOyBGwSTVh/KuCitU0PaN624m1T88/WBtu4tZdLd0ajVWWuH9beI
waof4ktYnKQAmaYZr6dB23YmvoMN/EiIDBEcbrVYRALQaIjLCkWKBOVZNpMdgl6KxYfZ4HESX/ru
uzNgYdIK4NON4xanDvU7Lrr2StXkX11s9+yQLPPvtuQ6li6VXZNojxor2rZVcC6RPVVml/JpWEco
5cukremtVdV8MEqqZQJoW2nFiE1a5vHjqRHlVUbh2CyPJBKjgY6JeXP+i1PFyhi/zKZZV6J/sbqS
KVsDi/0Tm92t1pU0x4vEw+oOsLLgYBs9iI6ASf5e79XNIWBLhnavsCPV5n1RiA1pbC+oahSK61Yz
79ikzevCa62O62eH8M/yceMnL7IJODKuaEq2FipbBbQ/REenpC9czI4TMGZlQ+YXgvM8HDSs34BJ
MellTAruqiGZNvv3uG/d/E/T43Wmj3ZvsGVE2AB0EapX4SosmLj2a2gKfnK3uBhVAMAedtgdt9nb
/3B0HsutY0kQ/SJEwJstHei9REobBPkkwXtzAXx9H/SiJ2I6Zt6jRODeqqzMUxUTSLkN9oKBicoM
kxkVQy+PS1+tTrZyK3bcYGEOQ566uUOx1ggy4gfINfPc17lb4yb2vO/IB1pInjS2AoYJZ6kmyyW2
EXzLhRNFyrzBfJtFvFqWwBFvpCadGx/Nq+eWyY/rNQdzOCaYlxMB10SYLvo4sAnc3LJbMhrQ0Ezz
+LNoMD4rwcHCcBJNd5pziB1g0mq6rTFJqo7O3Og7oa4PYmeOkzblLKNYmBmGWDrUxCkXiaesqcrZ
er/p0kM02dN9C4tMkTrJWsgmO4Ac7Q1OczGNtSadB5fQy0N1jQQ3KtFfP3q1EUc+bA4fHeYyfRXl
FClDGa2esj4SVNhJ8l1rPlD3OBctIj92Vu/1n6AG00nXS40ubzUV82YMrJfGkGmR7XULvK+/dcFp
rzUVHmY4KeTukLGChWSTNoleNsnd/FSJeJmwa0N6aFQvEReDzjgKYhpDcKvaG/K24A7RTpVmzX6J
QC1kA+ifoQxn/G0SlLN5hhQAtQDX8YyCOWs+nXoAmljN9Precrd2b2H9s8ZTi+NWYNxOg53tv2Wu
wyR5pNUhMnJ6RimaB011SyxGCL4k5uCiZHWBNseoQu05YQ6qt53r3I4O9UgwHwAXWNyz2kHPyOGN
+RvqOGBuLNKQioxTmZGFJ2uRlTiFDeAU1nvqydGooJDjSnMNwcFOQ4U/gHs53YqWD0RVGYLysftb
3D5xKEoEQJF78I9X8777roW0KPlE9MfUfzpFOW4kjK3HXH/LBsBMHYoWv25HjDPVllY9mBtviu+4
YzR6C9xCi1auQH+GLG3g34OSg3fGiR9aLn8EkHGeWPg4uUlHiWZIdyIzV4tJeM4qpqUzFgAVi0YW
4gqebePYWEBBf3PxR7ELFo2NLUOErbvXsOMy5JIpgHtT1Rdclg2B1BloohkvkcvizYWEQ1gp3LEp
FmO81Vv1ZetwuFJY1ngo7fuQ0rwsO55nZYwPBsZO9hLNI0rP0S9nFrH50NGJr6T/UnGk/H2ndFXK
e+y+7PSSmShg8l5q96aM6SCR20fjk0Ysw7Za9sg0Xe4gohjxNHkb7mNqWpuhalniERvbzu+cSzYM
d0iwu1RR9p6Q1LkhcDzkDwd2u6V9897Zsj0fSnWphdo9TNV3plqT3Myr70mV2xPEw7Y0K6LuFU2k
Kau1Zp1MnxUN/RfMoZnSAO6CTWA2TMtyooInn+JE738dHGQBW26pfCyDSZVqLyY+5ljpa/rSgYAE
nUccWIggJvt4Bl4hr/OcmQa1ABtQSCYMYQ4ZyF9VakCq1Cz/8XTqK79ugkVtV3c/MvUjGq3uYNRS
ZWNd98BNnK8hwWET/XrGWjZ7nr3PqDz30pFIuGEeVfM0tvvQT34kW37m1cHiUdOnZ9KSSXQB4vzn
+f0a6oRBakNeF5OgmIz/or47pOVwo0BIWkJ8YIFp1lFLm8WoL/BF2eIzlr5INCz6cDw64eAKr1jV
HXZV1HLj1SfnjADyy0mOGXB1uVdnVlUzr7mKYfw0tHBfybhVVD39sDE5rHpNfrI2Iz/4dYYHARvJ
C3wVO12WffhngKKtSpzkz4ornjjohz3sYOHO5RrHRg26rDQdwH1x85QnGLBKxF0MrYr9oCioY/o1
pFwwCUmMwVdGHjDG4RFxV4pe/mJJiskhJiy2yIQbNf6OfZ1Xy+sbLkK6m64KOTJavOJxTAa20Acm
hv1zMOhbmdiEVfVT9+FnTdnV5s+ozNZtSYRI5bHz//z2VgwbRTSz7hjU/1AsOx2DR0nJUxf5Vh+j
Q4G7ym0tk2ULurOBFYv7QK4fua9QW0cFszQzYjUOZKLYkr8G3V+niYmzXNnmnjofCZLa7cNXjqF0
KsofD5W17spLo2xE5Y+HTLMfveDILRsDS5fAG10DJCuMEvcuzXLT0lLbNpdTLcmPQIPlPIRtuY09
6jqdCVsLDpFPZs+I1Y6LNLlKhT/DKuSPuOG9ZF5XiGDeQiP7Z5Vnyfgy8cB7jT83ySjAUKX5lMg1
uo6yVttHxlGVTg7mcnLMdLN5R9PpaX9Ngjie8OhFt7ZxwxCwgitQCnwjdks9fNkmmffelsg+BnSO
nfRI+5JlL2iR5Flb2tvkpGkodmO7rmk0Ur35CHo4yeCwWnvRJfTHSr8yHXA26X2QpH92RNOuTCV9
lEZsKuCPzACHkQpEC4/KqyHHL18ESynvLDeMnEOiqKdOrm/4Cxc5lCHf92bDUg4xSrOlsC2hmPhu
NOCfLM9dt7VoabCNMlww5mrzrqNN/ieU+Nx2BMKGoQxZGLCSdUCfdVr/FizF7T8hHXuda2gXw7vF
/EmRRroVfknIQk1+Ga3YJdOxNW/aa1t9ScEFFsDwyIP+PQ4OKAhpbvt7zX+YtSvkIy/+nF4aTYjq
QJdOGvyuaLhk8T/J2odBhtd9U1Zu3e58c52UZ9k5hPwNshvE27Jd2+E/JUK2z669tpNrN7B3Orrn
sSLNJlRGGflPGljvwfyp6DMsCmEIC2hLLUnSKXqW/FNGAvo+lSdjJPiWK93XfgWFDqg/Jdwmun1z
BvUj1v1/WsdFxW14q0FPcv6EDGUCz1ootf/So0aHcBa85MCr5oqt//MQq4JgP7D/AGhzGD97pvzq
aYDC3FOvbedj/K9I4LSsqvzaEbI9DfQ4trfQyethv7DpaBFx42cZX7DVS8HaULi6m/TWWimxbql9
ZTwLdLMMpIyWL9aw+KvM9klH7YaJeod3/RorEsGw30F7NF9BqOwTtguNe3NcivhswaMJn0aw5tAM
kq2tXYf+CXuHBUu71EPu/Q2dhdSA0d7CGSUpKROWHJhFbp344ozXqEf8etgJwK+foDt73meggpTA
5GA8bU++j7GbdjvhrKvgwISbiTd0wFWoYk4WHDBlZ2FfZd/CvFXmoT+eqlraQdEbX6TY+pkq0NiC
wTgNar9m0AYUKmT0/b8VxV6RMIFj8yReysg8YSFJAEtnA9K7MOjD5UNcHJkxXamL0FFFZvNsriBx
PYtO/pVLceWnznlRTaAjwCfmQbLTxSrWlnmD5/Nc0Gf6n5Z/Ms1XZa6K4k+Szmr0kYV8pGQraz9M
ArTowDywf/nnwuODf4iCw+7OdplUOlEjqeHe7Fext417bBN8xlUrptywnkRH2HSnPqzM+ZgU8NbY
VsWEA6JMgJxk+Wc7Vd1aaYCazxZD9hn4gOAOpsEcxq16XM+s4hJ4gIU7gixQP6rgtzZdKXah/DUE
T0YNrbCGWGwqryQgvlUEAw6hu6ycs3ZPrwsUgnEkZpxCA5HxqQaun+xTRlxTGx7s6nY5FrugOofK
sZHRudYS63dwivpXfmZfPwblQ5OebTurHKxGjVHMkUIH7wP7h8Pg3EEZGeH6xRNdCJE4zE+R97DF
zcCoF6+reI1DRzauofVm9K5nJyd+MJGTlEtNcAkglzocGya06m+DaYQhO7wrPDGtcI3CjRjHGVsm
I1K27XiZJvi6dhyG8SbngP2ZKIdfHrVdDAyowMWN54wrnmBoe9Hkh0k6LcMvLjgJ9WQbqwcCwZq8
tyWY2Af9U1KvnX0I/M96eJHHZ9a5NAtnoWGlcw5jdeVrV5HfmHiJkHQL2NdUB6ai4HXjSzT7y6qy
rkI6B+qf6iOsaFH6sPVFiX5nOSE7l6B3gCe/2762Zm8AFw+vIS/cwYtW0fihQ50pV8j6lrmzLPSn
oxWuhXTgV9awuiwErCQGDCD0UylK3gyQoJZskMe0HBvoVI7ms3gwb1FJ3MWMPsIBInApsVzMEB3z
75x4JiY111JhDzOgmPsobVRxh4idEqsm1A4DIu9Ma75zL0SSOCO69iNUDr6miFvAiI+6/tEPcC+v
3egG1T6214755PWynF0Y5d9VavwYoYI+gIYlmhC/YXJEoctsbHJ3kT9HegCEqzI4eryVPqgEq/xx
yh97jHdxmF0Ly/zUSyIFSltfIomLH79QpuoWtYO67uxnGaVrNEPGa/icMgZ/IUOkUbsV0E6sS8CU
sXR2usx3u/b7/VDeCnFn89HND2ugaPjgSMsOB7bWFdpuCEiIiGMRblvvEsmYGTAivpNp3kHOoEC2
rNg/w96nAB+Mw7hY3S9bkWCqDr6lsKMPBatHgHJrlMVbJE24wiKa49zJyCVk/sNQPW1eGdFbMsU+
LJ1gLhnhV5RhIlIcDrAmfuYF62ccsddSi/1mmh8uhVrVoDbpsrNpdp3gZa4LxGxPK5HD/6CiSDNL
R0/0edDZsk2Q+9rLmy5zi3wXk/yc/qdLTJdK+odTK7Y3MY5+xCPm8Zi/MkknFSzkW2C33Gfkf2dC
L47Yq1jAlhNoyClzrBrckKLQwUV+xWqcAF8Ps3tea5sjqqGbL7L82IKaCOb6txUumBJ04i4x6cE6
UmD9dfTzNG0v56N6JQtUVqD4FgaJUZt1ekBvVn6xAi7QKpthhCC65Ac02kOe0B9t83xj0v7o9Pto
dGs2MpWQmuM1kpCBHVZoe7ted1AOP2ztQwu3BT8Vm0ZKLBALPiQFH8N2Q15G3acDgGEVF8piroFH
H5UQY2zNlAesDinAtZ/ue9UdwiWym9rsUtL3waW3iFbwS+M6FbuheTKHwx0SxPI+rb07iyoQa5g0
yrH1SiIfH/hMFqvZl2ybJ6tGLGopT2QWgW3wJGJbMs9W9x0bwHcxjjESzXPQZAtN33HNeg0x8OTi
xWBpBozQK0XD+t67hrqZFex2SY6kuKS3lR756aBd6g3+QrCH6zHuFtweTyAFGaOH6AzomtzfQktu
s3FXAweYmoVMp87NDQ5XVsJg3tF7TuYgu435K3UAKZizQN0K79R7DzVYykE+WXu7Add6s+ZGNWuO
R3KyVJ7lQe8uCZZ1zGwNVlmfvgjj2gyihMvePPnpZ5je6xnhEPTU/sNibjK1jTOj+Wvz+UqjZOxW
Gwx3+UFE7QjSW2HGnmM9OsztUxgsie614ad2SAr4k9qmQIyi9YKi6pDVO/fdJ4PnIZ776gsw27Jk
cUb5TepC7W+MwH8TDymftSdfAnk+N/7547P2b111M6tfVf0i4jtM3/LAcSHJuyH6yetTkB2YmnDO
Tr8luzihYMib0a7gvvzzpG/9zIF4zyrx3TcLA9SVOp7jlvnsqifnHmgPCQt0sy68cynuwR/b/Qr6
4vYUt5tk+Mjx7CTNjvJJMSTXtIc/a9mr8E9XCoIFf0O2MtjzEo2b2PxzJiHli+0ibOpbiDZaASvV
FRhMAOr9teo8q+pgxjuHDLb6w1UXd+ADPae/hQwR2SEXKC6sGSX6tcyjAr0CKUqC2sH8o/hI2j85
feO9x/Ex051fKoeZhWtLFGwVZHlMP85Tdph/FQ4L6P/86sB9JxkpDGwuFCllgtVz04su3mdqjMGu
yW5RhelQL75Y3rPGnsPdr/a7gfdF8vW1qWMPsWEQNB5W8YhHQlHuxMkmFz4GSDzTq9+2gjf3keRL
f7hNSLEasRTIyqeUL1XBVp0lwkAXcAy1V+ynVY85YlgYyTROnSHB34VJdv5tEk4iHqzfW3EeuQOr
3SooNqWFnshyRB784FrhthjXo7RUv4qOGSImfQ91KiLXrJFMTvgLS1ZKAhDRMamHrxQLeCVe804t
GGmOCxzDVs7EmOrHEnvE9Ej7aR22fOw1HROAfkuqVWkG+xbQq9KHwYqc8IdnxBsUuU8zeaVYCrQD
0o42U0vBnOqa2e6iEgfRPEu4wazVDG1pobUi4DXCwsi0Cx8YKs7CYN2TYc6VmAOP5h5qVYYw7zR/
VqRsJFSqjMR+MybYXHdxJJYSKnHt/KVUdKxGkjugy3iaJs8VwRItAnURhPQBNWt1GdFoa7+8Wwbg
5nB0Vqi4npEv5jETT9vvR+BTIWeTU2L7pU2yrcyVY6O6ykNTrNNUTmdVS52vumGu15+Dk/xDnVpW
7Tvt7d8prTNL45FWEGBX1FwYt2D5Z6OIH2HJeNHexua8qt+yrswxDCraS+mlbOlRipvwvDwZSKDM
ylfgDfNkCvPR4baFfaCzWwhlgTtKUfspwDqnCchlbjQHJ49pdaDuEmIWKRutWDG4bTPCPcRHt6Ue
LHH8t2rGLZWBezFgMGqRvWpIRc9MDeDdEAzPUENFVEbk57Lxk0mTTUtwnmotQe6z/O+GaQm/RBB3
beHMpWhL2qJEf7NsZa7Cc29JgiCAEXhU2dU7th+uY3NpVfkzsdAqW9Qh2dY5c2UUB2jDb5NOoXC6
7wy7RkVjvqc+ITumSAclJmEdxAxFLTGsUt16KnV9JJPWWkMJ0cTESEtMHVmIgTZh6DpiJViD59PK
J0WX2DEsX5xjKaieGnSUbXKpV8aOpX5/UgJvu20ahpJB5eaG81nqjUQ52X01Az2B3YBvKWaDVrMq
2GFsOCbSi5jmh5fjnpU7jVg1FDwG4kGnEs6ADGTBUC0VHgc5+JQK+ZlgS2SdVSec2+B9G+F0gEjp
LDTUaC7RNMFlkM12kYH4CkwWa8oF9Umwx+ZtLkgGSQnmaomoU+2jvxeS46ZFRxMIa0hjRlA2DX93
q96rKO9c9hYSjKzwdQRl3u9i0BieN7BtJG9JzrIKKqRpnpVWcUPyvox1b82bgdlPmbJ5DQ6vw+05
+c5VUcyNeviQsuKiJLqyTpT/5YCGsqGI5AsPsyFbYDf8EQupbW99B9sVG0Z+RROVaF3wnPuC5i5B
HtVKAgtBmXxU9pPhLmW6WjzyaRdtPDIUbcBtxXH2y6OaEQOJ84Mx/Qdrrpi6QuZnrMiBg+iURxcV
VFhkfCVdCKaT/nas68VRimVO20FPKM3NW9lrF627NurBKh1sEPZW9VnlMAl4djbQzHHjtAa1UErt
3fYalpvyWlx1xhFZ3IKTYdsW6yIoSE1+JEaZSsiv06siOMSY6omdpSzhAphiBFULBM2zPzxVVd1+
GLkrpv+axGbo1oYy4b6jfcm+AVdStrJSvUGgjwn8wYNefuOXbEdyA+/SVGcDBDr5DIqmJ1F7bv56
lpIQyXH0/ODxEUr917CezSvpXqamzuyAPbl4Dbv6jz+iqP7FdKzq3hiw22CtLsl3lyQ5mMKi07Iw
zaApbfBpqba5Kyt1acb7rntrTD+NiLIqZz5+Tx1GEtQyXYlwQSJjF3owVLmkUCHJleQQfZgeLId6
kzsdkFh1MXZo+5m+pnkClt0sCLlNh1A/C4eBd+UdsCYuls92cecvSxmocMw746YOEGK4Y8fZSBDI
XOh0oLW5RmQqsazL+rWlmhIJuK62IebKbCk/GtqmVHYwRQUNvFRhnSNdWmDQ/Usa+FWXTFgwmGNu
V5tm6hwLBnHSRpX+eligevADZZe/mRl7jsTJOE7F26IZYLhsNllHtwxvmlpgqFCwya/Qu9RlM3w3
LfOELK0dVxqx5EgyczHLyncZy1Uijf8yTK4ZyZ/KtgqyifqjMQT5x6+UuWdAmMpSthgGKMvagp1Y
/AmAdvFUkuXQfb6QcWPwgE3Jijj+bit/bvOsJ3wpOTa6BCZRSaA3NP5JyYJyP6r+YWCcfm2h+lta
ZDORNZaOD6sKqrNhrLAl+jkjXZnvD1RxUaxEFyyMaN3pROsUBtr5PWBezKLxeag1RJk5ZWSCF+au
Hw8khSLloGt7vX/UPHEOr4safoBqnAXOjSoKX46h3K0Mw8yqU9dlt9GS5ThuAmOHW8GfNRFXzN7r
t1L7Z9T8kkCFabMk/yxzYo3rrNjhvMy7myg3WnwTFlzCc8mmcrHDyYWF0SI7EZyJIzfat0JFJvFP
jboiWSxU+UlUvJH1LrFgfreoBuYlVW42aQ6SqywtmwnC+GNa4nl5OR7u97dS7YfioNonM7t7MjZP
V8FcL1/S6E0Co+hPnKqhubfUtRj9+UDwqwVGzB9oriGbDuo+NzEVwtx13DycrNwzoCPKt9zfJnui
fMewbNdf3gi3AD4NZl5679y/laQckuTmFQdexvLfbMg+0vCYOn8UTJZ8Cc3rssv+PP9lpX+ZBwWX
uvQSCH2udT99fIiCU6Q/u+aDRBnppJITknitKk3jUQiHPZfLXXRThuWfam68/ujr15L5O4CAGUx2
/F+tym+YqIkgtgA4WTvFkqvxopbOaxiOmnzn7l52hDAq9j2lzm8quYxEHP2Jx1UhhBzQye0j1Y29
g1p9C+PhhWdNffGQB+KTf2N5uym3PTFuTf53a7tco2KNypZUeNGuYDSTnlO1o0o27zfKzRPPh2l7
GIo6a9dnvxMrHKM/drGmvqYEjNqPurijQ6fdhXNSD45+cTHlXxo0VvJUGB9xQ2pMtV6O+Z0Xr7Tw
6RZJRx1U45wCKW6xR8QDoyLrojJJ+AIgj0nZZlxMuI7PaFh3WOEPUoXM1jWP3T3rstlW/pMhzCbM
Thoe1XSfZq9BXBzBW0JI3koZc+GPVlhJimYcO25YceHuwgppaj9aBY34iSEaqe3peMwS8A21NQto
Zn2NgFf+COx7b25h5jCUmEUAIMn6+/k48/UHWxjlYq8RKGkXWroa/JtqCBaw4/fZWOqmwEKLWtwy
XApPxgCMfpuKjSFWVn4aa7r+baMta+kRHm1sfwEEkhNuSSPfpPlej3amemRK5SzLchGC+a63KyBX
2wY/r7/NLa5/t6yQ1dwquhfFg8xMaO9Kf1PDdmggvm7G6qLyqmqc7m5vbwAMNcleETsvO98tiKsJ
bkzsXP5Bjj40/xBUu8bCkHyAONHYF5n5ZuAfTO1fKa0ka0v2qQjXiIxLfUbYUCBK9kQ71sbIw7sd
LHeE5o1jY3Anz4qD0LMsSuYbJ4VtqJz5HU7WfL9KHUgnU7m/i7wLIKqUXaXmIUsvASyO9Cg7BE8W
7GEGo87qaWx1/85BCC7S2kX0UP2DBup/S7junLDvctSFw85nD1W1SbMnNeMOBNyzU75AzCePHoN+
vs3FvWJmGu4IOKoanMZlYDwpgglBxa3bKnserdjj+jnymYlZ29HRs/dQ67puAbyHTdkrM7ta3R80
eNqEmO8CvxE8ynCpmYd0m1kHzb6LZEngR/XWuO6Ykhn5OjUf/rARCEFwZLU9i+ZFvyFNI6lLuVtj
l2XzFibKNnSR53gw0ZY0lzMojZiauVFErGyFBwUMBHw4nExetifrqmo3UmxCp+pbh0uMdercHMqN
grmt7YjP4++cIok8JmTTKp0gO5mLHVKyohGwEOd4G4CXYec14IwJW9L622nVX+uo54RtsUPPdA1a
MhUkEriG0ALOKDvpgbftWQrhtyCxzLH8KvwUJ0mSPkXvABAFVCTBtYF+QZBhZCieADgJf3pIVQbG
32pLbpL14mhC4zJM7gtifac6/Oj8Q8OeigptBsSmbxdra1opBEklW+RVspymHEEtv7zMwv6PfSlM
aR2latrw1/ANxbrzXandb++PYIljCUkzrbptX9t3kxY5VXF95D40i5L/V++8WzKbWJGpOAzFDe/o
igr3JVGJ7tLpoPvPBet8x1aZRVJmrnrVmE6AECSacGHv+Qt60Q19iNT8yUiBenNalUzzmhNt4KH3
vhIbR2n0cgRxoV4MwK7iYFJ/grWKvdax2JUmiuaGfb+r9lr7ya5Rz992xTYUS0PWWAbPuD+1q2pd
jJRZ2UUKBnOnZGv8h4QPyCXZonNWke0gU0Q8bOTINlW5xhWid2vFWSm4pM25+Bj0I/5vkRu9Gzhg
dIkBl6OtbCx4/prujnk3XlQ5za96rcZbQ4XT5/3kkvgEmshhelDbxCVUZijiUIz8fxpSNl0M3th+
s0HVxQqIm0ORbg5xuQWWN8ej+PTB7yduQ2PFBqgeaqMMOsjZCOPXgVPjY6nV0T0HgrGMVJv8GKt7
8uPFsO6Ul18hC0NL/cwJ+mpKcxWEV01vmDWVdvAqt0l2arFBtGMVMi5SSPY4wHgKivwHaBuCiTZh
bBuCQ/chuZpmAEcr3eBUB85Zc6ny7jGg9oaHM5Io7vnqXLvb+QTeEtasaqyEFDOyPLm0kqUonbcg
nOchuUrZ/oz9LbsOecTRCBlcleLLwfTNcMSB6ud4ylnSJfN7VN51E2JZepppf8HlIEomgsCQ/c+s
ucQNywjOOpRBjcjoTmMFEGzDZNsim+q4WSRkXQPu1rBxUrfF9D7NCeNV11Yrx6E0AwuoGGDNPY42
IvslYQhBbjYijp0ODxy5IvzAgkZEM8s2ieEawZfG3EbYyywOMFOfw8F3E0xUCVILEKqMyRBnjkR/
OD5Un+jhupTXOrc57CW2gWATt5nnkCluZgb5gLB9RRYfHrA4e+zyMH70anqV+vaa0HaWQqWdxd9V
LFUabACCrL15xbgGaewR6yygskRbD/wyw2xPWbOKppRlytZgVOL+r+0PccrGDaqLc9Au6/rTagtO
MSCmm0Bl1rWxRp5bKb060Fxyh4Qk2fDO/mJOxgA1G65RDa1n0zfnUvqpGCEV5qYIdl2HjuMO/tO0
0E5B+Kk2vU7uo921HglZHftD3rQbEzIY0S2t3imc3GmsoSq/u+irH34z/wM2K1sU2R5KC6awXPan
wCo3jDi/+lWHW1GCVG1yNUzlF7OmamcQ8+2YUm8DMogFyujMsC9FuczAj4hgm1YfnthUaKQwdgsz
hA091NmuhJ6qxvGqeuBQ0pZmtUR3ZbhQm97OGYuLo2xBAIuKGdEXF4PnfwbZWky7BtJk5Sn4QQj9
N6dpBwavUtQx0GUgYS7KxLXzm4OKjmUzVTZBfVEw1mTJt6rrkByxPOJp9w9V3e5LSfDZAguyofbd
4DFoWU2aXSL7bES/ib7zHDTbdcH+MdyfDFFFyhjOTjkvlQ6jgWeJXR2zfcmqfXx6zT5Jp+SnQySa
+Ldyg7szYy6+ENlV8jNy/tgCrQbfL/lZI90J6TLQfUBOkL0GqWqbgt6UjR+GjPSt8rIXB6D4LHl3
+q+M8ylHLmPfHG0ku/0YgyA5eunCp6YZDNDwNIKmbzfbnhGNYZhPKclgzajrKqSlNPKUJ5PpcYqc
7fXDN4mz+TjXo2+repvmmhs19daUNJEG3uUggyWSr+pkE7j4JSf6De+r5eGHcRFJ8PxA5NqFmotP
SXeW5suSwZtjAH5k9iG3oBI9M7wuBjPLbjFW25jNMilmvoM9fjdjNm+LH/iwPnEYD0sgoU6lcZ3B
5I5DOdu29ZuJoCh+8SRlsYMPLDk1DlFYbPxM1iJIMJX1UHuwUX0pzXPH3/WmgzI+zKmZDP+ZlT+4
KrD4S9U+iS42Rb/i7Uhk4EGnKYfzxpKrpT3uSvkmAW3FhDfzTRPCyFfozSBrzRv8kQkfrZH2rf+P
PyMG3TA4eMDSl+Q9WQMD2nAWhqyue9TsQVVGeZFpfAvht0E+bG3HeCWzeRgVi0EQtmK7jZfgciwg
C0U0uR82iw0nWFEzvGWO+NoyOFCaeczPR1rUDNExq7mGLCQnnyWOIRE+W37xln9EVZoTOmO4D0M5
W4oGtpRGBCGuYVGx/wt1OvR/JliPRgGkMoLK7SMdntqRMKMDsVkXEpsPKJ5FZ2LZOeftv4Q1lYnH
ryUlAaaHKNUE+BEsZ1Fg6Jsykdyeot4nEyu1jE4ocGjhwWcXvNTteFcA9KzSCSVZ4YuHNiEZ16jo
5trTssptrSWu7/+xKdObaZIz8bzGucxd5tBzyDQ7WK9pNGPiKYUDecHXV61v7kcznA/4zZQpeA4E
PaQ0NJi1slSOvVkOkuDTbt+DZKxSPm+Km7tiYpVzpPfITBWRgrSuqNhqOmSDF9xcQCmfd+NRHTE8
hjyXbOmTiZcBA6iVnF+qgfXU93eC9ZGs3UTdzRYq750GG96+YWd1QU0u2Ae8gMEQDhMyEqpCZoDe
sowDccsYVyAv3Wbl+xl7HZWfJLF9nOY+9lcwfRpbXnqWT2F2lheFDk7zM0N28/8fHYRfRkX+ys4u
pj/QuQHubVQJnZ6izteObMuTh6UKD5QRcrpW7IB3F3JrpJubyGJ10ZB95dWmitlWCR1H06x11vFd
dPIyLzBGFDA36iH4F8k8xz43V9/mP1kkdp3ZMNVsjnHF800DNpYD+CF7HyrxhzzkQPn0P5B3VxVO
aqVeMg3FgX0Gq5l6UidOWpS1KxB+PJhzb/y0OoWgq3wkdTar99WysgvYmh3naPpg7StQQGiI2FT3
HYDtBlwxnOUEKv/IP0EFyySF/j786uGv3NbLID3pS7lAdFQ7vkmZh3wk9MG6KtHxbW1Ledc3HyFv
t12JxVCfBOJevYvQVOLkXYlfHFBSz+ugrRjBesnG3ObocnHxy0Lr+cBt0PaswWSy0/BPQF5MIprS
WDw9PZaM6hOHaw4EdWicp4qJnNa6DakDB2/LXHM0GSZQiKnRcAxykHgZ0cOYCCiFoCUtZfZGoIcJ
pae33gmKCRl/zLCBL+KHJMaDu4GFCm7kGN2rmFD/JJLgl5OnOS/tRP6sx0s7vuT/iDqvpsiVdIv+
IkVIqZR7LW+himoo4EWBlU15/+vvEnPvnYgznD7TDQ1VUuoze6+NzKJKPyz3e/QkNdg83vqnta8t
hFdTI+E9yqgZgt+RDEvQOu51wu6tcDgEbri3YCL4oGw6Vv+CT5C8TUn0mqBr1ZJwB4j0IW4ACBMf
ZGlYFHmdbr5jvFkOyT3mow1oy/YGRl+AUD/CjiC0cnx343wBXxv1I3kyePaH+BGA1cKMGS2cR73G
fuOu8d8fHNgDOnVYyajDibP5HlzPwv+xPIe5sTaZ6iZ5vCp7C5+OA7EEIsJAiB0yBRekb/dcFESu
VmqnU1mR7dclB9gTDRHfnX3ow++2fa/sdV4+DSE25gXO5aaF9GCaqyqsHvL0O0wfS8TOY/s4hpzR
jrMo8eMo/FXSbY/QfIl5MFjnRCcDf5wdfYW+uxrS1w4QXQRsvdvpMJp06iOOscDqlnbpszN25ikx
B/RNvTdIuFo/wbuD1btiBeUfQh4diYmKk+2Xw/hSyaeRIETkvktr8pam+RGjm6g4bP0QxJS9KKtv
RfUtUSDHfO/enAaW8TQq0Ovn1rg75/I6xG++Bu1s3p+SBZMEINLJAzRIFlHiTmUPPisVxsWwSaII
vipMM119yceLjjW0pzkIugEh23PDwnsMSDATyYuJKrbTi1XuRItAUHmRXBA0u9CzXkPMDnJsYQu4
t7BoLkQunwgi3Rr0NROTRVwnlMiHOk5Xs3lWYWfK0IplRDaWsD2cEJg2LlSTwJcQtIHEzV8jVBw3
vWVgHvtXtKxiW7aV71+moZOq6uNYn1YpMApi4zpMGb77W4lo6WBCNRRmEFQE9Q/5q+LBFBZ6G2tF
wGRPUqEJ2WjovqOSLDzHXVr6V5cQkSHyfRgM2zGXq8cmf83r5h+lvZYg5uQB29P8AFssAY8IbS8x
80QjmH0QUbi9LbCdTi0IquLh1rMcHWfLGuSUO3NezcS1AZEPzlX2ltAudw1OZehIhX1k7u4F3aoA
+cOMjcQwvbt7o7NzmKFRHDvRMkBKZ1Xb0ih4tRPG2VweYDBFctE5X3rqfHg9PNus5iNWnCiWv+H8
TcNmaeD/IJIpHp6H4DWdFbrvja0za0DnNfcsbEkKredFnTD7HnKuCbBXynvpPbwyn374nQf49V8U
EZcWpNDZzB3/VCHxktA46mwkhLtaKZ7qdYdNLhmvkPaXJu7UOYMDFxzbkp8BKQgYf/J53lijt621
KuEAQeAhqX3bc4+CBTIoP9Jk2vSeonRmvMltat+Rb8QTV/YBYiikTTs85vhOvQYHBlNQBAn5z98M
hy+bll86haY/EtTW33rjR4sItPlKU/6gB8qAUEfsHyQcMKkC1cr8oCacK+Hf3Xx3WXI3T1T5PZLg
HrwM07H/Pi+ytfHRC+gJ4nZVIQfT0h8eQ6VxG6rTpB9U9pxClYQ1BKEItQU/cBpOa4u8WEHr643v
umUfphFQMiUOsc0F6yYL95nJW6/Z3c5ii5N7szKZSotdk9Q+4pmIck6Exq77HpZHlT4H7pfLsqQu
Y0C778V8J7FBdoJ+65Yz7bMfyNSxWLtcdYbxIuMJg0JugH3oDq9Gt8qoNfpSw1T8WLK2DXjGFAyS
zM5ftfC5/X5kSAnlu3xwk2d28PA/UXuycFL7kOCV/N+EWxujIk7oHfmmASWXaT52CNbQEQhqoBL9
D7dpWN+dAj2Kw16E6Be0YYzPG1RmM/nYclnRQElPGNKX7AiMn3CufJHM6z6DpRAwAdUu+PnBJfmm
oIhM7l58Z52U9oolGclfDInduzmecf9UNaauj9ZmZlF9zUA4mkQT3z/LkonnuP2R1ta69jEC1t9d
+NoG3VZriT2YsnWAZM4VL6hPtcqkivxluhKVrybpJCh6lIFMUNs2c/qkwposL6N2hbwSUMGogFhP
mg57YeifHqxBEZBrTUwR6ENM5CggUJ24BXFfdEwFx7XE46E7F8/+6cNrxNhNEFinAnJCD25wNQhr
ngYPAS0vlElVXB5ZjgCvq+i31M63Njy+a/2gm0fiizcu/nl3+ojbe1iUvMush4g4DDC83zoEEFRT
dvHMuKF1Xgr72tJuK15c5tZR+BFpB8EoSONlndeSiQc+lRnStvQ/R/lSqXtBCkTnYYaYbZsVbH/V
bSjvoRNAWiTr3mUwp81bDKY+MYYjB/wYmZ0ptXFQvI0CaWK8119dDkK/o74irNPZkCv1DwL5OEc+
ef8YlWQ2RvyuX6Xo8/KcbRNIBZifSYESNfxxIjSAJYQ7AC4BCqsKexxtsIvPJsk3DkyYTh2RHaJL
KHTrI8V73CBYDBpyGOeEy4PQ8AHSWzTtu+uwOPVWGcJNLTlqdcuq1V2GJuExdwIdBwspzETLSG1o
HjviVwTKezbt1eQs5aYOWPmAAUTAhsYCEMC/mu/eYikO/hMqXfErqlejpJBh8EqAwAob/6LlYjDg
I0bb1oQh6q1If+ZVARLBE34G8lK9auNOmKuEjKPupmbVjfhOWb5L8eNKKD0aN3+RNA0SR/4UeXXT
sGvGM1qP5aD5LF25UPxHP/pInXErxpv6zglaiPwPDGwlSp35zk4UMtXsbeJ0caxxpcqr1BmtMHpy
o/GhQlk7Yirp5wf7cCNHnH6nXDCsZ/8ely8aqwz4J2hOx+agYU2vcKaM1LlzBxb62OHJYlvXrIAq
WuLE3ffTQ4rs1Pz1eYUKJpZa8dJAUJ8Xvbb5zfkZtM4qNamWXWABf8kF8bZtrH+GHf+gW3VbIBGJ
eLSD1jiM7hfV5d1JKw/V+jXvBQur99Z/rrl6B86rkuomKoaO6tzaTSPeD+xoEDtBeMRhdwuK/inX
UiYCBRc5Nh6szmxe8uFm1icbk2SyxAWxSAEHMc9k2Q4IRhf6etIkLZr9EtDnWAatFqQ8oVNaO/VW
yIscyNjM850o3EcCByZUGd1Rou5nEW1lzIw0xaPRpXfN4Yd2wn4xe67RCkdtijDPi/zPTKducnwG
UUNavfbAWeKDlAS0+LS90OhgFLIima2qyd3nxVDM6EvKrKKotl2YoYjtsqNu58ByyuZtQGYtrCDa
SgfOrG2G3TotuvcWWTOMG+leM/bBI209z4qPvD4PE88DTFs6j5G1E/nrOGMTC43NY836qyOUMno0
Ov57rjhJsmaT1TYW2hAd6yYUeBnt4FqEAdvO0YKFQLABUuAZrzAPGNNP18cpiFHCDd6yeOImplzL
S+YX6GeZIjI7NLOPHKI3ii9t6Bbu7Ggq+uWkFZT960FHm+mE6XM+eg/kAGlAO7C3hUjzJgucUdNr
iz5nRj/F362BCU0qit2ZQOOqjdR/jPFskw6F8DmCw6qQeC2CZJa56Fm0EqKFm5BZz20zISyrWFwK
XMfVtfcZTA1qVkqDx0ahkri/dkBwa8x13T3qYU2UyLCNC1TSfiVZroLubzR3V4Rf4bB1YOzmekie
JeFJgGx67c2t1a9DgqMsHkf5bOjkntaENJT9F9wGRtvwZlxoKMZkrXXyB7hVIHUEDKk7QGVho/Og
jFIOE/JzjEbe0E/o/vQcz8eOsE8scFgzksjHHDFz0ic2L4ZoMXa29qYH60CRZWyUAWy7Z8K4EH1w
UrNJyZ5exL1vbg6ZEL64IJCuis9UMrdlCjAOqHtFxnbQnhA6mh5dQtsnh6xp13KSW1MY4AVCIjuU
bZCmgnKldSCGFxo7TCT+fvhJcMbO5lZEfwX7x+itY9jy4DRTd5MMyavrQlMbx2OW0BOzKjqKGmtp
TVKB3MR+epKfYxwweDV38Qg0GzhE65OdrXjlRDssnAhrU6YOJf2TjX8UuD3rE7nMqKSGlHRQ4XwN
REbxbdFKFAaKuGperNk+a0kVtu8kfoqcIOwq6Dd1XV2wgh463IU4FgkBxDQL+xeiOprEdmPrOHVL
r2epxKk8znjIrrnlxMpz6CfmjSSbZ9F7r3SCFVR8k6dd4ldrm4gZdj8EC+rprYsTZmCfQatdsjq5
S3N6ygOk7K3YRKzjndegCR6K3gvP0jLoQ9ZNwWEnyrY/j9CjoClQ7JokCI4hQmey5Ux8KuNrxQjD
b89+/uzTn2TBqo8vyPcyZr6e96Z+DD6FH+uYKqj3XfJUx/QORrPINGOnjZ/oKjK48735kY04gCwN
hEfhv4FcwDzafLECo/Tp+aHxqB/rIiSMqMaWWlVYklpdO8tRk6Qji8VD/c8pjhx28oSQjQyRFHCr
zFa2zl702692MN9t3IBiUQBHRl4x0CypNoZy07wcFOLB3N6WwckJfiEeQOj7l4AxIHMx+q7GQ9+k
mzK14NwoRs4cLcRUPA54EfThMkarUm1smzXl2gCW5vgPkc+X0y8QMEK1slGmG3yhvmOq4Fk/bZwR
CKFazLnWFQfFXGek+6ILOO1f0inZQRDkmj1JKmSt38sSeThaoWJVmuvYP3n1M5Vw5jyYHTQ55+4Q
gTehpMBGIuaqD4Ewgb1x82LYDB4/x4FwGkgVMXdRjiO5rfZT+1RAIKCsdeP3iaefwTMIxl/2UPbO
Y5cDSKmyhjKp6IEtOAiBbEVZ1VHJYu77Be9obPXxAcUjMPfm4NBUV9GmBT1PsIO31+bIgcha9bZi
IIsBIktzxVSN8Wxqx9vkTSOTciLfxwihsWvZHlsuBSRtEJ/QHkxc+DVuWVsZZ99hS57bBC+PzIX0
fGfjqYlsNMlphXSLvU7JMsfe1G1FbentsC2ll3sytLtBEsTlW7R4GRbiaJcwZm1VvPNt54k5XECz
lLEIUAQf+uYx9IunQKGhqD+RWAl5aouwXHZUxNBvdjHP9yTkNjIN96B1GYHt9XvVw31m5dNhyTPn
WcFrMlQsG4l5T+i840G5K2qsnkMxtanqog61UlVPt2BKD2Z2b8Pog6SaQwPvoVmiE+P5FhE/7OSz
odY88YOdpqg8tGmwzTDOaaj5em18T8riBrg0Swv8jxgbXBGcbZuhBAqDMUUBHfn9d5ihoMxseEfG
ptCSj0ilJ0TYe50TPDYPiA6T0Vs5wkW/TYHNGIVxqYMc1XO6gW4UIY6nrtFEclXnIE7zS4KIgFbN
p2ewAkaSIFaI171DM9K8JZMN8E5nVdV/TbiKTo5PCUl8VbSqO8ZMkLOBLxEr7gwBMcUIROKCV6QD
Pac5iu1gWQ2rKmCAaXuOJLeSMWJqeDjvMgyKhtWQuILBorB4Dr2qLLr7qfZYodZoCRgLvKjmxBqS
VRcGpzi/jQRT4bzAIpWpW6ENpFg05yEYCTe0z/4Yki1jH/RZ4tB8RxENZWNgrIyJQiWbO3D93xY+
IjsDaB1C4YCArSv7nQMKpyNzKs/1nZndyFxn3PKM1vJisEEFrkCWnyDEi9qpWIfocfXGOiUqfo1q
62RzsVryGjT5xkaUMcI948L0WGOTszDEzk43DRKSUNxaH7pjfHfoRdE2mJT4hY7Bwji37vQ4ZNPS
guCO6dGB424baA2qkrEIaJaYgJkqGofbYFPxx9qlwwpPGB78PPE7JbeSEJN4FZ3NJ+ZXWkGIkqwu
2ntGmBTmM8YjToJt0PPORp6Kfe0z8BLu+1iJBzzRCMV069NmtVEiVmd9zkvY7XwPTdL4RX/c17DV
IRd5b7OQFE1RgEObKXf6GKzTtMbfkwN3ps/hZoPdGZyTBBPgya12gjFaurGRkiBqZJt1Gl9j2EUY
3hx61++gWzMXr2jlcDOBxlF7l2VdvEKANPUvAiSWdpQavc8X+acI8zSZrlzryXacbhNN6ie3pz2+
bOa7v/GdkANm0ozK0BIEjMUq/1FFXzZUmfFJDQcjP7D2Af9lyHPv0z1hDREMnfzx9S896xn8euVu
5v+bQG6eeIJUtDo/LZxMPTp+cURx/TlN7q8/Oeky59RcW2vThdFcD8AW3IHgB4RsFkuML6fV28Ng
TXev4SII+vHXGh+L37L4FxE0TJmHZmnps1it8IJwX8cTHs+jq9Ecr0JCUsZPhCL0XoH3lLbW2sD7
D75zGomkW07yONKGhGQIiz34LBgfeOJ2BskH2itELj07Mad0oxciRzwEiK0L9qd5U633L+S5TVtA
7C3PypYcdPCGxc5v5z5MA9w6DOD5pujsjq9OqjkXiJBglRjO2PgmpO+KpdlrBJFVXNVNJkr4VdGN
EIbscWj4i5BuAOvd1Ln+bBrTsJQDO9h0dkJZDLHC6F/pow9fOVP0SNw8kG2eeD3debG3521//FJE
gGdkQBC871XXKk7ag4ypKKy+2Dsx0+rW4frvPljjHc3xEUX8Nhvbr0GAG2pS9eCgeiGsYVZLcgeg
ucOWCtAE2Y51cYYTKSvoZLgC+m5XcU0b1nYoDlxx/DMxppZ7pXAgPBGxKWW9YnzYoIX3FlLe47C8
qt56oh9aBYcpwjTS84a419nbGEADwF4UbTC09NaDoTAHr3SX/fNK73dhTD8y/PS2BhvbWI/kSZcf
nvGpQoqL/izDwyR3nAO1hhcbB+dGyAcnxTE170DjB4yjZhhddMXh3efxA/Jkgw63F/HOVGumtahH
dWJJOZBxcxCLoZZFw5wiXAKk5sleHcn+Ff53ymAOJalihDawypRnq7g3w4nhdBtIWEMIJxY23q20
hz+y78QHqc2K2r7XvqP+anIg7fMWdwfUsrJ8h+dtUONZ4qMTz2OH55QnIYGM0yc+H4ahr3wNJznX
YMbz51lP27qITSx4m0uFddxacpVjhRnZ9kaPkGP4WwjPjuiJtX2uIY4/z6iV6YnAB6Zd+hsMz9Lf
UY7l/o6gmvSO4k5yjMK3/ZpjEbrloGO3UT06Bh9/n8yb3867DQHm9LGxWAedg3A9+RcNRh/CYoXf
u83BcLjTbjEi8XcogNG1MyuNr2Y5rAv9OSjw2HgYy3RF/yYKfVyq/Cr9TejgaeWnWTc23jda5cwF
rLX01BokbqLRCVd7Czk7k2zCazJ9E0AalZSW/RKa0MqngzKe8THRgrE+nifECUcXXzJuLn1d3IRr
fHvFd6Qmtm0ICfAiVQxw/2mYZb3tkNyp4qDMAKli4ckqkmAxBg/ErhrAeva4gnlcfnqUv61SAUIV
74XHmLUklPdLq4xdZrNeDnIeXmK4mIPLdJYkxFbIejm19AzsFYOASO+XClOOYXX4xak8kEbp5UML
2N8arYVZeAtGyStrBjr0+VGJ8mZk3dOk1TcDV50f0j9UxsaajoAsL5qTvStchmGl8+woNk7GgUDX
bAyYBfkfKWFQ4bJrJoZml40I7StRfFmyx6EDEjLrNuUAAwCIp4UrpNNvibrj81kkOq+5AG4XDhbk
lJdYDr+pzgxQj+YkL/QTMP3oYSvGxuF1NDRIVzurvqX9AyHHbr416/1ga7zKhza5twkcPt/pbhIN
UHouZJusdfE6pYhegq7ZBM5EtNazoO4KE1z45nSPMuti8o10OISa0e+RNlRIXMq+XTaN8a+zYH8W
csUO6pYRh5yRUk/4+Nojxw5zEmsXrHMu9h+r2vWUIh1fmKF/6tIDUsyo9FazdNTx/iyB/dr49RQd
MGAKmEvC+JgA1Y+uzQz6koF8EKlaNTM8IONRLTjeXjJGFgnZgDn+Gw1zcNW99qBlEnqWebM2Xx6D
/m0Jh3AjRjnLVu8k40kPN5NtoAFu1rp07qkt6Adalr5CaIe8ElBMunO9TBUPWDBPdcJ18NNU4Vtv
oeRP5Luktg6OpjwRfE22ZAjUGxGkqP+lQ3aeN8SZdSJZN6f9tXvwiOahEDgrMm8d8CZghdZXNZ9k
EKwWg8+ox6PV3isE50hKku7JbLehJMUlb/E9R8+C4bLNKKsyf0Y8Ew0a5/zKCLSWJOEAGBJjDn3P
3GhUaSYEFYvAuxnZrp+Eb+/03v+Ogn435u23MrUfSDYfyofieQlrtsYlgMBa32kx2mJprGq0N8o5
jr+Mo93ksApYN+TXRHuNOeeGp4ZyLSW8gx4AQDqcTvPJZ+HmeUW69DQ66ZhcWEvKpR8ZO+mRvOQj
+XvnWvQ5pUfWDUxb3SFZJwLZpZvA8a/xA2lHvXKeU9R6uOw2FvapFv5mhRXJ1t87F6o5rATfT494
6zr6VPnjR0zvZLXLO3UKpba0DfdeYJQLErxlBvAtVqhcS46mbCSIlDs5pISdXhnbTU3IZ8aWdBI/
dX2y4uHDA5Yb1CX2DVDT7ERspO0yDLE96UfJBZrnwaZft7yIboGXpc4OpnVyh3wpU/SPHU/Wlw5N
rSl/5a8HXctv5FcDfgDkDdlp9dkt0Uqle3xrbNHh0lxKdR8xzTAYBKFqIiArgehIVx003jgxjXT2
on+PG3EJGia9PyV6LwyY0qQkTtAJz+XmaxitjRaeNzrcpMJg0+/K1KE/hLVNyx2O360/IeGidkD2
qzNxnni9RpxgTXlGM2Ssm5aRowjKU5DPOABr49BBZuheHfli8h4ElnnqB2IawAmo7qkaqcJZhAD+
G7xNhU4hdOjrnITJIMgBBprmwPiI6dDoMJgm0gW0O4/t1vZvwpl9HhSkNbJWNBtNJ2hGEZkk4X5K
hQefmvLUrzVc9BrYqmwzlqCACtBKnEvifRyf2+K3yolfmTY+PYQ9JzDBjZCGti0U9m+tO3gMXbn3
t7gfV/kw0+Cf4FttRhVvodr8002g8k6zqD6lZp3CgpvMd05ZOvCuGE9B9TE2LzVAE63rFxt7iNDn
x5y0lJIpDPrU8VFmnfxg3pTkC7v8cXQDv2azlnVw1ZPomMUo0E0CjtcihOMfOKtuJBcQzZgDlqvJ
XofmWE2nytrl494OOLfLN6LsMLmAU7V+Zw1MAym3ApoRgRAMzIPBINXESyS5KUu60WVhaI/ayBte
PUQ8qVRxrHKiFppi41b5Uvza2B2mkO1/3mvEbWFgB1O70DoPPqWLkxr4Fss3lKNwAshTB1GaHwsh
l5xaioazjn/r/tHICEXTkahyCoeOtxTlR+Z0exGiv/Wx2NQfFk1IaP306LliIc8hNxNHkkSzMm00
MwQKR1daduzDVDHes2pkxLHSpmAD84ITsH7yMP732K1cVsM8NidmbT7A9UpNj1x/OyfrIcSUj4Vt
HsLIh+X5I39bEx2g/GGk8CW1lwmRLeFRq7YmGIOZQLOLUHH5Q/qgcxNY/sTVTWzDdEgmQa8GjVo8
pxbQ0aiixLG6VS6QifFpboFjHpYpCa17EX/W3bX1n5zkin+5pUJ1fMqMRBC2dHOam9ZfGu89nqwF
3gtFudbTvTUhI/P4ybayXcNbaRcXfUgXG5MRVQFZZPD29rwTznJem19JnoR0xpVXXt3c2GhW+5BE
kVzlSbJ2hUSyF9Aej/lz1SjePNDVUMkV6tqcQTnpaBcG1UjvGa/yDvXFZ9fQ9Ml1IXmejQk2uv4c
sSAUqc78uq4vCuS/7PrwOcPl72m00XkdoFty0PuVkmixcfidarVyUUNWkjSycGGROkubhyjathA9
Q7C+iWeP5W+O29gIT8HI2K3cle/VfnzXwuRJ1S9eOV3KUSwTTAoLSzkNbze4H0N/gsrECRBsdb89
6hb0Xa09q/ihqZsHOD2g+gXvEnHuWWBxGiZ7o3OPg+o3MWuTHEFmrj1NLLenkKs+pyQtMGWYLaux
7lqH59R0HqU/M+Go2WqxsTUd+QgPJEd/CWDEzWPnmAiimB9Xm+yjwkU2Po3dys99Z83+rHPKmdPo
vdfWeB6Gelh1OVGaOpz9nrT4nHAzoyFBz8HORf4QQJaClbAM1Toqn7Vinf+4qDA9yCVhfVN6rCMY
DapNq/VPhCBSUOiPyoEy5ixqfvis9+L5iHrSWFZSyJE0tc8MdKkBJ7qeW985OPqlCqMjfqXglTcE
52SboU5D6oW/MoCD2c9TFAOhvKmja+KFMkfmxzrpZDSWcTJv43TShNkhCzluNESVdvLoS/sca9gc
+gYmSbOLTbh/dnepjB7r/LBWhoYQCWGCcBmXKdE+4A6nc+atNgjWM9NZmLgBsLR0/fHk9JybufbR
iI8ifNOHq2WVB8pEAOsxEm/7wYytuYtbtv3Te19ePCYVKUJvyr4sjPZtYl3tyYxQ52Nuquu7nPl5
3pTu6q5rufPnPeK4a+Swp35sajKgcNcENrACgTJIMU+W8sE36h0tOsrrLPo0DHcX8bjysvDNTYl7
6AFokEyKhxk+56JEa1fAZayQKPt8fpMUa8Rwni0QIyXMk6j6s4OhH2p0gSExqEbQL732Q2Ob3GXa
T83mvfIFyMN8OSCQYJwT0ewFb/qMdmFY49UG17LFQUf1fOpRsrUI78l6Zxq2IIVHBdeyI+WdgQD7
Wvbq+tSDre2QJYjoPWlIAvFIgqCBNTUeKx5Hp3ipaetTqk7b7B5698W2W+r84qWOgrNRsEplqTAn
u+V1uAIGoPp74/erEktubUCXV4/xlLOWc9cYr7bukK5suCAG8SROBMQJq1XWucCR8ellGvl0yUfO
yKFIMQ25+USOVo3LdukzXYggsFT+nMnKWH6MHkOa+MyjzLIZJEB5dbKr518t9uXZ3cbjiCCRGvzF
uAcNE9F8XBF/1jsvPgj8ws2PLivcalZrt+1rT6YyMN1+m+v2P3SBbgtVhNj2LdvQezdpG4MOnve2
roaX2rwLZ7z1kgVVze9cHfkKkwtv90zr4+mwCLk1jcj+NEb93NYDEAHPPwSkfPtQiDRehTZ50HFO
htzipTPcbQQ1Hnr+3n4baxDZLdQWK+guTWnfTBjLkhRxv3yzJEVkbm5RJj/D1770JsaYZl2R+xTH
eOKngxYkGCqgOrAkq4W9ZvTENWIywo3lV8+gwo5rjpq3Lh9OkkyuWSKVTcOpCvBEx361amS3krMd
g1yXaCKdQv70+nvIbqDO4YXlJJnaF7xWyhasceSqFt1Sm3NE4u8qD1msBOsm5djv4/0qa7yNBACh
2LAM6QY6K80vf7zOcYea3xObDda7+zDXDgVz616uYo9jxJqIatBormyCUnUs6NsGV8bgU1vX5boA
DcrjQXrx2uOHjTzzKspZ7mTqQDC0cjWQilmxq+xxbiW1PMbEjZDa+BTSDJABtMmH9h/A7rNJjdD5
DG2jG4FocBXalWEy+1XxGnsR718ntzlkVtYexsbXdZRcEMOiDW0s9lHniQ6CR1IMqhdpRFiyf9QN
SDuDKJ6rodqaXJfVmKz4eXKktYewUNcGkG4G2qj7k9T5hwYJgN6/pRzpsUF0tsLWNaemxETLqQq7
k2YTKRMfhzyB4N4+ANSgqls2jMoykH45sbYbz3d4PCWHFDuO3RxsDzkpzfhRWDTqJCxVdvEw8ny1
QpYObQW5NBsvdtx8qiha60ThepHxgfrDSRTjLRxOKpm1haxTUPE6+df8j4m8dHS9d3Qc+Qnvtl3F
+Jog2oPdgQyc7GSiDkPfsGj3iTVwH5jGwwhNvlPoz3VSf8YjmvNAw8WJBdYaN3NQ6DSc9Qxwp9/s
ycN2OWsdnCeewJTtuv8yZgUlgV6A99ZpR96W4FheTlSL2JPmlGvbZccAUbS3Kgn3HmLJb9/KdZ9r
q9aNtmWTbnsYIAVJX0OjHqTXktl2nzwMNjOF343Yg099fqsy1ActpoYsv4GBOU9iHbj6uqLLqVmc
9KTFR/MESlgA05/MAGLGbN8PmCcCZCHhCfe+Biy2d3ICeaJtRsGfx1jTUJJNR3b/a+pctqzZkqms
okPpd33VdQAflhFEDR4CoMAwDNtkcrgvHhihIrXRZbMa1nad/R7Eao2pusiKdWCkW8nSF73CLkdX
UXTaZgqtnbLIqSM6JIvfWLbMOuUww/tYDMixOqKWCHLNplPbcXM0tjhukPqvNgFcM448o4ZMldVR
dugtizexZluqUo0WPIE7NQD8VASR/v0epy3N098v/z54PxFb8cNoNzxOUwGk1x1hKghDZQe4pbC8
MucWjhMAIq3MSK/mV//9T6csnwSb895gL5TMf+Dvu/j7oxgDUhwDez+388MUe4+suunC529JVk1+
SFKXxNP5P0H/EvggFd9Xfia5gm3x31fIE2LpRujByKvb8tDV6f9+CBrjZBoGYXNFP9v2NZvf0AWJ
xYLt09/n/n0ffx/++20pJ8DGnHsr8ojaDg22po+ftDMXfcKGMLr0WP95Hf77eYOpecQzB0cVuTiQ
yWhNsNKuush/LBrG0KxZtJG4Gq0fCXmWmrnRY0JZe0RCxfx+NEO2GsJ7lLPcm28fy51yUMMvUwPQ
o1Eu08oSNf7U0qObw8P89Sg4eYXmD6nGFiZFfxMn1cQSmUlJJSNnx1IRB5EXXUKLEMZqdid5VQDR
wzhF0qfB0KydmF9iH2Fl1oh4H8e5uaFWfvh7vf8+JCbzngQcA5Ycejhr/l4mNyoOWFUxXSa/Yzzg
5AmtTjA1FW/y/98CgMPuKvAW1aFFd4CIuioOf5/59067DZK1MXyvzYrlXzQckpIU74z05FQz9/99
ZVSY2uvWtO59nqTG+u/NzQyeC8pk1pGv4p6nTNpXw6G0FdGgLY5Y1424eP++xt+HrCM61PA4zP7+
k1gil6nz/OL/fbA7Egti1+oXMvZt3nUFqmeIGFdL74PCtz5orlMf/n6l5h8FNIFRpuE6KHgKU776
jgebwGWSaNDy/+eucW20AQMhSLiOeX8xF6aj+5+fC/3Y//7Nf399PrV4E71qU0T6/33bluswTUzo
Af7upD6rTsqfiCBv5/jTINzrXn5D+KUOkUn6gio4wf6+2CCPYVruJGoTpmaQ9xDtPOi9utLZoci3
n3ReykTnkPvvz69FN7wg/4q4ZTpTcVR0EI9UgGKBOw897Is+ig2xMIxzhi2nwM2lyM7KDihWlDj8
9D6qv242hhuM0qnxJWHdu6xCmvh3XMSWGjfLRXWsjv4ObAbyBVQFm2CLRxY9E41It692wXZYvtmL
L1adVDujuR4K6CuBHW+yjjli/D9Undly4lywrJ9IEZqHWyQxGzAGTPtGgRk0IoRm6en3t/yfE7H3
TbeNGYS0VKsqKzOr3sod4hCjCwYvY979LNiOcImeM1Oa4oOArYMd+vgb4I7IVLfR8iwGgcPnK6cQ
ZGzFw+PufWa47Sv0IQIwW1iMz6OgKr23PcMnjrkoeF/ZtQvEgS8jowJVQE06o4xBZ9iajkcCsBXz
KjzNctF/RzC/mCccuSjumS9YIZKllqz+va7aD5UQ+M5TxcHLwMbLV2P8HRkgbEtDA1smObUhxEdK
7nbw20d04nsJ6h4NJrxPgS0yGKNuRsVFyq4Je0mJwT4qyDKeO+7r6UIF1NsJhiwG6YAnHmN/o5WA
Js6ErQx1Ai6EC3TzvA34EwDGANvccGRDQW+gs8T4zLU+sF9muEZkAiZimuT2F0ZyrfPeU2tf446G
R5/7DLeQI0YW+QX+Dg7hkCkpHgZusJ8QtYO3EEfW7GikcXjUX0LkfiK9X8CB4PgpKyneKBtRZnGu
w3giAQngVcHAOlrYpGguk9VKgA2oynRuSh9IJIXWipm0l7xqrz8FuI/BaYU4IT4OxTifYz36EyMQ
OrAUJiX+qy8klMYwybE1o6XgQlGMb84D/l19EYKK5xQZJFU6LlHINhiPSxczdkfaIRdOHXZWkuVJ
j+5AjvQkEbghnQokr/1xkEmgKsNVG+sx8nUGCEE/uAco1qwPBrmI3jllD/EAyMkzqOzuiEA1hh/+
hGcdrtbyXXj9nVqm/Gx/lI9+Qyc2WXWL/tJhWTqHFA2xXJ1iLEwf6ZCf8gsFOXUVXyC4lhf7+jrw
BA403xuPhHLoBP+Zs6AKrtykxDjp6Ya7aD8+Xgd+A09lukP2drMLF5WVwHooL6KbNrrtiTbWgKp9
ol+NH/Xal5PxESNiVMXLeM54KjbxjgVX09/Ax1I8hmOGjZ8WtVXjku3S8i72PJvD4zhEvwYuKLZh
Fzja/DnCwxC9LIUOeecjB8qrfYYDIIC78Ar7zBvygvLCTJmiWfPeks3AF44Mi5hLvocWSamWwAu+
OIxincQ7Lg7flMvPwXPRkRCMdDzcjX3lxenBhFCVTfQz3Kb2oj34Tz/zAeGNSu0p/spiCW/xrT51
fE9OeA8N3qWq5CTI9qKs6WfvWKQp/SGGtAw+P2DpC/0X/ANfRqpzA0KZuE0BFrOTmomVbGEeRdj5
QT4RKBhwUgO6xB4CRb80fiLyA2dif2Un7ZNnFI94TSeyOmcnE40JJGvf3Npf8WK4ml/c8YQUPOzF
Sef7ohJYQ0JVDzZzCfZPZzKA9CIBh5a/iiXc9tySZjXqX87sPzaK5JEiNsiX8i75xYgFh4Ojtbd3
+oJcNaGLLLvDP8lAnoXJBb+DcjuMAYTk9kL4rGG2lXf2Qw4w+0cIv7IEVv+uUDcaeNENscQITJyI
1B6+Q93Ys1Sv9fkrbxiGSzU+Y7YebB7nWvr0j1Bg7xnl9MmXQA9DeoZlyB3pCr1fCdam0MiAdMLE
nLwzl+9MoWB8sH8scPWnjcYBsLgmjNSBHgqrbjIccow+7+AZ/AIAwj3djVMNY2FojvTTKs/qiXpQ
QCYaV+7tOm9wCZeri38bq8ZPGo0hjdY9qvt0o+KfY7/SjVLGIP5dxNnmAMsu/U4r8M9n3d2cBgxj
9Fk4joi+06bBE5qukK88UUlRE7gUDnCs8U7CIVoo6JjAQKjGOQnpXb4Vbg8Mt6Kvr3GwfgFnGxX2
gA7ID6st88Mjc2lACwBcDMca44FEmYa3aqjxxagQI2pZhYJwtPd+BeGbezHeEZCbhfWwz+2J4I3Q
cI3x0QIz+bN5romK1iO8EdhZOCJEPJK9XHrBVXkIW1Mv3elXYIpdseGugF8pKMfVVES6dFHw84Ub
CG4uvjSMFgUQctmA3iXSLIYbiJ2IncH66c7JyfmJIxhirvbJaO3EODMNvMOkA+3F+JmcshMABECx
kK8uaOOZ5Rk3rHrwQMWhcQ3AoLFcLmOm7My+sEed1w3KwgleGiFjnhjgzEVPPewR0FYaEH/keZ0D
Cu6465nk8fNqkHV/lUeUvANkXMmDCG5BRqVl4lo9UbalACAV62lm0TPAWHQmAVsgo2IUL8Z2qIVh
Z5yUE1EdZeZLxCKcySNPnz7/ddugnQjEbBt8V9vxqByZVQDin0+aLeTDio0Mu0WmJtEq4yzty0uO
RYAIieZ5PAGYYDFHuOMLwYtdwTxuDkT3NoSykTkvlPKo7r16zx8w5LxpJ2mpnKqDwesA9A753rx2
hk9Mw9Junx44i8J68MTt8FwYcGF9oo561a/hgXhE4srGEF3AltSrjVHatvax02IjxeeB5UzC8pU/
JLQ6iBqvJjx1JivRG9mWjl4tIiiUMyegIV4y2axtTPioQzS39ReuCW373uB3A3egwL6EIqvX7Z32
bAo0MCPTg2zmFqoj5KpXXf2aJYVWbcuJq2lNxzhwvPOZqUUbaNGYdCDheMITbsOGacxAsZU+zuyI
W8IwLB1uGp4uimGvXnw6m5dZTKlb8Ov4aOYWfOKXyyw62OAgF4BjKU3cfoLgiaHnS3veLVT4qu2s
PaJAAxMsvDb1GPhiY+qNPlZ14ytWs211YdgBBHXHnFzk7L2B404Grv9qsJy+s09A1xjG5i97s4oy
3KeXyvySDIv5fDLCDSJufrb3/ogjRfYpYzvIqCOK6/FeffFZRT8xyW3Z/VO3PfIe9dH8hUeCXysL
EQAUPxXjTq7w/mo/xzvT7srWq3/G+9OeBPE0+A3P9Q8jm8zvJ4s6+dG/YV3+xiQRdA5g7ciT7jv8
4v27b21XHjlJbejWd/ScjJKjWwvPEs9+TglHUXxI/wImsYweWqsX1vKAsnfA1ZpTb0OMhgGNPhHh
A04q4gCTdFLeox9kFiQtPIO+XccXgOsB0GrD2IN0hhs5l8WVMSe8D4xf5iIXNKedb2QC5HZQ7mSm
vsIuhRQNK2bSnuVl8zB/YGtzv5IooZNnw+Rv3Kxg7uhB/jmHlooVbyO0locSEqHspt9Y7uacWsZ6
3l+MH/yWDppgCHnJnfZasAd1x2GYGXCsBMZeMCITZRYrMNExXeE12VFRphiz3HkKjK4XSq/Ct2kA
8ZSPkc7YXUVpiH02H2kkHr2UBqWS5Mrf9Z1rXR57EBbGXf6y2GqTonnCjWBibIZ8t/MTDFGGWQUo
mnqxsQjNmdYt0LdzNllNb8lN8aUf1lnnc1VUBcfVFepvYUDNqUvdxMGrwGtw4vwJVhKNgoxhgRMx
ygijJsTvLQp8XFgnjCZi99KtLVbx2kU+xOMqKSE3TOCjx/gakFmZIl0laUrMKREo2ZOKpbd4l21S
QgbjPhFskWmRAuXZnFx3xAuC7HExOuMtzH6c4k3gUKExJqmBnKgLdbTvPe29pPzqGB3oUEBR8yDf
I9cm0zGwjHG780AqWEJcXLIZEFukn/bdq76dafeKecvPK8Aq4RSWHXsKxxfl3rtBijxFhkuGqtoL
W3M7a/5qANd3BIakmsoNQiVPbDcnjvC5Ky+UKGRq5LAkqfygUY88SBPahzywVYs/kCSOQG1OMR0b
qr2oezxLG1P/qfFoyfxj8RzSPaAcSqczGRkHzY8IkaIL2iSGk+LgSorJ94pcvN0or5/NjBoJVG6o
/BIIRxf/jgM+3B51CMMssXqGQFo8iLAh4DgyxIHz5tHjJHOBd6a/PfkaqxMUrzhUWAyr5t1RXJNT
M1os8EUV6AWtMc9KicGnKVwxJHBXedvAdvyKTowELklJOQXoEuh3kW3oU94AXuhnQQlCZTlsSerp
xf2Vcxw59RkHL5DEEuYkbCNPISO0YZWI5FT6iS4UslIvtFKkjvyAjRBynkGItUgQO+xQDPFZ/BG3
XUcMM6CagfcAj2lCycrASHYPsjb57alfryvpZKwwfpMME/aACqsP99kbv+DFDa4pUtKKexMhF4v1
lvw+1/ZbhtK2DR2TXR1RCdPcrya5YABjzg2AjRyt2L37yFgoKQI3PNegD8W7RoPum7ysdh33dC8T
wmBSYn8XW3xIY6EtVugL5es2tRhQLzs/ddXe3rr0eJqF6tmdtHpbg+wZVm9iuYN3hBYoM31EyJiW
rTRPDToWLZhtEz4Xyhvgqo4gnzbmi9XZkAIqKpbkkL2vcp4kyyI5JHGaMmsQUZ1hhKSwKZG6U8gE
aNkwQxkpj/psNr1UtL6W6L9tDIVERm5rMCO70GHqRPQDX4Y6LxPJcZUYaUBXNJB8GUg5Nk7uY6Ig
AXZ7XakzEZWWjWHBZ4szxE/vkdyyDJjWN7xZJNmIl/y7BrBJ8xE/ywkHnZgrCglqBBhc1CpiVejQ
E8cdvcQGLQqSYcJf5qgrKeWj66TEzGMkM1MaKCVSCiHreYKb+F2DHS6s4BvbKqaKYFE9CRgMWRWs
ozzQS0+WtM/4z/lhxDxHxsmdTiM+GQaJbkTi9epbyuc6cdbw4fdOx1wJGQScQSLk4+UPJJ1+FUAl
o22vbA3MEPXKgCbBVDs/M0cHakPQTccB8ljEFYhGUhwTSJnm7iFUhAjsPa7qRLj8Ppl62RvZmTU3
4ll8EVEB2h5slwf/g2DJ4arcRAw9HIDrVhEF9mv1qs8CYqnmOgqbwWd2CINUnHHeYXnZzGhiaw9C
ahrNyDFpRDbcVpi/Yirdr9a9oqPiLU+9BTPcvPIQ1ROhmgIu8pTBN3V84HzwJbTaHVaVlAzJPBV2
X4zpbUBYsb3Mp13jZ9ZkZ+AbbJXXnOjSaXE+G6S5ZkccUUB2iuQO2WEkLVvc00ftDdlnCPDoMZ+e
FCrDt7pIn2ODqbVh+LGJHWAz0KpuEeigIZ3EKalaH+oPxa7pB+BAI6VqvmI5cqkYlxlU+CBkNTxv
mMKJpZwbfaRkgjrpOYznG0J4OM8AcDvrQHVHqMeq3i0qB7W7VD4P2bjdlAjuKTSnlPBU+Ga/YsQQ
4AqXANhHlNC2G4p0mo0JASI1vwkW86ALCwBB/AI8o0odcMHEJYWtFrf8cImrgma3S6UHh3rpzJ+3
YszIQGry8PJMSaoS7DnLSq69UoWRP9D3NVIbkasNpR2536TF3XvxrBMLCiO3ttyvwtc/FV58wzWp
34CK8tiglBmxKo2lWRSFDO+Ibm2JUt98O5vnjtswf81e4Wak0YR4BibTRUFHniKXXr2DrWauqJ7Y
K+xgGRhXIi6iLrYV5n8RrTvJ9gcUyMObjqNsGseRDi3Kv7efpRG5k91s32r5XVVOxchja1pSUUa+
aBNSgaHFopjQmGi8TQ9DcgwqH+zBARcz6JD5rNiKAi5Zq7CcnU1vrkKSt55dgWGxKMPCD4y3g4KL
V31LukmLXT30pcKIczA9EdgptDMoGepCfX201hRvzLKZYsj7rrcW3QGSpMSDDF4bXf9h9AP1vE9K
AHk4QxDlLFvILxKKq9nY4G1WZ681hK6jaRr7poOVXGSAbSGqPurNsCeEGyHG/HaV9lAhjM+WYRU6
Y2y0COu9TsaiRLc0zHBjdtqOvrph6OymFzkMlkaBhCUuCq9a85YgUNIna4b51uQN5ak+cV8WF2up
n2Eisb3TkQOWKdTl2Hnsh+UD9Q1IX4RnDXSzJRAhs8n1f9K+zz7io4laR3uN8aKT4kNZdNNekgy/
6GFSmi3WIRmnHFEoBgvAOQEdMdikjO8jcTefdTzrZOvYBowj103U913TXuK3Gs57pTzmGaxQtMmN
gSJq7LuLbu0SUwXAqBElY0i1wl4CIIpJG0hw9AWsYQY3/A1Ob7hJCiaVEEdaybcrn7KdZQWqC3qk
PFlBFEiky5DPp2QtBOLuSqAHLNB+DFrVU1NlmqP7RIne7zHDrvB8re1VJENff3fzUgJRqWT0grk8
LIxnP32XCHPe7BBET2WhG1jtK7o9a/Pubinmlomi4eA0dEXLFnVbdSqU8sXysJlszqiSBmDaLi0f
xy8QR5D0M/PXloqNewYKxGqVKQ1XTN9x/4F66dJXKTdzaBisTABOE3nkiCUolVm/HxQZt01ypUaB
/fW2NcYCvVNz8dIlX6KnQlVzysxjhC4YEiP2vaXm09GIPm3hM8lsIQPX8wjyJAOl8bXI1c7AHJKW
tcP+gVNe8tmbhjEPSm6hCA8cXRpqaB8g+ordTvalKucrKWQOVJ7uwQ0Qb4hkGY4ubX7yGJfIibs8
wYNHSOoUHX9Jr31A+lfP5jVkQMADcIqhTezOp2SjnkGYwCjbE0kouMpJRjT1/3F6CnTuDfHwRQGa
AYFnpyJYctVJckl++ZfqOLy9GdRxwlCKUh+kST+/1uYXebj0yQP9I9qQo9ooeSbKQ2x4GICC2v7l
trY945lXctvg66WKZJoDv70ZpsCbcdik8VF3jDakveTuoh+CgzafGPm0QThObjNAJfAeZkMBBbWn
Zj2ekrmzBCIwYeFyjpmXS28VJ5bhnBlTsAfR3aDnxz6NjMx30iWIPrDA6xD+IysHPGeKKnZogMpk
qmx1JOJAtbFIX33ON/smb4dRDg9yoHRZOLc8B3yJ2iJdhwunnkr3cQYumD3IuL8Js0BQgKJcJz6a
Yxag3GfwBWqKdPlq/ThHdBvSpXdWSLlkFCPUkRTuaH/xAH1OXtfhBgQp3eWv6NHvg7W9YwcSw4Go
OrW5scfxiQFSqPIkW8COrT5iZ8go6RPnnMR1yacC/aI3QGsAg5vQJPJ8wg8XDnKl2q8qaRmae3Hi
HYxAfNIP/hWT84ypcJYyGBq9EnqFv9ucd+WcgdWwxtoHKQlXVT3/VTFpwGLhhLB0iASsTX6WfuiT
0KpqScEd0tcJ2QUtJ1sRlQZvQbuKM0cFwE3PYo3YvKAlo3lgVWyHM3UAPtC0rZ/ap6N3u4wS1CiL
fxDgD+Uv7ktGCvA6b4NVh6hPmhib8htp3vPNgI4JnU38LCTqZTAPTqmEmanYvhPIF8T53+qDZ2ir
ihlI7VTBSwXtI0oIynKJPhy8Vjor4teU3G4b1GTpIL1u/51tn0dp/0ScQdILJwd3PUDqAlhVPDvC
iyD19XeJ+jwj7eUGM6P+iM3wrIU7s1WU/Ayh98bPlmf3gE8QUyXaYWi6IWVt2zCxFsUQbnMErO+X
ynaAMdkkyyU6Y7COVLNZ54wZDZ8cL+/o2rguteEiCBLM1wRxDZIQk3G7yPysCzj22rFTAZQ7CLeL
uKY5aBcwd4cCKO9lL7oKrMGjLORUA8JjGPaNHRKKGiecx4dUFXeD9AMQ5zA2oPgQYR1TcMzFwbwH
VzZ/pdcJxRTNR2VwK+Hh3MinUfbZW6qphQ3hKqfNLcvSvGtVbsg6oyMmu/WmWbSX/vKm2U1htsZ/
hgF4DjvLBrYv4cV6UFTTtqE6prkl+ie3sIZ769O+oRfIH42H3MzIZ0UzzJnxjPfBGf1y/18ax21G
1alfZXajT8IGa+khn7n/zMZVHuY5vNU0WYhmajUXuEQMv98FzmRQVPyPcGIDTIrgSKvwzR3AA5Cq
xWbGGxJLgi/nIz+xlXO38MfOZjKby30G0MA5o+ihHp2g59jhDrlvkupqwux0zejWt3mASl/2SRWM
R3EJ/5WbZPM+AMocnM/3mo/M/XSrX8FNyRo6b4MMn+YRXUsmtD/0KyEtGX0aQtPSBVp3wTrFy6YA
ei4RY2KLiGctUbC68jQQvTX9rJ8zvBun5cagL8Hsjb/OFRqpSbTHo3+RHgiNn9rSIOLmLDeXa/7X
rK0bNp80rg6DQpCt5+Vg2yur7T5MRyro21cfRPfY8OkmtMkC4yMiS9R5VOephnsL6tlJcw629Kuy
XBjzEK9pZ8DUg+v+cmhIgKTRV072VrYcow+HsoKQwJyD3G8xGqG7ZU2eGvjfZPBav5kipd3TV1+O
y+BruMIhB+S4EoC4Av+VMeoZuY53DFacxuEs/ahfDjP4Kp/wQ6+LkMRG05ECs2RAdm2Pa0yIa0JA
Ma+wgYt4m+EckC1TaJEtcx4waRQLbELIax9k0wLXHl26hU9EC38NalYLUFPx/OoRb7JPcvF5BVNC
qG5p0P6BXjS5aUvwQjE+B9MnFnrptnvAM25DmoT5nqdKD9We0wNtnF+cK3CW6ZqlnJr/aA6kUOKT
qdTN9edHiOIF2FWAor5yB6SToe8R66jQsVTrpl1FabsO0i3ClW4FjNj8ZtRDcz4eQtveek+0I7w+
jRQGPVo/Ge8EDax6X5BKQvf99cYpCUuDb/W3ACQEGTtaycT4Z+/fv9nHrZszJf7bLLlTMMiZ6BuH
JOaOKTZq6eRIFtn5eovi5jupjulwd0yMHDcGQ+mgjDCIM3aFS0p9ckiM+g3uH+WLWHEzVxnhNcZC
AZQWOdXcyiAqYi4NUrRFVVXxQ7RxVKzyVdiluRvSQoTYNMkpnWyamOkTnzNrxRKygLiA5+UP65O8
oelXar1UmxmtmErZ9e9dGu5o0dQ/FSJkZc/3f3mYEnjWMriaZ2ep+RYQezItgvU4fMrKPuWC0ihP
GG0MFI2WBlOukNG0aG9RyNIOKWS3agDrJ1j1tZnPFDL0OtKDiMQgBXyG5IMuYapFSwfovQePb49U
h/iMxCoRZ8LB/Nfv6Z9zAAnKQeF7LHvoJXgaOD7XA3Bf/VVMwovXOVPV2JqvudN9cAmZLJReAYAQ
hlaH4MwqMs/FJaGHbhhT2n2A7O3kH0nX86Dy/UiLWP8EVRYqRQphlB+4LWGBot6iFxnBMxHJzBih
3OP+EOseXKcapuzm4m6HTKCAbi9wECGVIBryZG4vVRdIArsJmz1oIzcMCCR/pRPHbUfGRmhgz4B3
EvRTqsRP4wMYiCSgDnwQR7rMtOUg0+B2/RjJLnAopfNwpmr4D6+EmBJK064D/BDdYH2n42DA9kxT
AK05S/nlss2XtD/QgWH5BxGzzdcaV4USgJ6Spi4NnCeZjKS4w/UZ6Gi6hq8h5mJj3v47xjFFOT5C
pB6ozW7ODSsjmGLSIa0nPSsTwugvjsSg8DwgWxOaPCi0yKNAFV0ZZyBlihgM/D9sp2PiYbECtzWO
p4ruOe28Cigj2ULxsZp0v3RLUJyTUjmvS2psmwL2vYxO4SuizRCC/ItVQcJCh2L0MAiKfuo7eD2t
ElbDYC3fqg+aj6NL/pNewek7lglngC9uQ1qCaT6h30W/xeFT+PfOGiFvGr4wndnFV9Yqthv1xjmN
F+cBlSHb9Ccw+nb00QAzzQ1nuRPtZ/xKrQfhmdS/vuhn0CVFmalnbfAp9cCcWR7j06eYrzxyNpIB
kj4qXHJklkxQzyj/5HIevPFZ8KtuZX8FSDlFm9n84rKT1IFCF4EfsiLE/AaXzYI6OOdOtKBd3UJl
XXRrJgXU4K7YO0Oxot3MXPdRpfMHOZbNFvmk5iWAoYQedKsxGaRqc9WyCM2WT57ePyhZqL/Jgasp
lBJSCWIwaA/bEFyN4AosRBHE7UGJx/JnX8oZbt7MoJr8fe+w8sgO6NC3zEZgUIvJByDhwZIBJ7Bp
3eIxxiiaDzyyuQhG6jdQf6FMw8s0PK5JTFvpo4ohhPfqj4kBeuJEXyVO3WjUEZ5ULqByTYun9pgN
LNWAPSvknSFtGKZxomcaPQWYA7uGF10NBBte3y6S1Df+/lTJ5Kh4DbFeoLt72FOxYuh7SfQz7kTj
HNvCrbUwFgPWUVhZMCaW2gKAlK4T9hX4CTQeSpGanFZdZelsVNF8ek/0wzqmiutG9jLHFw1BNh7Q
40qm/+8azA3ajH60Yrt5oZaiv4yPK1b0oYsQSetpuXn2dByPbN20LZUg90Jtr2M9V0ySOWkWMTGX
fWyEpR4+nd+a//QAa4cJjSNGjY4Vq3bG3UkqKAQ4ustGDTeMAZzoCN4HGjXWSJSaUY0SvJpqTl8J
AI6kTxEsABpNNKTxjnse2ISpSGit0JGJbzSV2KTDm/MZ7XkhpRIrvz5R3ZBysKrZsc9UddTHgp6g
Cm4O6Vxc+2SRmbwgqUM1Q0rA1tI+IBEQBLNkQaQDG6RLw81ApkENTlWHY39zlmm+WPQ4XHKUNxYn
OIBhg/JEnuZGoD2l2/0jm1/CxjZKapJMp3vxNKibJSldvnTVByXhjbinaMNId6eYMXc5+S0yrzGY
D5hE9F3yC8fKN4gPyqc4wCvWS/Zc5BQAIbpLQsv55tRXUNHR47JBxq5QY5CvABbCh6PFRnvsDWjq
k3Ile1Hxn1Cy3nCy4ryiACWH4RYhXak4lRTflVdnc1wvCQ4aMrtRpGfwy3hya4PGuobjQn7ggsT5
NCXjRLKn0DmHeTBBJMCTk8GD1MAh4JfF+sBr/oWIa19f4lu2fx2qQ4r50YPtiItGMhtP3v9YE8NX
fBUAb+HyLSJwQYbuobqFHaPM+bn6ey+7nQ2VZ+vrCsG7A6eCwm3EVU5FvoQFLf6Xz2T6lEHUEKlM
2GqxQ+YGfXdTTrf+W97r1IfLYas+uUSCl0nldipw1lT/NV+LzpzBECW2Fjb6OUhuoiFNcKZtmkfL
t7F9qqKFWqYrQ/9Smi3aV6YofsTPT2K1eJK6oiuepQT9aZ6eMLXlbgxVP4ehXjMbDu8IX1PIo2cv
A6sLbPjOiZMfy9dasnykgJBgWftM5RFG0XgaYEFHlgAnznsyuYckuWLc80TbNSvrRqcOa3Bp59zM
DdYDuavt3oWfH7tv6RYdszvRgCDQfZsAn53LTsdvr9/wq1rZG+0fXWneLzk2K+ng3KARk5GpgWvu
Dd6Wrvv7OzpaeFHApMK8DrncB//zDvCsXhSOFCHvSfLTyOJk0Y2WV1kxZbNiZyJ16k3EmQuiY9Sz
N/gvnJ16yE4isXrV30wqKcdZY87SRFwUUD1xsbhM2XaM5ywc49StyZjR14Yu1AKoAMQk0jH7u/yB
0EAQrmzRuu4Jv4wYYQQ20gzC2RXxJ9SLu/ApRjjQ4EXgwvDQUu/99R8RgYvLG2D+j+eoAiQAfvCD
4S6vk+0JoZx0DP4CG6uNgemKzZbQh0sW8dCuJ6TkWup3hcdGfeT9YCmUd1M7cnasXbiVv3lfUmTO
DY19KZwnP+kXzoYEaSJx98vJs3awA74RdUm7+qNZ5eKcRr3gd3S/+fGFIkomjx++378p3Q7cfw7Q
EPApIz3kqsMxoTevTUyLzpPgFzy/0y9exBtzgXW4RL8xT2Mh4S6SYPvqkYhkuLk7oFGvXuQjpjZX
kp2T0K2Y6gbdIEyXIBs8vfxY0Gn4QQNLmxZvJlp9AA69OzhUa141Mh1v3jizCNOOEYDah01Lfy5g
pJ/2j9QbiEgX4RieFt1y6JYvDBeR1V5tPDOw9fbw1RZSAnP41rF3hrWUbQCOZ8ayWQvUkQD14CiC
YUoklhEJ0X2n7H7gQkq8oy3W0/YKZySuhQhdIJoQensd16vZf917wjjDibJ8E5UYCYoWOlRMAXgK
RC+HNEGuCqrF4+QtZLh0SUh185N6dT6LE/DpIbu81n94JGns68DoElx/pSnFBbhfvBsfZMAQDehE
oxP7wXdy+IGdiwInnfjBOb0JaGKHMzKgXO49NfZDMTxXelTBLMJkQ6kQI0LonKkwkDHWgP4Hqo/z
JDNdqA1B0CO8Ynzr1MM2rWEKgKAnU2brSKlPPthTrfBz4+mr4pMZDIHg8EQUPioB0KNwId+z7gYb
M/OZSKlRUgIVYOpLywI32fv4oTFNgNqE52Fywq34zFFGTlXkaqmnYNuYety3REkGeHF/QRS21GmS
7Vj5UEOSfm6lvpbO5LdvEBnvuNfTv4XTwxLJf0puMFIH8upCZEgUmjZjSOEtwSjh2O8pQcb2R8Pj
KWXvYuVCpOb78K0gOVFhGemsv5cwW7j3GPjGbJVI3OUcKaymKJuJL/uecnPaFGdEdcjJfNVj8Cs8
pmpRoFE9RzTVmatMbWa63N7NDu9AMgkT6NpB3Cl2SrIGllUFVZy1CTQTfmaO4KXzoLhwm0KdwbMe
qO2Bi3Eh3YESiRai9qCrciPz0M9AQRh7AKvSpoYjAohiXoEBSDgpsEgpKP07Xgndnb+wEC2P+ow3
p2WIrlWwmoWNWzBB181QYzbJR3AmieEuERuiwBrYLBfxjTr4OYNHz/3wH5gusGqIeFfyEOMT5Ii3
Dz2oG28PaM98e+la+YTbD3iFLhVUmmm2Xbx2/hieL4eq26WnQX7+FdET4M0wyhZaBOjZpAZ/jYZc
NBFIefiE4KseGDrs84lA8VD5OFhekwjk196CASnpkuKbjkAAwI9d9ugD1hMCKukDjzqScoBkEjRe
T6VOAgN+FBdbzC6ESym4CI2Lz/oB6EJ3m7MBcvLcgeuARELP2WtLgJs902UQCnDCeWtOYpHTinVz
izmArlHBrMWLGudDLwNeUBZcyNqcMvUeLlJQbONwA+qYxj6mRjTOTQcNyOwFFw8s7YmrmrjkfJoZ
ec5jgEpKgVTB8qHFyjNESsSV3DXyBv4uJE8WxRvLTZoSKvIoODo+rRp47vSPBSKpX4tLzzSMA9Mo
rzS024uMmRAXizSMChzn8jNrJ7yxvLicQFm8H1+aJivfFuoQ6+IlYyQqSnaWFVfDximP+ivGWIh4
DCSMQzRQpwiK/AA6QjF3YF2kaAz+1hzAB8md9aD0t8MZ6xyyMd1nqCDFHuxVevD17CuAF9HNvsrn
l7HvgVCu9EhQbRAxwfsLEE/GKfLlzyxrkDJR1l3p5ULlEetc8ehWU+rTYBkYS+FT6NUPBtqBEKii
BwE2StMFeJGyEvCRr00RGi94WpW536hYIhbmI6NrSp6cYgwlsl7i8rd0dD6ikyrWlUWggiOBLwzN
uAOxhIGmjSaIQGAVNQm89sQ1JwBmelN6Rj0qzKKjHOusn1pV/71f7b90DTcQ829kN4T+C1+MNcfR
sEUAYbzWqCn5Dp/jhh60MM5FkAvSrf0l+CfuCGg7S37lwHgpcJFGMuFD4ecN1+wfLF3eKZf/sGAY
yNBI6MuBV/GmjDiC01aSpNOJuwn9CEXDmxnyvnml8UR1/T6jk6Ga4OxyGjkeLgBwCQ/KV+5j/lLy
bqIlAj7C1eAxUBPOu4DiP41PTpH+RdnB0fEaBatFgtJ2uMKg/QNRmnP5UKEXP2d8NK8En8ku4pMI
W0Spv8gAecr4Ec7VP+C2X9kFRvSaZh5/5ITxNfiZSof3ri2PoQpCX/FcJyf2QdpMqB5O8rU7g35z
Jnp6/aWo0dpTiGFfCAAV71hf9CH/oNkdrTHjB6oWlT3NH14ENABIS2uIw+EQW7Z6ei8TvsE5uwRf
8S4FpQZe4gSx1JA2vACSOaPOJKG9EeG6JFrqxYmY6Xzyii37OYvqND54w46MYJjyA6/gqMkTGD/0
yaaNaenJ/uqm8pUDUrfNFXCCD+aZCCTiA++oX19ipXKeUGSJYxOMe6RxE0huNDHFpWNb4NpU2PSK
xuGYlMyFZhcsYfNLUObFXcqtxo4uKuU7yTD5IKlohA3HMYYxeeqISBTI+1j6IEKKFhyYGAHhomI/
hSYovCV/9RpbgIhNXFnQZyIE9Pb1i/FAHnsZgzqKl0+tBo8bHXq3fh+Ab/oTIS1gnqX7upENAC3F
Z+tC0SQRljBy0KEe+BRsvO7FdLGAGKBfRb+Y+5qmAzpoOqyGz55IkdfDkI829YkdkAKN4jDaB1cK
ahY7dzznfVats03jWU3P+EZDkBCLwWBkcEYJKn0XeN2YPfQoORueu7eDpsUoa7zK+8/a4gayeQWG
Ryn+x6FnwFGY6CMhT2uSjGSEJC0s8g8zY4C7WhnrXqvaTczMDC53S+3T0CMeAzWY4UYEu+g3D6vE
LUNz8cwGfWmarTMbe/u9TVOQ/zhq9MMoM12u5r2WTeREnND3PVIqc91WthC605w09D5fqQHtKdy/
aK1A0JumeOcyOQ8VXYCAG2ixNpalwozIvGGsKwPWxMjlMPhsSsdetS+4oraTVpdMqmaOHUmnp9HN
ipoiL+679qvCxXILOWxRqDbDxDKFu0SLPxRw4FcQg9+9WhxOA7m6F+N4VhL9/S9UKjRkUsjZVrEx
UDTmMvz9gx5dnqsWGhqTLo6ToM+unqp6RI9KOazX0qKIE+34Kl7/71fUpe2qrCLQ19cAMTtM5A/J
1NtvkMR4MHED63vcrMwe6WLKwgtlecRsBNdhO3IcKn9LQoDNrwPum59Y0xYuzDl8v8VjhfjHqUhE
CzvRpn+P/f1Ty+/Us99V+r8eG5/O4I0ptLS/l/09r3y+AdXh3SplJkP+iYyvKk0EMtX+KmivS1c3
hkVfvgfGHtTGl2bGFohFdCmVFow6e3fbZyB327+fnD7/x6WSUXj8n8ebwlw67bPGesJCkZ4np6aB
S4v7FnteZMansgHDzZmfO1fEX6u4g1RryCXuU5YANxuknZYWbV56wFwOqZz9/da/LLe3A+moxvDT
R1wQcMq2IMb+D0vntds60mzhFzoEmMOtAoNydLohHJlz5tOfj/sfYEawvW3LEpvdVatWSKuPUo38
9yHq0ANqirmDV0e87NDauBb576MgNXZQQ+P79224vA1RDQiShYZrBZW+BS8CkvADf621FaZspfrM
KyYFk1aVniWh5QsKeWQfKNR7pwLBT3GufRhDcsIuIHrJK2jkhox2e7komm8Jl38PUZup6CRhVnbk
EfaD0dy1PAzu1Pv/PtHFvL2XpcVJZFHDKi0q6aYw1D1BBel+CAiC6JJSvCgC+UsEm1w1KVLdypCq
Z1CpL7hvTKdm+SzCHRudpSkd/v3jHIvskjU2ULM+qm6bBZFnEJRA7qpo7tN67J1cNJNzhQXA1uhV
/VanQMJRI/kvUYd1XBdh9ppE8sWw9PGWp6yZ1kRXU/iljsKL8AcIqT90BUU10qvpxr5s8+FbgVRu
xH31IQVTS8CkUr0CHYOYY5PDvBNCzlyV1rWNcQuSDas/d1Vi2GxAxVFT9NYFhcv2il4hfZaMyvOF
MTnMCUxfoQL38IfBuLZWYlwHDDBVrSzdPueWr2qjfykiHGqizni3+tqwDVOenH+f5hI5HuyVu6wj
XM6a5ebWJRO4RCrHu3+fJlZoOd3U/xRh/RqkGO+LioIqoxBgTqaj9EhDXNWFYED36Y+MhlgvUi6y
g2RnGU3/QyTrlT+4+QsMxd/PgTo5yPtvvs5nUd1hO9uWsHGTpj4Zy0OmEzo3m4BguSFzxCxf0wfA
ytW/f8lSZa+GdfxJYIvTa5iyJIQYQCtVxkPfK/EhHbdti4NsJs0QD/r8KqcmgVllVoHsLh9GQ3iu
S1BDHORIQq7Kaxj2v4UWJh+GBS9ESxUBY3a8njEMKEj6kJ8MpclWqirifuFPHLFf0Lyiji9phxsV
zOwSe+5yOmG2FeDP5sM2iawc6zZyRaqCcNGgi+p7GAUa9O9yYmeL/A53MDHE1bRHsTFY5Rc85085
ktqLrNAgTTgp2WFVw5wkV/hiWtesLrDsWh5GbJo836Qxb+Ie/BMrgX8P8og/gLg8mA2Lj3sW2rRu
T5ArTs2k5A6GQP3RFxSR4bNhHuIguhtJ4HtTaoqHhhe0NxckKbfEo2yW/i5L8QYqoBoTk5ZDbYXc
TYUVzE8f9TfGbLo8htu+j6LzSIK5WCnir6+33zr5uJREYGcMu5wIj6WNGLdYmVgBY+A+l1idGrV9
oEKyG9vZEQrowkM8ymTLl28JhjpA7Y35Yo4EuxfWJF8y1naqk3WbdbiVKZjM2kkji4hVrNBFkCXv
B1UUIcjXIPtT1ux95INqWKmu3jWzIwXsg7lBsi8XsvjCCpR0CnJKePH3PAqP+If4ruLP4fnfQyxF
79zxsGE7XbhmDcVi72f6z/BaTuP40zf0kwQiTtepMH7bsMOHXZQNT7W09qiqBkSIetTvoiGARY+J
5LDTVvtyeeDH9+0ov5pVGTxLy7RsTSBfugkH4SEU/clgdIhoiU3ZCiO7VMT0pbZKdRfWEi49+XfT
C/EpzqeFyiFNI8UCZUswM9YWy+HKBim7SdUqW2zuh/csra6jItGTt4h3IPQCtiILnTV9OJIfKdpy
EQ67uZeDU2vFdzGXgkfTpM6kK2j6DLAaqgXtZYoKD9onDIeQsaE8t6D6QgzZWMdAKs+GwrE0Udhh
0VYf2AsKu9Ra4UYVBOgTxeRL98l7PJUd4bT4NqcxaVNqHg2X2qf9a4VawL1G0twpzHC9FFXhUeJp
njbBXRp5n4NB5r5kpRJst2gXjrOpodCwoANks6jtDQEiUJ5xU7Vlnp101AAQ2aRh09zrQh1PYdyS
K7o8iIMynXRLvOdyvjiUfWRQbTNyI9KsVN40kuHdZtAtKBbcXmElMTZh6d54P2Em913vaFg7KkFH
2W34JgYfYnbVxv5nKJDARYxHXHPOIFEFBpmGyXz/91DgyG+KYnydhuwjCZEONoLEMpuC6IwHPnR7
pd/9+9K/h3GWMODJyMNqpkE//HtIZ/a+SMLR+N+nYVBbdlaDkAdJQkSbXz5TqckvgRj+96CEHRAv
KXpundf+XhO1eXv3ucnPc406A1YuiD8JvY4etDmztpShEp2QojTisev09qh0ZrqJRGZ7aizL+B6y
hZmqHuKD7P/3EexzKt4gcs3BxG2qWvj+lmLZQttBCtM7bBmUNFk8zPT5ZjQWXFNDO8tzJt6yquy8
bhyABZd/xP1Q3ehjL6wbjE/2sjybdK7Lh/OyGxVdDA+uVKVNoIr6aTDUxGvGSnH1Wr9KKcyeJjdM
iH5T2ON/SMCl1GMFls4I1aYgEHeaUjLC96FS5fGB6pFbN/GlvYhi+VXqwZg62X8afYLieIAYMQc1
IYsSsHZvFIMX+WWynyZ9BDY3Mgh2DBk5PEZMQTVUakgg5kB5YyPPs6J7HWNZ2M9dSgC1Wp2CKXfj
wVeORc/cOKmQAijypB6bufjvIWlE8pp8kjGjcM6PQgu40Si96eU+7YBAIxFpcuXWCtynafa1PcUQ
hggdBf7cN0/LMuNfAaJohwQaTMdcpSpdbdFExWFMIuM6qlVsR0rUQgHXz0oXlvckaQj7LIPkMlQk
Y8mlihWmOg2SQwIHgklQMZ2aFRlUXdgcR+pxZj+a4HAU9VGcNqOqqEefte2pCa3IHJQWXBddcAYy
CE5BIruUSV9DkIEjkSo+rP6vmv0qGUYDb4XRuuWcsOWMnA7gLBQjgtHb86SH37JBRpKfosHhIPbi
ITu0Nbk1lgxPuuxcnB1zBh76TQGZ8rEYbryCvG9cetZdJzuCmGgcuo4syPdSyVHcPrgguA4MoD+y
wlwRy2OEm/Vc//W408DZmIF8qZ3yVP+Mg/6r7FRmcdL4NZcM70xwUepRCYPSE9odtMC5jgy4w/eY
u7uYCWUeh73U6SuAbOk9BdJuLvh6t5WTBb/ZwD56jsxn2XyHzXeMh8P4itqkS56xdCVQNpWeUXYL
+qscvSgcr6lyruubmR0s40EFUELooadA0rRAowq0BYf6959YEeTvE8UgsKHcE0lMibCYm2SpDXQZ
dA41LTgdg0oQmgybugV7oDdmyzrw9YVCpiwwHL+tZTDgWeaGXy++CX+WA6JWvEXR8qsxmW4OooKn
HH34OlwykwCmPTxoAGGAzKYfLqJ+VrvFzsV6doRAY0GDox92ZujchB1OJBrwPpMdl5/mHwU2i2PS
vPHD7AxZ55k/fA8dIx32eMNgAdeEbFxNP+b3eKOCvYAol3slRliyJqapM8/8OTmAXnOw5DP6PJRC
MP2F+gRhFvLycOG5sTcDItFxRW/Ka4Hh3SdouTZtAwEX118QRv5gHNuiA+wizPrx+4sQ1OAFka6n
H9wX0LmxohitHYX1eOt3PKXwC202W/Gby/0Ag1JfW7eOcBDSwVeqtm4YbyFVE2H528MbsBCTHEzr
hgvPBFvEhEnNRzwFLmSoht3iV7+MtyHArZo55XpmBhothNKZ9z+9md/ZxXC04+hatyBY16/y+3gr
fnEQgFYKAWSxstnwfo4EXjsFRg6UivyheJ8hScC/S7Lr3I3WAuwV0Bm4kLfCAdPHhW0F3TfY8Wc9
xuv0o8weFbZy7AGXzHhjoHvJQcxhaE0Yaq3CEooN9gub8VZ+MvuadZKmN1NqF29kQfqzss6tvR7e
NCwbLKY064nX07usAgM9xUIBcwb51MtnGSU5aw1+AwiZdZf81xo1BmZZ4COtg1KT3wl7l2pbYM3H
LiE2bOQ4fkh2alwD9QL1HB4UBMF4A5Wb02AdVcc89tK/DodQGD8POX9wbWJjAxOMVd9F2ymzGRL4
CU5/5IZ6ZfWtz5d+BwxJVBQpyEGwM9ItzlJSRQtkW4RkQ2ThCYhUZ1t46WcqkacooHRdhwitATVr
ryfksrDJdu3SF1+7wL2GwXejvCMpC0tLmMfleFOIp6jYEUlQlE3QwuSIXstqTykmiLmXtGc/t7kP
uOFIYpXvKzIniC/RXybCKlfFr6E6o/w5qudlJxsdlpombbGOHNiGDyOstWrNbYtCoD7BZeAWGL9Y
++SA4t+PwyOhHvDDMZ8jg5w1nPVbK7sMOZcf0TEw4VQ+tfQoQHYRt2G9F/ELQLzzUv9gusgCIZq8
A3tuyKsAKdyRNhIUT0wnytKRyldLeQtVL662fAMLi+/XmOcVBhE261FdrgW3e9U6eX6a0NLHKHys
8rVoz10EQwelA8rLgg91/irmxd3JIOit2g7wyRjvxXtFQ0K0kkdXJZuROcJK/usjYtxWIwQpqFrG
sRTWAVN7aTuXu0h8k/j5L4mJ3GDryYsaUn3oFzy2ku6MM+fAbeo/NP0syF8w5vEXprYTcAHEAAbM
HMlw+KpC4BC3OLaH8RlP8mhkRuXx14g9fs3zITeh6xfH8J48yS5WQLUC3Kn3DZEh8Tn6kDlDu30U
7QxWXW7sev0ofXXA0SQiyOGPWHyW6RWuKL+2ksGcXhkGcWFX3fRoxG2vbGVzi+N/TayX/mGL1mFI
vydlT7K0HjK3H+CuULetgmv7ShqIGGMsei46T65wFDFYl+JdP8wE1ve/PAnStKLApu/Zah9c93KE
53HFfDLhCqa3kkSS/DPIbr5oC8mV4rEo7VTzjL1ygPmXhqc+xvXwWHd/vaTwYt6L5Mvof7vi06rv
XBZV2Q8S0akevopVijMMV0lhBgBdhkkQg2hy+JqDANvKoAxCjmat/BfhtXvybpJ+TEo7pjVYZKyR
B5NkLBdYQBnvaXJN0zcdzwQVM1LGzNfEfNPKd1q/qrz4TCr7VbAvPqpp19d3SJcIKEjdJr46SU9Z
9ItoW3W5gfvCbSl0pls4fdXGo9MwEHjM5KLqF/Ak02eIQtAAEZSeXuEO+TJXrzjuDzEjiuNIyBEH
Zoc95KIll4RDae3b5Mi6ryArTHDJtubZD28AxQyU4k8DleAHx4lO1tpRFbAufjVUz5g3MpBJ6WnS
TZl+c90ZYUUm5NV8joWH2TSGnYvlphn8RhGxAN9qt5kmh9Aji0qD6OjQLjnj8G0g6YmYhRyy0KZl
hoRN/mUObcPaL3eUvxBDJJsbVErWkoAD15aot5kpJZdBcgsw7uOX9jr3NjUf5OhL/BrEaF3W/oNf
nDwHSKwpDpnKnfCwXLyO4ntffiOI1w1PkN596zj2z7K9pYlrLraz0CZWHdGQxl/D7YzP50d8Ht30
i6ghtooKzx4oZfEqf+UmEoyHqHG1Q27Rzw4jCn+DEiRnfD94BqMd7cTl49VmZAjdQqpL9VLLbtVv
i/AnHXDDSq/aAlqt65ECcPjWIATdLNOmONShkZjGgROmUewBgJ7nr4oDFinkA3Pzmj3CHfmuCAs7
2yaTUHiV5G0Nmkzho+NDxSiIdNxyH6OPucnMjRYTNHg4a1TetkX4Z39hcT7kcNdRN7LGA2gMuBl0
aFvWyYn9kXfdz9dJsJPvEj3/CncGsUQnSUkaC1u92RG2GKW0Eron6jBnDuCsAWq3cTeNu6H3cBGv
KC5HgnC34xfBg6F+bFV3epK/gMpHmw4xCXHQadrtBEGOGgavOyjgJFmaODwwbm5mAvPi/iJHV2v8
U6RtA7GHG7OJ3uI+3mjaSyqf4p4EqK1ICS0MzEvAIziNONTpDEo700+8i2aAcnHXDeTROUXz0Q1u
RKIk26W1KWAEIQmU3yZlF+Ht2Z/twDdBYl+07qJG9bpAY6nzZ8nzwwhbLxjdzOeebDBd8C95ewiL
b642dSKBT6vqaRPdm1jkSgwrSR/WBe45RFAkBP3m+Hn0BwOuYWq5ReAtXY+oLl6InBeneBphC+nI
g0k0Kc8waP3XRIGM2KJEQrcy7oyMw4CE3kBwA4b+CQcLTjzYcrwJ4rPuM6fEFEconQzGUZ681fI1
QIieQne18hWziiOjbQxgsqes3eXijvJphcYb/4E/VfiV9YuMTJHus3sr2puZ3P1yWilv0GZE8lQD
aC9jds6Fo5HcxDQg4RwfvlLcmNCRIwwSBDTgRrAPp32B0aTKmKuQhe0M6DUzUiqgfuTql/gLiNJ9
NHhCrfr7dJy/smf2G94Rg3Faq+/1tJG9em9t9U3rIvRZYbK1nU6jZ9jDqdrFb9YevsOT2Zav0uVS
fq6UV8y/NO5wagkCYeEsxrbxqn0Nv1wN7bVFu3uc3fk1PsfCxvztcWei7vQ0u/dmunFkGnjxeiUD
J/hdyWrEXb23R81Jhm0qb8P7+DqSDk3zSWpjsxT7yH5NaW8oLoejLrgmRaC6yY45VZa51TnTTZt1
ysdm7wYJIYE2nrthdxJ7jwKYakdTMYzZ4IBfNqyMFa2aDzIKV34krMrlnrO2xHlRGpJMbbELThvq
QBVdUrzVE7rw+L3UHYHgNGEdYoiAW7i8x9fbkLcCfDn2Llj66amIdgH7RslWsTxWyYUN2YIrT8AY
Ah/JNgWn6l2iHPBFDm1WyYxFe7MIISFPd4NDzQtUgd8ZPXyBUIkicT5CHhcrdzZsdkpNxAF7z7eR
BMap2xRPXDiYFyAmR1uAEZVU23B40ZhCelXp7cVjoW6zZktNKkyc4U+V+ENpJ6qEUDu6v8PbGMKL
geibgRyQRC2fsbJ/F+/gkCL2b3gdv8HincgHIqiF8fiRXiLkukMZBHODRQWPUUOk7wnUVcORS8jR
yz9RNcUdRg3rIAWOXGpfTCR6Kh1IkjxNuGowdVgj6uZDFhGVCCJG6ZWYFrIUGy65eQiNc4j5HfNk
Dh4zdzTktWym5TvOcBqpD+YmJesGZ5offqOxH57ZB30di3r8ogcnYNxkThBjwLQWXsxwxbwzI/Io
2NCdAYlj48BXMNRB1I0JAign3UPTuBD8kEvBMQj/sULgDsFuhkfUagifNnRcS3doYQ6woibnGmSB
K6HfKrdqvh5RTgxLq8Uz0zzRLGo3ED3eEUMknmkjErh3kD+xf41IdPtUZtuELPIXEMFKSFSw94WT
2ZIrQxQJ4gg0r8t/qrXVDhQ2JtIj6KI4SAVIAJbbTtQ5Ote+fpFIde7wSyGOZ9Pjm77hPCIsU8SH
EEx0WLO2C4CviPILCfwmIqIztzFRr1jeAoHG6zZmE0Y6j3wFo/oVeyhIDY+3WloTZ4v5OuW0UFBT
bRGJEsdSCTcMrLnXLB/9wjqgXFBW5k/+VUl7/V3THI4044sth5vD+uJQ55ibIVMgO/nUP9kO6ov/
NzHGwgKONrJzDHw+sEfH+n/YpNCHkK6xghFLwvtYuJer9lFeZm9gzGdb++Zjju0uwWRizYkKE/wz
zdcmv64EeVvSHJI97ts99FLwIycj96raJum2GT2uApWwBsgQoETatJgfLPYMa1ISRQqru/DFgQQE
Rp9EnMFIAh0VZhwgJYAACAbBnbyhuI7fxKMmoDLekAnLcZoMh/6sRBvhFShaEzcDrpoqlpXwgFb5
D9L9FkzXdJd5GmFF4hpFM4UuOvpUWeE9MCB0LZwgXvPTESd4v8mRxC0swW3xwU0iJ9vqWf3SnzIA
U9jbCG9CJlNAAFsHHKnQEUxGktvQvJYY0lUOGw99CIaJLSre+t4JfyYh1JpTzxsR7UjDxgKiaIea
I7Mh/fI1AVPxeD9LVOLrstiUgJLk7FIUlo5PdHa+s0iVFOk/l32IqRybkJYv1RmCoZGl5zNJaryp
3UGVVTtHTW053MAOBBeB5Cb6n53pcbfBq3kI/rZJF4cniHYQ3XzrE9E6jBpcLjGgQkmJSTAwE/KD
pduuXQwz2MI4w8XRxrmxFQ5KvGNnrFV7GuFBOrlwWGQ4iY3tgizaGRhkvC3gfoMlstwRlnSYNSD+
WLGNYifXae+izJnW01l4kryDXqMNlGnLzc8MHTkpVjOC/5rLu0Xu/c0fCYTtI7tZACVHm71Y3k3W
mZRoleddfEAobmyaen/YY69uNAcKXV5FAJfNOmM6mmDwLe1m6UouYjLZYAa4IGfUduyxOLtsApmc
KxdN0KaAtqWsQcjgAinJTg0+q9Rmy4IOpPhbOGt54hY4KFMG8v4AcE7biLDmDPO+1XSm56yUVZHY
Ubzl+g0XACM0ZVTY7EcUw+o7rqM/IkcHJGkusQ9xEWyS5fOuvge/7Fh8Fa4EdTanZRW4RD+wmbCN
wF7+YpejHRHqtWlsTZjYaC3RAFyjj/he/Xa/w+AqX9WRLIT6TJnCfX9thQfv197Y92djrx0yypSt
AMREQh8l2358DDfpoJJHu25uibHO7fJufOU2sWXu6CJlB5QxvSLZUndJr9EHm15qK6/klB/jc3XE
Hp2T3Otfw7N+WQxVGRv/At/Ac+Ptih56Ym46+YrdJcS1zrHORYbpnqMmO1FyiK4buSqGW8PMrAFl
VsJZBzOkv/+LRhoEqkqbVEQfdnm1rpttCz8aLh5uXDmhcfiKL8RgJSR9eD2I8J63rYOqqE4vhr5u
kcp/oKjLEPNhLSIhFAG+v7S1Z2p7zXyGeB5hZ41EBMnulmJPUNYG1KcU+ChXnZAbI4GDjOp4M+sf
rfLp90fu6YQ+A8hsCZN3UfxXv9kH1R0bV8fOAEQK13EmKtMRZCrHtQi9XdsKkMg7Z0TyJW9keHdY
M2MRisCHl6A6rbGt1Y3C3MNCjbWVpL2PRAufQepeip1iEV8MFCrkZYb2DADBafLOKAcKSkatCv+C
HE5IsH8JQzIRUHQHJUVcaK4D88a1gsQkIJL7zqbF/D0VcA9bnMpUDkh/X4h7sXmXxMXGTFUgtbsC
rpMzQSYuJm1Eb0L4AxvD5hvAZ7E+g6cGCPDt2+krwJMPz5M9myNycK3eBkdZDv9l2RIsvBUTKBvo
somXJluFQplkgDU1H2dVw2ItrsUV7tCzuI1Q9oStNu7HgGPoPJpeGYK1rpRvcWKwu564PTNqjZX+
gTap/qYvWRJxjXXwV7/5xxBLRez5oFLSO5kYx3jmtKXxSyDJIz1F3wSPEek9NymEM1w4gMvL22x9
GzcsfjiRW2JCOHCJOaNwANz+9T3uN9pS/Z02lv/aL85kyiP0nxZkjnZVXQfOvntGlQN6veZpivbQ
/EUyPkgrlAyVvFP1PXYwpbAzOEARLNAts3xZHMT4wXRD5u1Vp+QWX/pD7eWX/tLeqduBF3jPGtRK
YGXvtNUmYC5wwHv9tajZT937hJLFWmTw/zP+4HIwRQb8xB88/lM+UrgfH8ZTeFF/KMDKr+JX+2LG
9cYRSa4S+IsYrIcPCYDa2teUuuLWnLmHVhy62H28Uk13GngyJl9HBgEKFhjUUHiBEFfQQLQCOHPD
O2Efp+K7+marnN6ih+FABYZXyIiiOfQv/7NxgcOn7YqHsUNQ+hhfgvf5Rdy063IXFEfjl8BDaEDK
NsWX6Ed6gSMMARrW+rxNHu2L/s20ibOJfRgyKpVwDG36PF914D5uMlICV4ETHWlkZwNQ5SS/U++l
X2Ae+k/rSiCcGFkS/BravGnRkwf90n6Fd1qmpQ5E9uNqqmsVbEvMNIlRhluwntgxdKdBqD6uuqdU
bpZt9C7/kiL5Iv+rkvBsK5iq6PSVG/asGLY9GaNQhxltWKuBv/Hf3f0fmgmhHh4TWo5dHG18TOdJ
uVprB+WQvtcXbFTA1PIfLXSomjBUodBm/xgQd9PhgXWWG/DrnmaJGqE70SxF1HEUiYjCkAV/cSUa
jgQEQlwbLiaAC4ORJ50cLR2FPvs0L5ZXojV3egBeik4xhW8roab9RulR/q2pxT41Bnc97Mq1OtNb
na16k1+omKYXXmuIGgxcDv8MmoF1duMTgpeFcFudSFRUOJdxdozIByRlF+OVtfhXQQtlRoU/14wP
2RrgsMYQX/QWdAAhgtshtUP20Nr5O69ehLVartqf6aQ+u+Y5gMouEo6lHlzuMnlrVFtLdRkWs7l2
T/F3KWkBVSBcAX+hSwH3Air0D7CZWMFhBadzeYEKAboo13+pNyOKdarLcsNoia2JJsfntOWNqf41
PF/puXuW5xkIo14n+2CfX9oHpltQUzHTgQqMsaC+8ul8LKd8iOj/6+OEJ/T8mhIxZC2QxozTdrud
MztUNtTBKqT/YFVeUsZJK2WTuExCLdt8kR5A2/G3/0I3fpkf6hPGpMCa+zW+uEiTvmbLHH75UBFX
TeCVwaELPNZiSImL4sU8wKSqEkfzN2xDDY2c6qlQM1Hn8UrA/HHTx6D2TuEdv9XvLLX6MoybFP9o
hAiH/jF70zFzI3d4Uf9KJCRwAJGuJ16Qb0pmrBCC3/gCJlacu0wd2E0QY65MyeF41EGW7NSbgiNH
V+5p32ygGsKINzB7tlkgLLZWTnVOOD6oYKl/F5/Cd3Cb7e5FOLM4JFzKvP4QX7ITO2D+kP+Gl+6z
xvEH7Qtv2p8MIwGUeXnblyn9biJwAPyFl/GQEbcwrfoBHKPVVHqHoZ47ndJ3/YUuRsYRVbTbH658
rNCIthfzE1tNlgNvhflSl6jC1lmwLNylF0DSQmTubvqsL71Xvk8zO3n1BMCMAfSRuHMZcBa2i2/t
GC/DSo171I2/liHxj46Lzm8DBMOVYPxZO3TeGIqRjcW5uuwsOKIA3SCKwo8ZVIbNHLgDBeErgDFL
F1C4u3JiwDXNKa/omZDhvIsv+cN6i27/hiDg4ZSEUMOhne+kb6LUA248f1uz331pD2gwOhgf1qID
TuHYAm2q1wpR36pR3JBD9RURH6o8HQC4t3lUiL/DThqIUFsvdRCn2wltpqFQGywa8YTWJN5iEbSk
ewI5bhB8Nsyh+i36SwG5H7NEcZFeYsTBDyHklPnVzf6HJx8isgrTn5iU2erqQ+yDrvwS4NXQrsHl
3pmzD8vHJuqo71kmE5S7NRmRtCybHaUnJE2uRncq3+t3ztLuCYKT/QL0xs2efZ1JowILs99W7aYA
g0CbZqwYUVf9A8Tsi1maaB5MnIlxtOCS5Zsm9QgINjCUAo+BjP6p4s7+MpBPo0Fd3ZHKlY2H2Dho
0T7Td5BicEXWUcfHxMYj3IWesE8y9It7CBnNfE65IpT5ZHUj1he9cN7DzlQs12jdMtoExTYDCFIh
1bPe9+IIzcPBKFSMdvwpy15/s7AvxCascfvGE+VdB7i62LQ7urZva5JuLkr09OdjkuDyvtYBNZqb
iW1SykvASIap4Qoee4a2MLH5CpVehB+Cwgh907dbCco/lJH8WsyOPNJ3I4Da0EzrjDz7jfnJ4hoi
sJ1tRchuQlafm8xeajwH0RnpF6kUUN7UGH3sJWnTZSxj3mSCXdYUUUGFjxDI13LT1ni+s00Y+DHY
VuDIVC9ka7aez6+9zQ8wEXbsioZ+XhLqOINnSBZD9qkggOxpcuI1hd5HdWuC66ywGBb34HUl4uxh
B+kr70fuLOh8u83xWcDqYtgyvqO45qBTcSWIX0A8uNTB4i29WUqQzifTkWnapBFShxgqTKi3otIi
33AWVa8Kpr1k1Q7zPkl/b3QXouhGTkcnb0lHY9CWAckm/B+X7b5Ifgy0kxluFTB1SDOzjr1Un0N/
2NX5kQz039mKTnocnggn3tWMDMwKQTrfjhSabIk+UY/91G/ljEGaOr/U5Gm2/I/bZJQbiCt/OwNX
DaQSvEmmdldLARVjus9mR+RSDdvlnyNwqLE2ILd+5sKDn5kbDjOkRZZ6WrYNP1on3UcdmRTB8bPB
CRBbYJs0tACVT4nbSmcRASC6om5sFu4EbeEi7JSg7jizygDc5VGs1b2a3qbwW0IQ21NeGNzOAeM9
hRDwodhPSnIcTArdBlAhYsMWtKPFcV+N1cLsED1jAgfWJDYkq//ri77GzKQT2eB2lShfLNqrVLUe
TaaicVNOpclGRTOvy80LI9KerNeuhRiRtBF6BjQ8mAYoxXQJocvSy9UgT3G0HeYYA0nsV2KgaJTq
gSKte4GGsG6o9s067e2yBOJL9N2QNtc6Jd86An2o8hHYUHF0OilfCm6VH/816XfYx77XJsiEUIT6
dB6iINtlg/FsyN+/m4hcp5Ud/PpUZcmVVEmsWEdEj2dBx6draBr/YYnJTh+TizLl5UaybImq8TOA
CQr2ugM2pcEJCR4zwtEeVYmdPphGDwLTtjAFT65xQdDrxZ+7RPlfpe1jwgw9jrrLVBxgAtr5hEWa
lJ6nGA0pwTuTCgUN+LaWbrosOoWis26QCK5k4bdWP6PQDX3oVMeWc6BTXltC9UijFm8BhhCcOki7
cA/SWLHkPMh78IUqvRn+3uzfZ/FLih+pdB+Opbnzi084cR2cuVjYN9Nbwk6TFr+qCsV9Y9WHJl+n
FxUdquSxydEeU5XQ4mHfwTgZ+SxAHa7Oudtn0NI9eCAT/G/0hQAsqCv2TX/Uo0tEjcLxorjJYmaw
BXhGuiBHrg/UCsIKNg2X+mSKLiUgnavSbAwa3pSqCpwJUHpmyOyFLU4qh2B6VMJLzaS1odHwmoxs
MUeE4Sy6E4iReKxNT8ewfNh08H/knQ6aPFn3SLiEJn6ePXsy7GlMt4tLC8LuoyVjR4TShU3ejPCx
U3IcA32IG8iXgCgh1TAh2RTptzw+lOyqLNO7EkWx7sz6OUMOXDFztYt0myM1FoIDM/WB/UnzsvxL
IHnEvIbGbuIyGPRF5CAz/G0GyDDAgU7mv2g18GhIm35spDcckMd1LDhBzZjrnlsextykq8eBY02n
hVw+biOUjBOkOAZLdinugxB3Q+M8wx7i7bGulnjrk8OQxdTCLUN8YTgZeQjgKSOrSc6R1EwbTRbe
01pzTVA7e7SYlrlpwJ5AqKGnK4+4dSluRfGcZzRBraeoh4Kce3MVoiUPtxS7SeFwawZwEt350V4U
8TDiXZRuSWSnUxKnK36xcnnoVZjzCAg9RUQouA47l3PepJik3x0P/J5xE9341Gp3cf1I6weQbNIy
8YGN8tCz3Wy5g+KIM1FQN3nwtHbfoyOX94xtpcKbMaPD0KHZVDeJ2lLCquzWzW63nYOt1K6jjLSW
c5Nc8UjqlXtHA29UNDDU+3pjPAnDJH69Y5Y2xlg5Wd2OilMDVpq5j5Wi9ZgQQvNOkzPltsmTM86v
HYVl1+2V8JApjiJv7N5yosTrA0ZF0Md2ib5XSNUOjlr5UJP7/3N0XruNY1kU/SICzOHVEqNIRecX
wqmYJOb89b3YM43BdKGCyyLvPWdHXXs3O6qXD1ztc3lqePDkNRqKYLROYsDjiPtCBsog+yj7EpSQ
skVtcGM5qIWouhNX7QnU6XRObflLfGzuXiXzkHgmuELr3BdHohjVdNvpkGfhXdqbD08z3C6nncRJ
JBYERMAMVQ34kmhmP/M7xiHeTVF+KfCUKQGv29QcU8tr6KHiJmDUIVpJDltChqXnjphz6WJkYWl4
KdJ1B6wkUdgkYx06pBiYa9D2DrqUHAtzuQqIMfrbyFMPcYksydzjcdvnA8+NX1YfhuEn8vODsoSO
3sVdTi2apPt9c9HiQF6Ifr6kFRTwrm2Ft1KyXqvLYtoKOjjiMBVbpH2KiD72bGBERIirb+pE1HlZ
EdTWCYn+dBjMWy2F1eBYJeSBl2x8xGmLa8uXq6wuzyItyBL/QVdJ2oX5HSfa5UFr9OhaRJTBnUNH
gBHtGwXCx0dvUMzejFt0xKw5e5zkqEC7O9Tc88x1YaGFgc1zdA5F/N/g0XcPkcEqBJ3oW4ikaHDt
KD24k1j6oQw03ZPfYf6jhlTuwjoGO4yQ3Qoy+CV1x7kvJXaN2BP5XMCHx49z/tvwzjxHxshV1FU/
FvWTro72qsjTlSJoVNaWVyNkXIDGn8D6MsPR9ds43DjU19blpDX0AMXBprCaPGMJez1K9DfROCMI
nnBGaP5ae/zvDI/B6pzmT2v8ArG3km5hekbrW000zm9W8dm9iutpFKJMCSTxmBvX7BGIwjGnNll0
UkJw9aMwHqUm0HCnMAASGc7q+ZMdVNtweNmz3slTdztjMMQ0xwVKojrE+qEUgqZ5TUTPyl6qhMOH
cKnJojmbUCGy+5Koz18Epv11vpXzLat/Z8ynldTYkVr+1X1QblNxku7y+UB/tGL6onB+IJ3Fn0rP
AJUOB0obF+s4djZSpbp3qc1MUQ3KSjSkjqr46JdSJyZmXDk1E6EsTcPiKYnr2RCHSMuVSxNIRpSR
TEUHGHP0YzpRvVOqGDiQ9Xt9d+PohnC1Hkja5z96Za3/bwjwMi5o0Jr1Himl33NgcS6iCKvsRvLi
ADM5mXykzvArHWwUC4hEdvfbbG9QaAWb30AR03MCF0Gs8q0UPqQezZnH47cojCyXx0IUbShYbj7S
oeVSGSkReGLGbw8xkqCqi2DCJssGNmjvvRVVq2+MbxZAn9VAmtrVGql5UMmekB7iP11avNQUIpMk
zPxaLwcxjfg2xhCz1k2QQ2V6ExZ0Hu6rKgbMImtn8yyu7UXSfjWICN+8E2saFhbWGpcz2TCvlGuK
Ger3kEOmVkFTkahgtnW60pUJYijJyjRWEP2WizWgE9mibEGz894G8eVQlf+/i/i91yHgaEbvVCwe
jatNA/7F9PcCGdcZb1KMJseWMu4LgstcAI4YVpJDM+cLKR+fmuGbLP41PoYnVDvssezBrHpGwk/E
3+cv6cf9pcpP2oNjo+sqdAlxQXV0vfsEEutY7FYXcYgCz46qELUoefyFzcT3jK0ArU0Kb85ePyiO
ggoFbybUXHeZSEp4hFX3lQNukkUPIrcF2muwj3ZjUcTm1OU7mcFGfmrzkyF+P/SzCUNGehvEWg0o
Na7Xpkz2uvBb6wCjjRvnr8tE2wnahCxYD7GMhZsXq7w/zwwXUzQPR8H41HBnGid8POD+HSamQj6N
OnlO/kO9TDjVzI1GSa4TSSCJm0DvVc8W3yjB1/NLPnoNDqK3KWfLur93BKz1FMtCoIva3a2T9VKm
hK+O2C60UfjofTOoYJmUAD54QUulCS/S8DZcWiBZsOb1fsqHt22hyQWAOvQG8mEg4/9vSW732pvB
X+b1l3GpjB2scwxzJY3tyTMuE+keKluYy1VTQ7M+JGrAB1Fl72z0yx2HYQQuys60rWu1RuqRQ5An
xD12lWa8VvVum75OagvTi8S8jTdobqVATcXt73KBiIRCc9ZydQw7y/Bbw5s5YkyDfXXrujsuOrwc
ocaQELN1gvpRTrn1VM4UCV1H5ZpZb+Pkyo2DHzfmE+GI/cjzUJNCA8BNCXUsRXaZZJAh9KTrgU4k
zV350struhKMWUFgK28NeTMwIGjc4IeR1nDZxSbT6jtC2G73aEOtcxNE51CG1zV5FXJHaZl2ncF6
1bLntbJ1+VgPr13s3VVXHXxUD2PjsgNJoyOmgV4jG/ag17EdAocmitvjfQG6/ao/AEjaGw3r9b4s
sB4gFHyFVdC+oe8rfQ8XPj4P/7/7Bqqj3s0RvcC9cGgaOemAuncHhZdYo5gGVWJn4u/BIi9UCtSM
YNYBLdEgFn9VMMo74AhW58U8s4yAjiyQngQvnwGSUYzwcZTYGoD7EMu3hEBtCAfdCCPvqBqlUaqd
AWq07oPzZkzYGFxhug2gcNCfkxx/PZLp00xIwQSe7dSPCt16Sn2Yahw25Rn5pDqP6CD5+R294HWQ
Pyz1ugLmEiMwjS/a40OZIYj/8UM8CWCVTDdgI1N1NKXLnTgpaGLpMkMeWEDbQ1ziH0ij+/J2t3xe
HzSFcnWoOYtK0qQE5dUiipnJrHcQPmzzj0gSIXEVwFrkSMOPQmGbOwFLhxwkKOeBIE9qGtAmoGnR
nXhVhtPugNGumC6Io6Y5MOkPfLw/Zp9VA2SrFPdV6k2GLethOb6WG0GAv2sK2ylU5WNqPPfWWTEc
jTaRX1pAmLpdAbF6/FzNF/Jqv/Mt7ai2x4HNaAu/SGCu8YaogOIHK2d1CxTRJ7olHtxHVxMR90I7
sJX5eN5LLcjBD2p3GPH9ft81yoS9gjJ0NBEstXB11UnV3xXlT9fZL79SkicEQg4isCltwUL10j1Y
MPY94lTLblVvNi+ce6JyE+sX3QiR7GJcfRR8S6/VQje2ndZBmj8LIlkyHppmnQFqDsTYG1MHyf7K
9kicPKgB+J7OFevw+T1Ef4wDNffn+Y15c+lDvgbWQmlmyogWmVXnyHYgSsG0+lkSTQ+gGpsiTgv5
b5m4GGmwH/F+7mWFTeOUT37PCSxqUWztOwLpyj3gKU041WKS/05E60THGHomuUFdeZCH0Oo8qN5u
CNPtSrahtHUJOZ/zoJGk9drW61iLmdpAYxR220CVL2Z9HqnYGOnc2TDpNHa1NjL7b7MBpe1WX5lT
hI/+fT6AaJ3bJhqk7fI1L5X83PFbdYFhuLNwyaFmDRNCS8uOK9SQ0lw6eNXp4XWNMxhv2nTMrAOH
6oCRT3jJxnBojswf7HtqfBQL3LPhSMxltsuZ5yjBkDxnHoKHYHdUCU+He4zS2sXkWYGutOnqj2DL
zPJgMoW+/hSl+drLcLnSPQs+RSJBFfhW1mg0BuJxHt8FgsRWqGEUCkvjjOZv14QQNIh1JaK7llAx
SN+ijOPwQB4dv9baKeFGrK7IGSbZsWobKcwyXh6zy/9J8nNNtWB3myeObY4Uq3i21NOQ3DLUaukv
mtVpjObH+zjBGLCt0w6KrMdo3SXzdM3Z1qrW660T8CEagrG+5DFTHmcz5GYpr3tDvVbD14RXQLFH
wTVlMsW9NTtO6qduXMTSn6VDmXiEHC7s0jpnMauhjUou+2vmxRUtdtii/5a/YtntyWEfwkf/s9w9
STjBDCEKqKZNLmSYztSf7gpzTaDHnm7B8VYvDU9/7jjAt0rMzkGEpzuraLU4Odzu7mmJ2/0PdOSp
rSHLYRkSwhYx5Vq+MOf02UFOPgx1jyuG3MNj0b6lTBvaWdHDTVKQV8ic0VPyrolb7Ex/Low1xHUh
rQTboH3XjykOCCOykrBND2sXjd2lznktH089XKKWXZkK2eIxYIhcfelHgVc4HkGY078RBhDYQ1YO
y93Nm1NCyUf/rWl0RSfbgslcdo/dVdjri5svv8P0oRXPEh/ShpIIBxaW9X5ZkkBDHQTmX4aLeLAe
QObnJPbm+VTGVG/sy9ZpoFcl6stA6vetHo1NsKnAahc2scginWAlDuZ1eVutF62zU4LD7JJ35/Gv
z17k4mYgII6nT3IUyumwaQ6B2+MwEWs6Zkl1UQnS6fSn/d30WsQyiIUEOyO+CLWSyk8GQ3IfjX3p
hCIaTPG8otZWgliwDfE4FFxQfFrEAHNfzJtroaDsG74ud5Gs868cbhuqQMOd5vGbC5w2gX4PIBWr
NKpKe0CiQBYYQNH/Ukys3DG/VdMwQjWI271hPkrFPwlarbcOWYoMMTto1odeQaNkhZ2CahuwN9Zd
9pL41SguhvRSCZu0qVw/877i4IlhAzQWCwMZRijrntL/lsbF7E9p4cjzvtS3Ljq46vh/GGsJjeZm
oHl7QLkp93/xBI+ZhWl2EpNAnz5mCmXEW954W3Xf+psR7EdSCY40gpHFEKk9g8v0B4ACiakw/mLa
1A912BCHukp4/ck3mv7HRbwHRaATjL/oD8OLTGbZXjVojvLwDetkHMnmQvJgJxIzS/ZPJsksVrDd
d9wgAM6P6ZqzLkn6V4LMsMsCuPyhcPuWMfcwVGErQURCBKQGoD3ALvrqDF1cwSdNMHtk1JGB1bNH
aVOiBZNsKLNdrd7yBet3YOHJwqnWnZr+2IMpPbjTfMtwq4et8SgSbWTtpisgYDZHiRViQOgmG5Xj
4+7Dk3Sd86DQZLHXmI1wL279aeJFa3jESVCuyfXj8lcwsX9XKMdiEuoqLp748c0sWJpXvf1N4d3Y
zcAq1tHNGOYe4Z3mp/Yv7l6Zb40BRdE7IFGqhnV9qqpD3weRgO2d0cmpMr9rw3sZNsTUdV4xkNWM
fcV4r9s2qJZtJUz6584C9EEVSZqn1mOGPcV3r7MoB3hPxRs6WEl4MRMMKKGGNLx5K/ujOvpi7t5V
X1QO2A/uwqkvXvT4aBD7NoQgVUvybJjeqqDNPSyU6MqePmNAel66QFqjqfGwXPJEM8BikGMMsiro
87Ame0djz42aNZAs5JOemXoaEZT626BsbAkoXM+7k2IFxwlNIBI2NPRoQWbeVNmbMyy03lIFzdsY
Xzv+sqZ1sAaPHgwThGchnvgyGpwpXuKhQ2h7+IR9b3qx6DUmQmJgk7OEc7ZdjyrpDTH4/8/IXJAN
oY4ScXXGheI0t0gcSCqwfWBNXhQEoqjlmtRHcgoM00j+uuUPunF8rFhg7lTb2QiIAQrW6XVSj40R
YoYsS99QfCk78SMI7SGhJN3N0XLxmBZfY8zAHw3WToAuRjDkJwv+ao9hpk0AQTcEeJ6YcIIK9XPu
5ezWcsAlUTR46kDsyIZyuopnxekfF1Sl1WgXs6uXoZgfsJ2kZdR9xsDyncveDjMZL35W7SfTGcTv
LqfoKpSMMDGdLHWAjFsS97nwBzeDXJ33/UTNso9GVkkO8IAGgggYTiylvmJ4y+rd5TBdnLYDY3Qf
rSOSeQZsEOO/dNblMKkXETBzRI83Y4Q5KEI0b+iDG1Mkt32/vJI1jagiqhiftMrptx5yu5wvZUmA
B0D1RYXF4eNrVsXP94L2ibULFoJmnCF+fXxCvPNqYVuzUpepLLcY2lgVuYlhT08NXcbmZdI/rdyl
33EajhTaENBMTmMvllFZ0q/LOy0OITTUcN8o2+UelKuzDi7yK6ilJTD7fb1ehfagkEOsD5FUetIc
qmh3B/wsT7jt6AW1jcFF9JWsJ+6RpP5V2HCa6WVMv3T5EjevlD3OGudEMCYHRqVMd6ThHe1aUx9l
zUF7nSYHvjvgPGnGMx/W9FsR8fQAlz1Ny0vGdU/KtIIa1cnuNtqQGM8XX47w5ECQQpPmetRpb3nt
ZdOHSSh3TEdB6YkZK9pBakOROLnls5hvQuOwGrBfaMQcpGwBF2ujPE9Y+BTOf8x2RK82+ypjU/aE
2lPTW129T+0XyR41u3DvOLF6MWcfCgBihqcYyFRaD1oROqsJf2DXyDREtxiQ6g3PJfjGWBKfKZ9p
30RCqaFiTWcaIjI5+UraafTq6bnIY2wGC9sCVZpjaUYZqZWrzfGSrw4rFZuUvuwe/2SleFGKk6X5
zixfC85mMlMyVxi3Bfr+O7zu25+Cj5+OFdKZjXAYjop63BMTHSvcmjknZgPk8ShkXplJelFHXFyV
gSZoKaV/d9NHVEKDTpNHkwU24yDVsdQdynkgK6SKJjZYANoFRNOulr1CQn+yr6xj30R9xVWxj8Vo
oiJxvTH7IWQZkawkhzY5Eisk8GTpDuColhzLweP3X1IfOfwAODs5k+IgldB7p1FcHia0OawXxd1T
+3CKb0N9bC23B19HRvqKlStTHIwdmRUu2jG3GDGu8oiQ16W0AIM1ss1pOiB1LuSw1g7Qut64YIY4
rjJKiuw8589iTlvJP8yTprz9wTWNr3zdArbcn7v+uyjP04ryFbTWV5qonSF/XMRBisnZ6vKijURY
fsESYyEo0/1+xlRNOA69utQ81m6Of+FFQb2TCkOQT7t7zmoVNIpvqrz7FAmAQSHw10Q0pUgglIfJ
TDpVoWT+YK6A7FeADeYVVUIoLhBW73PLAQ+objkWMkwBBGWPbaukEyDX/lVDqKJR0P4kwguN+UDS
S0PpDwQvpRJbqD0eTfL6d4Maicqp4M1tD8YQPdb9fd6JRlDeWcR5Jyicrn5Bno1upy4ABS6ylPv9
Gf8bkxvbJxSHZSABgfsN9NXjM+fyrZUQAAVJn9VdYvTzLHtELGPdZcLO94h3iTenPqECFsbuZDpG
5kJkiyr2pZDHDWROVZ2q5dMMhG5f8FagrwAEpKYg4ScEzI+AQwp/PbiHJ3YgNHnbhIGKw9IR7Tqi
uslZNrEwrSDbIaf6a+LVCXfiatjwIPr8M5hOb3yrZhyWKpsiLV4Gi53C05U3F7WzPu5Dw/SDelek
dNsGhOkyfx08Y3Iv2Ur+ExcuwFvPdO0C7UtoW7mLQxRfOQ4dHIObiMiOj8iNpn9jaaFZTGTkeKBS
KwnXD/1rneHsLoxQIJC54IzwTkKg0jeL1YcM2OW9zzkJg1U/30GuqIRYm8av6cViU2YytCXTwU+h
k20AILsBgk/tL+K14it5wEqxPvC1kp/qt4AwivAzUG9Akin60V9wtBlXcY0jWg9EFjmC1zf5oNZF
y/CtS5FaI0dEhV9V9kym67pv8x0BxnKCXGXw8e1gWMPVSaSRgyAQyeecXO935ASgIh7jkypH/UxB
eeLc5zOWFgHd7P0ySO+oS+dvzD0kvuJepAvhzq6cWJ7U/gz0BoEMLB7WdL2k+eI056fNzZUBZhPE
4ALloZqE5LMN+ZXPA52E9Z7QHQ7sKUWKeBZiVGqX7O6RapWt1AeD5rJ/IovE+t4j7KVSM8wk74HW
E5Ef+vof/b7XGnI69g9rb5b7VEZtGCmcsMXGasNy4aDV/6H7ESglp+Gytlf8VNKBXhk9KKWD9TwR
jK2QnM3br64EflGa6NWP0JBhGYjzPcA9tggIBC+fIbUZSI41KfOKDOgTKdWJHUsi94bQYEbXX3Zd
mpCeQMqqBb9IuIoUStmEw5uNTYI4ifj6N0Gm7Qsx8AtyCdgUtT2LvSNiW4BfArYiqyNxhrvNTlgU
eAJT4nW8vMH66ir3qF/Cino+Au27A4o8SjgBG7DxdT5jAqyUiaoKJ5vsjkrIFcP3W/7qLrz0WuWN
0PYFJCk8HjXk9BE/MfIlogv7kJdOrpyZSs3sr9ZPpuK0vc8QjEOueu1SvIMQKbtphsfkLITQJIOE
0gG/Wk9iT7Lo61KiBDgCg6Y0FPaI1/3sYbfvpJVaNcOD+i9eFKLFEKaChpjPJpXAZshihUwbIJD3
X0ls1GGEGfJLcDSAdWmtn5FbDd+9b1YbSwRVaBvCxRT2BJGFvwuWbVRtpGCFuZsBsHOa/kIN9bx0
tpabSdsq7gx5r5Me/H6nLpKggzIHvNmgXUULB+1i3V8ey57zGRSH4ELW8hb1b4GTktgtf8LaT3y7
tDPezD/uSx1tBR5BwqNZ33T8xDuFEm46RWoeeEp6gzw/DHrQs/eTPDEQiol4n9gk9ZpV9zMUAGEK
exSpxXrCAIKiw9y17EvprumcBnaYB5rlBbKfmBS8CDtFh2aTdlCHZ0SpROYVq6c/DjUWS1Jf7vuu
CNg12+QwXavZz9dQR1lA6IbsKETwIoMXcHJTagCp5bMLrMy43N1o4B7wfm4j+yobnsG4fILYHNtn
pr1cOMn0H1mW366OWB+thW5V2+B0MzxdciFsoCpEc4+qFbZd1/d3AkOODPAJVj+096Kdcy/PTpbd
L1MiOf1m24yfGLsR3oqdk35we5oiBbnemBwBmW0Tu4fOncRo4SMIKWFsSl9MnX4zF6LjORH9iiLU
NQA5UJopDv9wLlVZND4+930PnuykQO7I2DCK8y5DOQr7mXkvd9bKLwCesBoz8RuLw7UkGC5ygBgg
Ey8OWqb3teFrJ1sa7bW7k7ubIh+MAjkrDYwt1D0CbTnW9zUTYEyimK8VDp8ZzwYxxhVXLk0KUQa8
QvQigsCWHJ/DSopcZ3NrojlKO34pUT97YAMG8HLhyXZM9mkAV9GvRC8VqXx1ECxiki/LnUQnTb1H
Eljd7kt+FG2gekSMJm2IpANkd4x6gTE6GZEqmc0EyTrk6hyo5FgjmaDonIaowiv7IBGgSLc/ntYl
l30vS9715rVVwwdNcr1jctPBERi4mz3wf/NFn9Wfvm38e/aZztThhSQGQL1PRD2Q9ojha3Gs9axR
R6kfiFZFo0G7L7TGHekcTCo3yEMD5gGDZqBBMKNTB41UHEeZRQjL88C7DVpYRK1y3E8SxilhyXFh
CARWY+bEiUT0lKidEUiCOvEt66Y9KuFCsjeokihyDYc3EfFFnHC5gntZOVBnY/121fS3hXYN/fI8
BfJXPnB/gVK4OnHgCBsoTROcOeNvu1sIwBWRAj8hTOWOVx9uQ4+GyNK1p1VGV32pDheBxGVwOZGB
iRQn3V8Ut35gIb42/Tc7MCPjskHeP7xSQNmomaY7nk8E+pRTHE1yM8c/fksV3Wv9nKuc7ruEc37u
kzs9Wgi/RdEesv4wpctOWlnY1LkoHRItZwLH7j+M4w/Eeogx+Qwk7B6KV96AoPIHaLbL7cb7kD42
Ga6T4JghSG4OV8EjT/NKIOYXzC/AHCgSkSiDaaNknn0HeomPB6PR+APMJLPED0+QafofpEyq+dBo
7c064BlVX6vj9lBS/Y6lazO3UqP6NL4RFOM9PBZKJ/lSbjMsIxMHXVx4k0en0COmMzlzFtJ1mAlB
sAR6IZjqdiyWMzFmuALWvYJzuNs13ny2RBS6T4i0Yfdah0TLg5jodCZ1ibtgk2VD55zdy2IgPg4x
kk7DH3iycYZh7sFEQ6p4RPDCofoWPO3Gv6LOxd+x8jXjyNuEff1v/gEPwfeI9w8nE1Sp0vqb/eom
fcBkzy+J9HQjnRoskX/o65BwtRJxgegW8DdWkddXClpAvS/2uC4gq9dDtxs+J3bhp/bGnJYd+ufh
Fa/bT+PlzBqctFtbHbu+OmI6xTFfOM2xPANg3AmCgCsL44uW2JOtB2g9HOEYS8wnT4Wbucon+Ujo
a+tvMpeQvBmMG090f4Y4DJzyZ7kqpGf8bP4w1Mkfq+QwxoDkkq/BPVv014Jbg/3CdOPo8apifMBM
hUjMoyFOtuPaAR2JSm8AcflYPtLT9GLyhxyInqJW4iJHJRlMu8q2TsaPdUPwk/1LXeOcOZAd8f8t
fDT1yabDUPK0Upz+VL3uwc9RRYClsguzLdHy8E52SdT9oRZhZ59VD8Fh7RRe9wUGMgTruUCsT2LV
h7nsOwM3wE7yh5FKOOnhYxL3MvzozZXnTn3t0Y94xSU/kQOfs/ZRHY2f/ql+o7859pl4SEt4oGmZ
/eULRdOej/BNPaMbtezMtg6IgBB4Dna7t0oH7IDEebRVOPuRTdjyP0DxcQjKfRORP4QG1jjcz8Ur
kHccUbuD1+GJwaTVIsWrf2F4ExKG6qfxLL84vAE2o4NXRPGZ49apncRWzyQBnzMii5+mv/RHfMEo
wCTxPfzhYMJFuYVM4h28YLNxMk+2KTu0sW5NH1X+BCQZtofKlbzOnSLgl+/8RJGbT1FyVL0M/EgT
KVdCNJ34RE3POfMzFxjLHW883L/aT7M8Qao/X5rvWNxpvJL/V0pp5/m0XB/fpLtjekPLD2rwbtqo
5Fg+/uK3u9dTlqR8pC+8TXxn+IWVhw9Re+/PKtWofLFilB1AScJ97aPi2w8H+U3whdB61o/DYeK/
xW3x4iNTP4vRmpH/csNHd+JD82o/uRZHyaGZLcgupPo5yn44JocVQyBSi2v+0RxbPxJOvIvxBWHC
ef7fmNQcm2N35C0Z+MXCDWIelV38Gb/EL6+ibuHp2cbkuLgUHp8QOS/NHw4LHsCVkZdbXLPRPMSs
zWSnOLwa+pZl9gx2Msu7vHPTiaw0cufAk3ycZNj3TbJnpd30lXyxzlbL9m0i6JYxlxa0iudFcthB
zcYdBXZOLpxHxrVGNIVmQfwEJlciDob4VUlCDqz8cULx9Lkg38BPTvpChZfXGeFaanI9sSDBSeLA
J0UAuI9pnh9LIC4mG7uU8IZYC7mhdkA99biUN7QqKLvVswmcxKNUkWq40OvzCoCEr2ju7Ln1MXHM
uU2VofGRvOGrgGWdpKBPr9DCBu0AXNFUdMghQlWMhiF3XEloUPXkrO84OpFsvLLus7uuVpCSS2Q8
ac+k3OCuN+VXa0EgXyYr0RTG5pp5KOHEkKmD2Btpi6KLStDie1TUySnaBx16AmbOucYBoeRvnbQj
dxlbQEHGBvWxV1IXPetQHFAd2aU/IPx4iv9hj0Vwi8QoQh7r4Qz0yC7xsLgflqP8Kr7ef6vr9MVd
Gi2XxxvMAq1r03bXP93/NMzbyWb22frUoPDAVknNcGjY1aqoD+/PYtC/T/01OXQEfF3T5zTUr2VU
oLfrhIrkAYA8M3uuJuXhydJ064fhXSkq3U4z6MmsEW51QqVXxmH70d+IQ+N8a5+LAwIpjrR5D4HO
OSYqnolKE7nqipT40DPi+crP+msZdurW4XTcZAJbJXr8DAvO6UWsDVq45rrneO5/GJOBKrqA+okT
RiMiLYzvR8Dx8CrEJzRmuYX74anH1GabH/hSXbRy1/ldonYc21kGZLyzTv17/LksNm6QLf0Ejd3K
Buvfn+uwxOuPwXbZD99Icj6Xf3M4AKk/4RipT3j3n1aJalR6cfeg02jG0hf4X65U6vKSOhBQ4P8R
offWeP17GjaaTCCMSabM+EHjFlS6/MR7+XXY7MQ71qvuK466ADsEJk2vuqkhqVj+0sR7nJFH+W/0
JYcqo+/prYzEN+TdP4lq4uPmMXro6y0DESEJkVrpCffGss7AMxkfcjwTryFJZP6KamC11B+k95+x
TgnC0fEdVnqRHOOmgVLrCupAX8yHENV6JzlJJr6BUhXSS998NuZHV1EOyQmwyyXKmm0kqRMvDGsX
fwbhKsi9XT5QoJ5S282tnVGf+lNaT3iG8gUwlpSUQNswjWPeYMtGjo0+jnzRwEhfiEeHaFMy5Pyn
gXOWtHdcQOYecrtAhZhS7LaDduF5FQ8TVh9tqyImYdm0AdBGaiCJMixD4EUydiXxUDNHqATNHdBr
zFBldzix5ZHWR17nXnhvADmrqrS8XDqQx0SgqsVVInXWV4vdA6OvouytWkatwfpQpQpuKtSrsTQF
taa9MQVN1Rlv1MjDYewYt9SFG3I3zkEznPHH0aTY4y/+FbdUtN1FlYl+Stvye0FwxiS3rPp0ZGwj
VQLLzxkPJiIiUsCperoYj0/Yj3a5icpzoj6Xozvz115xiYletUGIzNf2g9pYG0gHk5aOQywPE/0g
1ZhltSvfaEwtG5ZQv2YFIZU3dCd14grYg9iJrPk2r0dgobg6d2vEkqURnKLtxpzvlFtxbFJ+RNo1
D/h28YMBwHTXsVcwRz7erCkYS4dCChTyY3HsJ1vUWZmeutNKJk616yxnQbOxXnlK6j1L4Ei3KMcX
Z/4PfppYCWvdwVKhq2HxCIXUx989Zh7KQhAjxQhV8KQhgvoU8IeCCmil0+GybLg37JiEza1D1o53
1m/zVr2lNJWp+yTek4MATat3sJynRGMxHH3AvoHHQuC44NyQPVH2ZALpBpU59sQKpJNtoEVEgmGO
C+40WxNZv+k89rRWnlX5JbGeRevDZHJagiJDIfJEDu8TiGk6fijKm5IfBzypZRWyokLhMr5bgrdi
TtOOy3Cw5igWQ4nero2pJzPL6VTvZTgltNhMOOYviDZJkFpA9Uic1UPwVmIdVThADRsIOATRL7ja
OJb9h3aGzPo3dH7TRaUajHf/rqATdymQa547Ew/iyVI+8uYs6Ie5dGcy7R52SYpgERV45GhHJ0UQ
4u+HVIAcs95bhiWPRxDU2bjxnS1yEtHCdbxwaaW/rXKD8CUuUn7R8nNmXpoR2sHTiu95fDYyQMnz
0B9NRuDkl6INY3imOgZ2nD27UD0Cr8fiIMLv0+HH5MpCtNABHTbyUXhAS3oKB/Ex+UX7uS3LezXZ
m+CB5GNZ80kRwqx+7spTQQJJd6XfZuvyBntOyPr639uZn+EReTxxkz5heq/rICZQkPfYSWYSxA4k
ZvXVYRbODaExlAz64Kkr+gUIOrKGQP0oj8fY+tZHwLlGpJ4eOO7Mvy7BnvsqV5FAWBD6todLKK5R
En/gFtSsSKEmgkHvJ+ptSJ4KstLrFkR4TqcdWPU1mXSKjsmFzpwwOXY0mBTbiYXdn2OMJY2Zrto1
TlOf+Hio7xuNA4rZ3qRR/qCvjro67dEct2a0hSvAIRdu30bpn3QWiyjPjkP5OmS+2b/oRKDxuFYB
325qd8w5jPXL/eU+2mh4zGODc2nrbCNpd+v+o2vh4cTAS/YcCR+8NdP42pdfbA4tSWdET23dq099
BHd+JFehwbg+H2ht/1fUT5Qb1fp/jJ3XkuNqemVf5URdD1rAD6/Q6QuSoAFN0qW9QaSF9x5PPwul
lmZOa0KaiI6KrlOVWUkS+PGZvdeGc4NolcglLpq4eCjeLWsHP8h66XfpDcDMaeQk5sR6MY65Azdw
QXO3ANhwIlAuMH5TpRk0fo234bGmU81XJsEPy2IzcLoCUfbXHeUbjSv3rurgZDMZ6kJr6x0zhmfs
FGhlYqSgizneaUJ2NcbHtDbytUboTD2SjgXUA7Pxsr6PqIgQkTBa5Rmf9Ytyq68GPlnOXgrDK8I5
V6VzpfBF8wuBF/q6OMtSwJDQ7qPV1KtfydEoJclRctCaqnxqOI3J1qsdhgIJjgX1OlQvU3Fp0ahK
dJN06uQZwjpCGTJtM2YI+mcoLrh+SjquBaM/BkMVvSwSYTx6ZFiDpl6yrkTMQ+XI8GnmIgTL7qUi
J0kshUdZyG3JFKqfZemUuoyHE8Sh2jrVMCuhv3Ggb6XhMS1Ptr1Bus30kbpbIvWXmxyy5wb+qJaD
LnM1EDEMyasNfjyWr+kWUcT4A3gQYQOSBVM5KyOOpdm6Z73P2IGHib4MeeIa8p5GBe/yYN0LHcT6
OodY5M3OAUYOK8q+iNEeKjcqRhjdW2WGxuoUwqkP98D1LqrABUpFU32O3YrBtrRl9uBpaxZWyGn5
lddB9UzNXr8b6Upz2TCezFv3wktn5ZWByiRVF40zKtuD+aW+IhsDHbsgr7vXlspjcIlv0VHdET6L
OpvjnT6KRhdH7AIzetZf5AJB0QOne22SnXOi2a6GTQDtAYoLiJlzrzjsLDQUpN6+RIptr5Sz+tvj
TvtVMJ9EZb7wX0LywrS9YS08BEX0Rkxe3tAf9bvpUXzEN8FdtCkfSMiUOOGIUJ2TQbUPnoLH4ZSf
k6v0w2VW7mLaeRx7XBbNlhue7zAhSBvWdo4uaUn4sC3WRDKbOdMo8JCrwb+Nz3GGzH7Z8kB6piDn
AbKNWW9d82cdgjSD2dzl1c57PNB2HcvE2Xpv9ijqvlUiuulO+eHy+TG+FUgyQRl6Sway2u/yHpEm
T0op2vOPSK9V76A6z1xI/zRFzeIWvdEWSDuozdpH8z1HEr9hYnRwNN54yKtP3WV4p7IfSQv9IQj0
Cv5UsVbczjl2YUhDzAD4t5groSBZ181e8sEEgVV1MtzMMB/jVd+t+dGzN77/pfkmqYhDiFcZPnvQ
iUhdQPVa7sJpS/vZm+zUDyObaiqPCEs1sxR+KV6yT/0mX7JPakxGb3N7+4NlkKE3lUrt6rtgU7Pp
m79z0O+CdqYWRI+8VT0eBCB79kr64gZDCKQQbLtEKctBQgGLzpz+nTZovrhgRYA7QCvlrUwTPiPT
Yj6drVGC83Uiyhn+C03MV7oPDv0lflI+I+zqFy5sNOy6jujB8U1oJAt7UdyZmBngniH8UH8hA2QF
suCCBwMaFYgQv6guqVv5gVhA0yyz/V4BXyZomTzmOVK5O+LfASr0UVprCiuqNaZVLAo4fmVcXhyt
XyUjPJ41Fqhcihqwg3cLjzzN6SZ81iHCIRZ9EAVD+hMWa7V1FK4rUhX5YVA2fcpvlX/l1uRttI7+
kzhNZ76Lgx3LGXfJKbkG14ZB4bguVmRFIuEmxIjAAbBZMB+XcbUCdoa5JLlmbvZtowZY6I9asDID
evgTT89Cn5mZAU9ENJ/wmuhWPhllGmjf5rWbM/LYA01ZbSqLPMuF9zFfRxA2qUPRj+B/DZCnuWrz
oESnYdhI5/4W7eEbAV7LX1ppjdHd/CFPtYLW+c2tyIWWS8vhyJmRjntMEjwZgvKM+98WpMNuQwgg
5EhyxXDdtv1+CL4p1+st63c1RHbq9OY6ZrYnYZo4cgRqxaeYkXIL7HkMAdTPoLpM68LH2CKdWXzP
mmjAw9iUeRKXm0xj1YLL59J6e0YCXrNmfyXIpiPhzNqUJhNlvNfAltYIt2y2jRlU0SXJxcjs7Z8g
39D2gddZWM85m0UkCE2ySfJsRdwPCXC0yxOZLRXGTCRBOx3+AXITnrwJOC1oxXuJiQx5X/EXcUgE
HZMEwiWsMQZJt6PYduZTCKWdewpcV7uO1V3afis1hTPj0g3xKx0LdI9/a6Nw8cir8pUG/zNg4seD
TVswkzayXdk/VTHlwdKw1j7qV23XkFHNMQbMtXO4wxMSpaCevDJpMFBmhRhzEcMcvNzlT/jePs8t
QXfhCADI/a7Snuvg1fCWP8g7NSwo9pry07Pu+XS1vP0IOD/aaCiV2nVuuL7hjjVZd3sz2pfpUTOO
cb5jzsDHPgje013eLL1unfg7r8X9tyDUuwTw9gQCGT2lFLmEXpnZCh4CIHewtkBTEUqxKmG2ICtA
ZmgHQEOscpxC5FOW3KmkGBwoUylE7XiRPeWv0+P0+81g6wKbbYSqIs2PqAHkAk/rAFAFs2ukLuz0
52z2WKLcQ758EPIhsp35GgUjjnwITmMHdGQ5mSfzm7Q9mo04d812i3a7pC5Pr7Z68opqscq45JNj
QVPbPPTECMR7z8JEuTWBryDiLhxfRWy2pv9DXUL7DIQB+fDAIOqCZakqcRsyA1ghcBfo6ihEoKAY
K5vBQLOgkmck9IURj+VAba5Db49HlaslnJDAbpNNMLoBytfBbYiwptWDTDFnUq40oGex46nbptva
EvKfXdQdMf8q4afFI8dL2SVjPXb4+BgPWPkqyNdYckttw0XCA4ZvxKqm71hYLjgf+mZD6i37qNx3
LLYPtJ5AJ2DC5Ftm3Sycpgrf145VBucneBYqy1bA2kFg9GxIK+h+yrRJpo1nr838KlA8cYMA05CY
PK0G22mBBMcnOjs0X+i9NGDtsOClPdc57708IKOAPHMhQlKgPY32Bf6CHPk5UriHStqQa5hjEVBW
FH5d+Cj5V6WiI+E70+JCXaGNx6+xQ7OTa7gmXJVGtD2ZdIkow8F3UllB+083zM9ZsXMDzvUHOOzf
7Rj1j8FaCFyCoE3ZsLtNOOh5x6JN2K252asjpYgyunXh0lnT9CYoYeI977/BWC8I8NJfdBjlxjE1
HorxAp2a2PPaWvQFk4NDA8sx39Y6PdIhtO5JB7X74FPZzDWFE3KL0SpP2aEIz7m15olb4sCCcCdx
zedHMW6ZmHUByx63gWeRPabkboT7CCGH707kQDSrmiPEusf2PRJcqpe8pT9/LiVO+L0MHNADwNLs
R9OVjLM0EpOwJPpH5G6cHCuMlywJTPiz55TWM4TvNSOlAequeBPtM4/xQF9FySkb7yr0xi76KSX5
y+MWaHzUMS3juEHmauCN4L5kfGZfejgRIwY4se6zF2EcNR/4n3XQh4sMEiHgYe7I8mpCpPgZ44F3
ppDppxW1F5Ej3bQ0ImkNJ+IuSbZomljVa8z7mUiC2le2xu+ZFDKCvl9l4xq7LboDDfnG6Ni+M2Z7
NqKe4krRgfELZdK4HvM9JqCkdVUsQ5TBtRMxyzG2Fdj8mhgIRFLYHQiD33B1IU7i7Wf7LHApm9uI
yXzKOwBkj0n1AUrOFDgBceboNuh7rBVugzj/wQLSZns7RnyyRCzB1D1oAXuLmy2T5ueQ2SmFjoAA
hB8Uzo/v5D8q5j8AQ2xPtflr5dkeSNXjsHUzs/VXTogMjVrGpqbeZ/rZ0NClLE3s/AlH1U61yEdg
vlPRFZ+G/OiT+VGFe4upt5IfifZqXvmMteRowj1xclCBkVP4WworptB8UEXEGGbDehMwK6XLSn01
dyxggmP5zAZ02zxyOKSsc53uUabBHAZmJgtqcNYPKEf6ASj0hI8sR8U51Bj5mkJrNtPkv6mV72Yb
hoXkIfIPItanavJO/TZ9uKVou1hbcrZMSyp0pqXlXaytdXfS9sPjgJyIM+4x8Ok9/V3LnozAFhoS
xmMieK3Ddf3B48omI2U8SCukFPbdT48JZk1gH6vOOKcIgdggvoHxoId4bt40ZNoLcm9bhxEYON3P
hoUCs/q3AWyQy09hGwv4U2taD0jKxVaAj+OugtCxxmcIp1Tu0F+uNdoRvoFGIgRD3AXG8g2PMwuO
7Wx+4ZmTN+68OpDOIxcHgjW0J9a0UhK3xA5brUxM9DLOOHgS56lZ9xVb2gWvko4gKn/3EiTH8LYl
J6qGIsSIuLK/k2xVQbmKt2q1bpiJ9EgZH73WsflgeOPIl2rdOVE1Bp+XSVRv1Jf5iLO20k4T6mcP
8YX9bZDJtUjH0p0mba93+R5swaH2pU8vatB31I6umGsv774Q4BY7zQjfwsh++gpVjoUHoREK+dh2
T3Z7pArAnk/GEntbCy4IaOqcBXf4MBFxgNGmU/YlgANzlqXR5aUh7ioKOhLnCc9wBZE20GnyLc8y
oSODfJ+ir3JCArYx6cT0W6X5y2G4ZzEl60njOImX1Wmkhpc3QpzMikT0MzlPRCrxM8Mlp65USCch
Tm5i58GBvDZAGvAJpY82Uv0SIf/BN+mvoIcz7qImCBbzoAYBnray2x1qRFl5B0nSedAfm7PU7lQm
F+lipMdVd7xgjAtKt8vYawSUp0w5yIpCrroB3Y4ElR1DvMwlJivr0NjFOoOnow7qCx2BxB09txEU
frMIFCPpTB3YadaaGOZ+25quPH55+bb0selfEvsgoPfUm4o9arjtQpejMQD2VLmsXHumzA891BZc
c7xdw5wgwSCH1BUchbCQtiIgOaRxm/wkF3eLMX72NNquUu1xNOT+FvtpCbL4MH1X6rplEyqklRke
w36eHVfDfZLFAQgJ6bRg6SkLqHWcIjzV4b0vb1b3FIJkRyGV5AdmXyLdNdq5B4AqGQf0GlL4WWrE
RzE5PahwbPFjydc6uSfZR4hUjlHqjtK6YIGOisa+lM1zA9GjP3ckKExuUS111pfeKfYeZYasmCPw
+H/mldO3z5YIr7HVH5WqeR4kUIiVz4ia5jHASx7x5n8lchGsGL7BOiE0Qt2m5NxIyh4XF8eaBNh1
2bIeGlapB8NOd0g0Hzb1jacu0X+TfQ3S9wEmBtZwmreGIDx+XOJqyFeZDrKG03WXllt5emLH0w3H
APgTep50r83pdQxp2eSZi/gWvlAlicAxdIeTJK4Rfszke6AGjFweokins4MbPWU65KybH6dPBtFZ
iXwrpqGHMZ++SiFS2FKztqoNQUZPcMDTCtbZs58GVI1exYGgSlSHAdqxvCJ6QKOlkTQUIhWLR66l
9KWwDrjgooKRI6fpsB7LF9kY2aRvkyd6r09UnmN7tn132FSn8CuXELo4Hd0UyMK9iYJGp7JGfFER
g+JWICrlWFtEiOeG4qsdbiVESbSwpKIljo0EAU8qjPbad2aLFGkJ5j5It7JOesqrjfB9TrQzp3HV
gJJhXY6CjgesssYTgsQXpXBGzBMlgLRFlEXajLhH8TN2Qgp82NxG+qAjDWWztZ2Gx1J7kguJm35r
QkDqrhkCh7iY8a2uxLgZqRnqpOZJh8iShasJBjh3uW9cQ+8hL+8kdZuKm8eHJDxasDQIh6/yDalf
Nts+Hv2oeTFiS/ykzJWljTk4xUSi3E7cRbgJvauU7koe4P2nVs+J77iu6Vy7r8G8hNSnOilB07XS
30r618GdMQv+wjjEO+P3W1CvbEalKqg/mu5kjqAorkN0jFmXHerDkCJT2sbihzmODpfVg0q/H7AX
cAOyxE4O+rgYAefyg4UbOOVcVVmLMJDsPnIVK6cwTmN/bsDiJHsdwZWT/Fiq4yNXpeGPpTcYgeFz
xIAUFHQKfZ5dKUVI5JQlwUx0B214DpoTWR52tdfVBy1HcqSO966Rb4raG5sy5B4bFYJVwunJaNkS
Nq5tpQ8lmGGKR7DczBCIfkOzjCat2mZgRl+j44XhD2OnGZQXn5jSTDe2VaFYmgabTqe2wdUjWcPD
t03Th8J6bmYmz6at3MSGdOfI4UqxAWcRC8mwiH7B5dE6JrAiFmxuamAZBtLNhXrR3X433kbUZMnG
99bNW/3lf4E87qHdBQw0DjgZvZahLVsFJjNvCSwLa2tj3803EiirZU/r4nISrpb+Wn0dzgy9CqbV
IQugYxndu46D8r3xXVaqIeVrtgtvbNeIcWPZQsOJ1Tg7hOqWB6HSXUIupJaObzGgFERvbMPXXmYF
WWMnDiIkWVS4DB1DZuzMlgrKsJWaHzFkZaj/PpmmcgKZczQPw7Y13ZIBy+GrrBwfgw/ySfBdGH4J
uFZP0eCyNcUBz/Q9xU4JfqO52QC5jI3gaTChsrsYeGgMZRM209OokaDQgy8RBBnHWPV9vYBTYqO/
6hvYc8KivzOmZDGKnm1VAuTcqrJHpaScV+QGBBuie+aYDHOPw+SwQmJwk7/a09LCADGsonGrl4e8
oJ0migb7xV62N0a95X0fbw16QZsIpc2YHN798kHHVTXuS1x8CUJXhwyXkEF4cbazTc+OFCkSzzyk
bTwFAwx9zEZe1fglaU69uDUGlc6cwdBqK+4y7gyD0X1Bz3NsYAdxTetkjCPuxV1ymT5qyyFhJz3G
w4UzBm83qTdQK2t2jNN8I6BRU7R9aAEIYMzlxoKyfKkWc9hig/8O1gcQTlSOsWuh6bAwVTFGxvG9
5KhxB4Qx5lbPz744WIR2y+iN2Xkv+TIiFrLsTJZkppI24E71WQ3uae3GRFMB+XkY0g3ZjhIrG4Mz
baOIXUGlPR09CySZ2+Hu0FH0O7mYg2A4n/VHCZkX73MGnZOOcl7FSepWRUFqMvoEoWtaESJCDRON
imVbWabKuZzWQXli1wlzCIJntAtjFvu3PF23XyZSPpx6HeX0SkFu6x0bUHzeSZ2TxnfesLcCgBkY
QZacuiZNaHTwairHo+y5BD7qsptDvYAL1R1LniYZRoQTKUIEq4FEKkx30jHI88mtbOIG2leCT+XP
AMxUDfrfLUwGhwwK1oJlUbrO8NCzGOLiQReC8ETZVsW+gBU7rdnGpWcbyTGT/Hqr8iTjeuYaUdR1
HuuvRkPj0YXQsTtvBtJatusreLQHzwqdOuBbDo9ByRp2gT28Z3o5ErS+1cdN96YApCTyPHGIWXTw
j7MfZlHB050CD2IlNRHAR2ncNAQ4osVB5gGyKEQdumTaSmIQcPfahrQJNYkjT4wJWPGWGzk9W4mu
bEqfxUjUYTHspPqU+TIyKxPK0DSzQzXF/7RLKLSBh3NNp0MyBO7pirc0Kvp82VYenzugx6mWf8x8
XEeJjVCwM37UWMrcatBQiuFWyUnCXlfFqRHFM5BMfBG1jpGQgidsxhq2bf1d9N3EBg3eddyN0joU
DWCmel8JRqEeMx/2vq6hE5TxlCPONTimkJ832AuQNvOKhYLXhDsvNw4qtAX2Zlx7xoRXu5Adm3i+
ESVEoXF9gejPS6ZH0iQ3xx7D5VTjLmhSKab5Vg5BOvXncLQwyTV7uyNCOZG/LSKXAIKF4ZWqKSK+
WehPsXpO87eqeWTdZGF2u+dkIejBMas+W/Gk9ewby2PpHc3RIf6DrE8CS2GQ6MY9Vm+SDSmbUba8
NwlkqVcKo0oO8+Yq0RGJ4lU2rn1/y7E9Uv317a63r0XxxH0iDK7OTXzQ/KtQGPjNxokWkw5O9egj
CqEPc4uNkstnrxlXI2NB5r1rOXvKXaDeNdBytcpQc9tbj7a+H6YdYVRNBsD0iWhd0QKZ2GsMKQZT
CvcsSGhCAhqMsn+Jio1FnMpPERGAvvSo6mzlrtaHDgdW9pXD8vNxN3u2w/yZAcay8nXkdMLl6ETo
9D2QYBVa/kdT2DZf3WMS8LR3rWA14qUA5S0ojjSYPTP7tALq19K5+qmomfx90PMShAWvRvhfvQR2
cVRn1yjNaEgmhRHz5VEQIeSjToptVNNChkNCAoMkFRZLYrpPEezN6S1PgeyjRiTSmKmH8QZKc6y2
wqSKjidbX439bSBtgZRkOyyYphgfus8hVCRIUgKbBEiBzf+jth+pWKZTJ98LBBSy9xNS5Cv9l4ic
IN2pwXMfnWX7SSHStSayLDjzASf1VbLPeoVL5FRUN0538sTywK0B+aBvbMt2Jq/T4xolfYdrmTxQ
u32FbM9nW2e9SpQ+4HdEv45Ki65BJyvMJp8vFCg49h30l4ZrnvLv284k/l0ZRpA0WydYj5qQWU5y
/sjAuhkpSC8RYpb+UgnI0DJ5jQZILpZNRXNOMQ0NbxWgDM7+DisG+KKXHsMvb2HoQ0rqL3W0idVT
GHwG3tniwaLkX6WEmeMkqWuezWHwFeonFT1tn/PX7231RlxuIX+IOfNFZRcuwdZEBWFYHx31+4jV
ep2hM87ke8mKKm1eGWKUxV0v16LnI5wagHpOrJ8z9VHmtg2DH6xUuZVWCzb0YZ49B0rTbiuLbWAQ
sAWXAK9447OnS0e/HoCv1g+v009TPhURUiJO0wLLgy5eSxCxCrgj6ROnAQtOj7yIai8Z99Fk0r+C
22ZAcQzkx1QxzkMVc7Ye69d+PHXFaSq+aYpU7gHoCExmWHQH6abtN03BY3AdRfe+u5dTh1viJ8kI
KYn2WbUXSAPt+t1OTxmkAe3YUxRUKRHw5sJjG4mluiAemsM0Oja6q4R3cY6za6E225bvO+fHd9MH
PErbaBe68m60DyrcGhOBw0sg3m2xjXs3qw8tML9qD1khQCnFzqJV9hZfn5QDESQN6xiIfcm0KMzX
FDERRE4NJn3PwuLRi8NHEhkHKbwZ5Mvq9zS+DspRSW+1YPT8HnqPMfKyxn/J2PWBBGvuAZ8D0pTp
LTv5iAGjLQHa0ym+F5iOe/5B7YD6aGZrpxh4qp3iKu0jtwPvmwCuDDVn9N/hR5nttVLdIbyh6igK
gliX2YnVm2E9dhCXUBunBcUDc9T1DHOyr2n8Qb2FYJfKpeHkjOJbkn/GXhhADE5cM+tJRJOgDKvc
yax6WTlzPcJ1tJRzkN0m5Zj6exrpFAicym4kmUdy7H9GTywb7kev3kv6uaXK4iAdpJtS7BOU2wOL
NgSm+ByLY4Bm2iiOWvio9RQhC0V3dRK/kNSr2yTbWeEHEadaeiCbXZ/RtrthSb+TpBvxFfbHpH7O
9IcMb7zOHrzey/CxJ7A/L6OCmqYVrPvbDhSAB6yO+Av1p0DW3sJo5CMS6lX69n0Hb7W8XxiQACPr
bvJh973r9xA6R0QzPEez1zR6MyBjx0yW2fwcItr07nlUryJb6+VeR+amn0WLkTnaSOGDJW56hq2u
XNfp6zDuGqqepn1UreekfTfkdRwCm37kKRfW5U4hBKLwmBh11TW1NnnSz4bcAhWoEshLC4Bm6Tm2
oOKRA4vEDbQX4ciKNmO6VWfgQaxMuQWqfY0VkHCyxCckMtuVQhRnnVyien1VqoFDLMMtJpqdjwuL
8hTPZSg3L42x7v091bsKPje9xeF7ol6G4V0khxhzmEnf3IM3BQmTijOdojK+5SPo5LX+xrlV5Z9t
yJIfuDDEMu0gF7vGPBvGUap0hqgXniXoLIKtXT3GKJwUjh1PvkbVY4exQEvuVQDwbKUmW187JBTj
B79mQYkYIltxLTABrIplJe5sAXP1U5MuY3CuPkpz7bMEgpPPNm9DIGKur0CSNAaUuxdlQqyuKZiU
n+3xQylvcQWGq//Uzde4RwGzZkbY2ttMHMPmrnnzlCGPro1/nIx9AWhO3his11jT87QsnkwQhHr6
rHm7tNur5aEFZF9898nbOJ3M8imuofN+ZJlrThuKLjNhuAFiAdoNjMKfluV0mzATQ9tAP9yy8DG2
Ld7AYE1+pGmeInbp1nDmhCOHDdmv+uOnh5Z7OubcQWSPloelZuEvI36MHH0EhSNdGMHhhwZtOaJu
4QrNIXjR87bA/sl9jWdTLG2yV77p4oFwQwsmvXEu1HcUjXbmcuub2XcAhc87NyliiW0ZvnmwZ5KI
/3eYNqXnBh9xQVqikCmK6tDRpKOoqL8IBw/eu+qzNqmvzJcuXaXVMdQOunfztK8m/TGxykfPsvUY
odOtqK9n1t7OZ1BNGlfq6pkBXuDiQTrHIswYQkK10R54DcyepPqQYxxNMBKUE1JlZvJ9KrZVbhvr
1gDPKXUhCkxx+H0p9ymbt4Rqxkfga1ZnepZAPg5Du0h0BB6Gd4W2nxR7xsM1HYXkKuTZMSgz0LxI
FaHC3isL7Kl67PNj722aEoY6ShGCkChwiA+BmzEd4vhBWmXph6Ld5PSCvDTi6UkIic2HDCr7p4dX
E1yYNFt1Cd3ybBwGwSHkJtGlq6HQ6x88QsLy+GzXDH3agHbeEh51Elxztnqji1ZVWNv6wNMXUaZF
Da9XTCSkn5YYzr7YWcWrwKdHjINjx7P7Z+vlD8rwaIBXrOuNOrxW04bVaq0/1tKdsXlOVcspUa2U
8UGXMBkEHQvqi4xxV/32tSV/2CsnGTletuLFlP5eBiUM57ZjFA//BGW+U/YQws5VT4oYfkhCXpik
VCQEckr87pGH/CmZYEy95DAc83O6E/ULZ93CnramfTIRDfkI4pXTVK65jI3+5uufHT6y3iItczkY
q7B3NfWcq6eANShqt6iFui3DfVtq5Rw7KmHplM5J8kyaoIWMxTv7QOwic9XlaGBdxKaZdG5DJAPw
P1S3T9eRsqVBtN/5IStDAqKxRzwqW/DCg8V8guvRq9F25zoy3fiBrXYDPgLzM6Jg5nX9KQ9OQEbt
CM/xFQNgET91BQ9g/ZRgrgunjiHya9E+jPNKiKVSs0tl0kihR+4yH5kbBFd81g6XWlJBzV7K2V0r
HWM4a96FGilTXwR7MePUAYr44bPhDU2E26mXiJHg9zS+ThW3WUulmR0Fnjq8P4Hrx2w0DylnGako
sf5WxOfSQh8C+oOqO3SHyY0mpr+XUf7sCD7YjiUpm+gW5wGasLeJuWwu6XQYUdoTa4TDvllqZEfR
5vKzxgV+XZhKBy58BjgdhiQCpiZn6FhhLJLyKlJKyKeqbAVOjRfmLgoCUD6E/p0+N1Bf2f8x3bSY
ppVLXpKkr/nq3LyOmCpeag2oyWYijykkFsFZgN4NGxLBWIgDG/n1x7/8/d8+h3/1v/Nznox+nv2R
tSlzk6yp//yliV9/FP/+n3dff/7SDV2Ymq1qhqlpsqZopsqff75fw8znbyv/yzIbSx2qkeS2eF1Y
4AKW4w+eEwvZVEIYDnmDIPvWMEniDLO8ArqtGmHeLhj6KwQma8gUzuygpmCr6Q81aQ7ZSzFu6t+g
Djl86JC9y0s1gx35P/zkQv/LT24plirLlgB0LmuGrQnT+OtP7vV6H5se+/44KEvwenN4uN5ebH1m
pHQSaweEJV7gw5Lr9IMnwXMTk6K+yERU5GrlffS2yqKhn+j6K1tCimSyuZKbq8kLbKPqoYst89wY
Gso88PMrS/XtTd15D//9JyDMv74O3naDbkPRdFWRddMwrH96HRYJKEVKdFIV4OiWC4heoYYORgRp
d+5NTER+jZxAJLl2KZn2y1V/btW0PtrClE6l5dnUecVHGQ/SKbDWOiuIQ2KEt8iyRteufQpVVS5x
m3Q9mg97aym9dDONzDspY8Y2IGjM/+Gj0e3/+pKEbatCFaZumKqh/fUl9QyVvNywYV0byG1a1bhW
qdEhDNbCve8l8rPsa5teHdpbWZMvlvntdLKC+lKMVfId9iVwAhMhaBqfAnmhDor28H9+yeIESm8Y
PZZmcjOSxj78/mVqFeMQXLMa9mMyaN2DB4dpVTe9T4VBzF2ZF4wHTWTuXQcgtE9DjD/1UG/zoiaD
M23OlYwyXMPZtpryFh5EE+HgM1m16dKYPBUm10+nIW1idkY92hb7SJ1l7gqz4yTwB0Jn+K2Z5TKD
vMS1u4RlTArJPcUN8/t3iU722e+L51/+cv/Wv+/nz5xXH/pB80+//fs9T/nfv81f859/569f8fdj
+Fnldf7T/Ld/a/Odn97T7/qf/9JfvjP/+j9+utV78/6X3zhZw4zs0n5X4/W7bpPmP86h+W/+//7h
H9+/v8t9LL7//EXQYtbM382ne/71jz+azy0hc0n95zk3f/9//OH8Av78hTEw+3r/L1/w/V43f/5S
5b9ZtmnbliXblqJx3/36AzYAfyKsv1mGYsoy96FtqarNrZjlVRP8+UtS/iZrpqbIDN6EreiyyjVf
5+3vPxN/s1Tb1G1LGIYhK7ohfv3HS//HEfzvn9n/+0gWxnzm/t9nsmVyqHDA6bIiZMUW/3T75F3g
jY1t3qIsn74aum06XjonGOdTpUSPQuCkqm0jOQV6mFyVUpszGPThQ86a2RDlqXQM5LX5rVqzHkYW
KFWpfJBDP7+PQhZ3zWSwaPYpsaA9yO3Sxr3yJSn+9AjDlCYzqP2Ll7TTXmtk3QlGidZJ7XykQCFU
XxO3Ack5YWC5tlAJbvRSlAJlotU7szZ1EN4B2FtzIlAhnvz0ObZKMPNREBQQPjJTf9OnmlFpOfYz
H4HzDXp8kD+LKrf2UalXxkKrreDJyrTmosVNNuMhyIFeREo0AOEyM9o+XyoRy0kyq1etZ/46+lK4
LbLEJv3ayBPoCQoAhjA1I3XdyG37NPrAZFo7SneTLTHZrSJV+ur9xjtCHlBZonnoDCd4wMYQSkRv
eerIFK9LTIJFo+DF0wUE5a5a22UXsnTszAEXt0xUg0e3uzOSMgQE7UN5yFtCaz1L1J8ls+ldK5h5
WckkfSQWJChNIMO0fGF+V3FeM9U0W3y9jOdYqvJNZ7IgvCwtzrWCiTp6nnS0p3Sr1XIK06PU5eYU
CxM8dJ9GaK66JDHar0TP2IvVKbIxkM61cIy0DA5FzpwQqEwFJ1QldgN2rWXiJ+790GTaalgPQhpg
SYZVUR66vkPGrdWBcqg733DkHNnfFCTGqxrkqL5NmXwBI2DU2k+VdyzVJL9aEhg9qVdzt82RAWdJ
iwKNVpp0nZi1cpTwCaMQa/F/RLlpuX4m+XzjUFy7fIJrV0vpvHSaI+974UP9CclXGQdxV+ShPQ9J
Hry2hp5cU19MQOBU9TgWWX4tmjrcK56IkNRXmG9ia6CLaoymZQMeoR4v8n6SqKUVdhW6YiWUNnL1
7if8e4s0wVurhf+buvNalttIuvUT4Q94c9touw2346a7QZAiBe89nv58xZkz6kbjNEb6r85ESKEI
TjC7CllZWZkr14oDGCRKhMFlW1Nf/NTgSSiR+thKq32iF1SC//CMDwE35Tef58a3MTWje6nxUDyN
ExmYWezRA7e6dniW00B/q1NIOtJQ5b1tmWn4sVBDoakdW/rnQHecZ7mpB3Wbmj5/gT4p5NVqY0in
IdCntxSZt+i1NAVjbxop4L1KU0azyYqnRtvVTQY5Z9n7PuRT6gBMtBkGqI46Q4XYexr1qIEES1Y/
K1nWMJYowYXulHKTuk2SgE/NaXowUMRBRCYF3Y3YzJJ3L2gcREMSRo1waua0FckxSVU7Qe/dMvZl
N3RQq7Cmv11IySkY0Qqxmz7a53IMm25SxYDksvCQGzLPPc+nJ5O0wfiu2JK1d0YbSTN+9sbPwx4l
dZSzIlmfnuFdVr4bkm8B4vTBITpQh1ZGpHyTwj44maUHI70SQQ4fUY6OVUf6kIw9KPlCMVyrgJIB
STTp3fBU2ovyMCQgbmsL2LpsMqeO7MFLU0nZg6364zcr7OzPbWlNr8YE4q7RSTPqEImUQqLYk4bV
6Ia0cxkBHKc//v6d/N9duE/Fr4xO7q9fzeP34v+HW1fh0vt/37pv7c/vl7e0+P//+9LlatVNw3EM
y7YNS1d5h/z70lX+h6vO1h3D1LhCGVD+z6Wrqv/D/cc9bKmKaTmmzX387zvX+R/d5n+OyPwVzTat
v3XlKpdvCUvl79dsWVVsxdG54h1xI5+9gvwpqc04I0b2br9Ttsk2vOMtvhtcxaUR/IZ8224tSVaV
i1v+2ubsltfMdPJ0EZcb+GbhSCoP/mPpxrvimULEwXERotg3TGjtwo8mmFIUT7kqz77PwutPEW+k
vzKN698g9uVs3aM6Zmpo8hviTylDbkfeaQftkX7nLjxRvXCTD8yo7p2HFbOXCc7/NevIhmaT6zgq
bnJulpve7BIbswxSn4YtKKgnoLSb6U8wOtvMjdwVe8uf9z/2NPnSnidVWhcXBXK7D8DEHvTdcByf
nwFkuFTf9/3x5edtg+L3X2/rX/bEpz/bVgv0mZMErA9qoBPEOwftoO/VY328bUa5fLz/ex8VVbc5
N4qhOuJpeWYnafog1UvsgOBPXXUX3jWU9TbAFwTgEhrdtY1cNKhruqKZqimb8uzDjVFmSUmEwehU
f1ddhgyfumPnQkHFDP8hOqysTzx9r/ZRN0VwIF93rNn6EOZ0mgLatQ3g8yfUCtCdrr+Ba9pZO+1F
qzbgyw60f37YH+Ift02Lw3dlmcvLNgyLd78+OxieUsdd35Ymoxz2o52M99HQf7ttYsEpRawRy1NV
w9BmiwPeoAxemXIIFPIqFe20qBBUgtAS/+8MiV0+85JpCpOk9VhLy5OhHvJXOaUFUpd3t80sbBnr
0R1Z1xxTw/kvzaTxZE5VjRkhtYW4iV+m29sWFHFOZ1/lwsSs5ONrUq2jtSr8Pf0AmPfAFIhr3YFT
X9kyZSE4Uw0zLEtUMUxqGZeLMf2iMPoeS0wruu0H2H631ZGO+k49Bo+3V7Xg5DqH1zQU1aIQNA+G
U1FbtqyINDUJnhzIZoBWBfZz5r0psIUmxUrwFW4138Mzc/NYWHdxlkot5kY4uvLgS5ig8YFYV8RA
r4kswO3FLTkFD2LZtlTdUOV5hIri0s+yjoAxorAcm6/DtBqT1kzM3NuzylZPUxYEWOvISzPYA/RS
YdzYjXuZ7hkTqK3gcFq5O5eO7/nK5qEwq6xE1cFmKiBZEpUyFyM3DYCH2xu4cJXgHf93A6k/XDpi
XQ1qmtasDpDWqR7lbY8CbTX+YVYdUocgGv0XRjpu21QWt9QyLVmTbVvV5kcZhh05l8pYeL/9AlfO
gbK6i4bCdvrEEPzG37b/YJUqyZypKpbKo2wWOzI7TCjpcdz83Hug9Pcja7Q/M0D3fgQ4oQy32eDv
jXotBC8dParIFHoIwxox+HJze2PsrS4SITiPUL0pmGt/cHwmCamAxzmMkOr9ys4uxZVzi2Lnz2Jx
HQ1NHFpkIiLpGz7Wh+bY78nzXkDBrlzWSx/x3NRsT50m6dvGw5QfTVRRc9DaDdZXvtxiTNZkzSYp
+F2smuU6QV6PNtANkesA2tvHB30zudIdHMMrXrl04M4NqZdbJ1VqEPOSoI4haIy6ryOEHV1sra1H
fPN5fDw3M/MJT1FSrbe5xvIdiGC0sbv78LHZyF/Qsj+CjlgJkOqyPUul7MjbQ7VncSSNnMFqMg64
+gKEkurQt2qvPFFJ3scv+TsIdPOkMxOA3jbaPKBt7jS3Yl5rzVuWd/c/P8OZxRkzUww0U/iMlJdA
fz8OUM3Aurri/kuXD20Oi9TRtGzTmOU8E0m/U4lEXGmjaGcmBsAHpwQ/E2eIf08DItRhibiVE1rw
BUQ0H5UKlG9qTzo1OtX7pCWq/0jR32Cocag/hgPKpkE6jr9WfujiV1EVXp/knZplzry6HodgjAsi
A13mw3Ri6thFgHgLqwzjfP1mbfeXMnkdAmidYpCpqZSYL517LLNWNRK233xpTk6zgS/VRWNpm/6s
oOFcC7fiHX7t5H+ZmycBeqYWad7xHdSDfQcIrenc+mBvlYO3Z8lbex+8CjdL32gkP5ZrQXDRCzSF
dToKF4wpfPEsCMagbcOoYbEiCNZMaW4BM22LnX2yQBgxUeI2h/TNeV57ci9GRE23RA1Ct1RRaTi3
m0GDhmAYRy0z6zeqj9umCleyK2XxStGoI2i2YXNvzxxnmkbD+p1eQZqzg03tY/ETStkdeETx3Gwg
Ekq35TNetA8OKz67eLecmZ4HyDBV7NDh1o5O4tXZ3TNGJHyI0avjGOxvW1tcp25QWrNlk62cnWSp
sCQlG9nLRKp+jWnxc/KDLx1alzod200pqeAos2KlV7rst2dWxa868xxEu2W5zziWUBf8CQei+QjR
qesdoGGFH2MDTHyT+wfrrvhAJWG/+h5dPDZn5mentKcXLSUiSFZb+9B+iGENc8MX9Mb2oeu8DOjg
APrZILx2+DQebff2ji9FaBpQGu16nobaPETEaSUVUsSOB+CHCH7wiX2x+q+3jSwdkTMj88DQTUoc
jRWBIY5BQPod3HGDPK3csYtGVFyHMyib+vwcdkNjAI1jG3tIZ3I0Rg213t5eh7K4W2c2xG848xSq
itaU9OJaPcBezhD/Ad7sbXPUHp1v9hMjX7vgbu0lt1RO03W+Dm85Q1WunvRWpXYa/SHxPvUO0Pkf
0HVLmk1xNA5MZ7v+k3rM3OkrijD/ZLUmZVTbUUAQ6DPHzLXEkjSVHZXvmDXZWz98xvQ20V4cCKgd
xPRwlrtr52HxO5pU8GSbr0i4u9xj6qlO7kkst4Go3qp92J28lZUtXRVUSP5jYvbiHwq/yWoFE10B
eJZJcHSeZMbwBoOXEKwdK/u4tqJZVLMCVOQyiGA3UrmtHsQ3jL/F747Lxu6VO6t0mW1YCdtLgZTL
SKG8LWL3/A2iSfYkpzomFV9n+JUrH0i6BqCFgf5Uf+3W7C2fjDODs5ORRLE3haKGV229Q/2qHFFr
e42aDSOY3L3QePzwPgDEXdnZxfN4ZnXmK53eNbHecR5FQQWFCig2GQnfI8yyE/1S2LyqA9ItuxWz
S3fi+e7O/McHG5LV2u9UA7J/+LHvs8/GAWkr+MPctUWurXHmPVFvtv4oih2+0aGG0zvtU1y23qul
BlqwsqHiRM+fKecLm92EQ+BXLb1ZceJ9uMPtkxidhQt67UQsHsCz7zaLLGNCjqOLXE18t4hJLkRC
ZZfxzPvuiL/CNQaTISCfFEjY49qTT10q+OmOaiuqyT/KPA3PKmY30oJV0rrdFCfjS/bMgPSw8Xfd
ZveHvWlPTG6MWyCM36TTqvOIhOlqj8+siz8/u0OMvI+1ymLt9W6kK8TQFKzInBLe67Bjdv3KJ10M
PmfmtEtzoCas1BDm1A6Ys/+soDd4+zgsOihFFp2c25BpGFxa6OLYMWzhoB684yPcRr3SvQ6p8nrb
zPJCCGi6qYoraXYOZNPvVK0Vvgmq0swg0HWYrVvZrcXL1pAdx6F4LotK+uVi7KxXpU4sRrwipofA
Td48oaHIJ7I44fACRnfrvaSlLTy3OvMJywmG3Bqxak/pnc1cdNEIUYNybXVLvnduZ+YM0WBMVTSJ
T/UIa9jjcN+iADBuadK7zmnt+bn0wQxF02l3qLqod19uJeCAdpJ5gjMEmugb3ZZ+lEgH3nYKEWnn
h+nMhjUrMHgTsruOeJ2odUEZvWe4Ik+CkRHOJIVU1ZHHT/87gzP/kBzdUEadRU1j+SFp4nsfGT5m
0M1veuKvZWArO0g7+iJU5GVZeJHKw8TTorsxG2BeWonE4hvc2r+ZQ0xZlwW2jENEJ/8Ibxl1w+C4
no78BpfdsiNWehb0JkA+wyQcr/sDOvtt/CJ9qV1InplhfXBk1z/5H9VuU7kBfNbTkwLzX7Ax9/IG
dajt7Q+oiCXd+iniLJ79FF+tWjkSZWj0F07xsaSRKj+rb6RiJO+MNv/8X9qbJQud75fQXLB06wkO
6fvSZSriM8pqG3Wr//hH6QLoWN0iu7Wpic0zPzOPhrodcVAfDbM8+14EL9642uJf8BvDdAxd1jjb
PE1mx2CQOe6lx8BhAj8pwobtd+MP8656hkt8axyYepQemXyHQJRLbTxqzyt7upCA8cyjrKlooMuv
uoJGLmVJrohjL0E7yWvwh5TA2FBPMD5kofStqmsotqxPmdd+aZi3V8xwpS+51MsDz0nyIPNv0Wi7
dCMtSKZuZIs2fQC/05SjKp8C8FJcqdA2GUJvXae6ti9BT9IdgyFZceOlJIYiCbUum/6e2O5L+2mQ
8st8BBunp/HO+AOy0urk31v3orRsvBovqMcfaqhFv3aP8tHb5SvltoXAa9h0mGlik6vR0rw0n4MX
77sG6RGjR5YDB7fRug4rRj4m1Dx76KBvf/KFB82FvVlmWttK1jcDI6IFCKuNZAeo8XlobhAkhund
VEn2fb/6ftvogpfbFl1GQ6W4RyNpvkgNVFkdQzqbxN8GeaBXBIdo3GzUGKBhwhSPkT01iny4bVXE
wlmAurA6+7K5plX9RBeZ1ynhoTnZfbj5BxZUgy60rtvXFYVYVgPGwW3YktRTlnzJ4YC7bWDBO4g/
lmKC6dCvn59KIenGKFQllD5Bcg7AQwhxT6FsTKNaOQjiG1zt1pmp2Tm08mHswH/ayLNae1My3ASS
Cdn+USjFdkw+3l7XQp5mg87niSQD4cDtL70+q52ibIzC3pQ18g6CtpzwYyhrmdPi9jk2ngcGx7qK
LV6k+fDEYSbFA7c5QsGlgSACSK4GTaDbS1o4WLaN2ommWHSKgKVcLqmpsnYwwhgSodbZOw5Lkqq7
ssu3OmTtESlNA1f/bZNL3T0K9KYtzBmk87Nvxqu98iYr4sjGOnpGCJXF5V2eaZswk98DBT0mtEyl
2NwGjfz344jDaAwlQupZ4ga5XG5SAUftI+b0lcncNZQS4Vpl6AriJKOTGUwDir/p6m7lSC91YsTL
hTtT4ZkEZOHSrGmrUcZfS/hqYUlMozcH0mSv/CVDaqZCQ9Dl6L3qxfcJ5qoq+UOHruD2nl97rsVV
DRRSuBS4xFmi10MdMKgTDcgIfozCCELw4cXJzMMV/NFCq8LSbNXWDHCX4oKa+VORekwRteQfDeKu
+l0/bJHqeYcW7cAg3B6KDYZzn4dHbRfuvd3fX6PwYxvUJw2veeXQj5taSWqijR3mB1v7EGvPjlSv
fcrr8MxUm2KQdFA7sMn3Lz/lGKe914viIdpzf1QnAW7MIRn6jDblrj+hhmYhGnV7YQuXvUWDQLFl
nZk6YAUzm3Hth10koI1UYhHUg6rbQZAJ2pp9t4E3tHS7T7yHGaV4kvcGaEeoq9by5oVlGzIlG7qW
AFCu2lwF/HJNL/JKmdp3O21ylHVvr3LJdTAB1IvAoAL3mh2SuM+VKq1+u06/0ykHDdsaiWSY2WmY
+wdyqjF4pT+v7RDwQKjIvW1/eYX/MT9/S06yNFQTbCsIzfAcrhs48JOVJa6ZmKXN1E702MxZYQy9
u558jaED/98tQr30To15I3kqqYh2OaIcxc+EMdbbFhZwPJah0GehNs+MHyn4pQnVlCzJ69gnUSJB
wHanbMBMHJEy/f4vFIGyku4vxC4MOo7FLQWu157tWjh50TCJDqs5OifLzt1kzI5JGq6Ej+tbV6zr
LzOzrdPLsNUlVedN44wvYa3+6bX9trDze0+GIuj2JoooeJm1YAsYKG155jS1efoc1JaZ2Il4hMLo
YcCroSnomGgPQS1BQhtsb1sTB+eWtVnyPJrM4UTirZKgDpaaOugyB245E4E5RH661xCZgUhuV6wu
7aeYbmPizATZO79qpdQPIhlQBbQeAJ8SeLmRofOfjS5d8fml8GiwndSZiBuEkJlHVnUVxlMFOdp4
J9U7+IhgAG2Hbae78dG/ExAzCyVrKtnKk2Qzt7b5F97s76dt1sXPEKf/rLJgRkpe2R3xv048KDIK
V4aWT3VgU4EX4fYXXdpbtJQohPIq0biPLk3ZOVJ1eaHQ3ynQ5rMZUz0lFKBeEl9V76KxLl9v21vw
V5O3riYmGBlwnH/LMeqyOGrZ4TT6nAwGJHeQHGevbQLBKVKnt40tLO53YFHBChqc+tnnjLxI0vqJ
t95oyc96o9wHefIRQA006v7xtqnr7NcyNS5zoO4GE8XzFqdaBFaVMMUH1hKiwRFkYvg8Dfq2iCFY
sP6s5ffb9paWxmOZRrvJkLw+z47sMvZLS+Zh1BnGMczTXSu3R7kEr4Ti+m1TCzknOGPxSHE0spQr
0Eg9jVXleYmFwC8MFLvsCeLEjf2H5qZMQ6ylB9cxWgzhkB6rYm7mqiID8CcPSodyRAF/SG0/yP1n
s1dXvH7JCPezbhs60ztXuyeFWilB1AGu3WL8H0U8mORQWVvZt+tvxGDAmZVZtIyiyan7Bgpg7916
UvYmWgyUKmGas3bmG0dAc+E9+pE8pp9XDK8tb5b/2EXPkCujxRvlSbSJy7twN9139ww8wouxR66V
4vbbWi9OBKXLu+Fitb9j61nQstIJbrYSo1l7J7WIbqxhOVdW9Xti6dxAnTowJGAA9WUJMG6Uv6IZ
eHvr1myol+FQN2U/qhJs2EzpFn6wzfSXLrRW7pnrIHi5VbO4pE5qo3XCMVqGefsceZgQktijPz7b
3sfbC1qY47q0JT7b2a6NaionDVUgaL43BjoIdAr19+TJfi4+txIU0ai/kOnnbzCA3I+fy2yTIDF5
+zdcx8bLnyA2/ewnyCBW46LmtJnxW+59GsOTNT7QPHUh6YuNlXrqAmL10po4lWfWFK1xvHTAmhiW
42g3HyGw3iE27HzpP4S73A0P3d3kWof8OfzJG0/5Hn6J96vdWXFx3joOwgfOfkamlaqfFmLfHxgh
c0U11XHHvck2G6fb+7vQa7xc8izQpGiUelWLrXqn31WnbxA/xZv4UX/uXOeQ71Fd2Kmf16z+Lq7c
WuEsyjAy4TjdyEYL7XLdRcp4h6CuC4Xuc/gIGW9z127h+/kz2kElvI2R4FUf688JrZHby18MPKJ6
T4VQlFhnKYyl2nqSkDyi852B15I3qb723FpIDNlhBqFo84ODZlT08mtOvsF1JXY4epi+IGh8Gh+R
zIQ00aZGr+ws0LBoCu7RG2/pNUHnh3D3/VpauPBguvwVM9duKlBdgjKC79xt0QjsD/V7IFrKO3SU
37oP/2iG79LkzI0h/Eh60h1xmiAw20ZbxdqgCrlVdihlPa/dXMs+dbbPM09W7CHI9Frs8wmZCVIN
lK2+to/TffhuUM3bCpSqipRy9wpzzw6KxeiQwO+1GdcP1WLUOvspM/c28071jZGf0mxRkxKO/W5L
G0gp1GfkdF1zH9w5zz7d/K/h0z9IgiwKGAYvEV2QB80uiMgLvSpOOVqW9tBKcDAjyEcj8/a5Wbjr
LozMboY41uFU1lT2WvvZmBDC/urMt9smliLThY3ZudGzGBpDn4UkDwWqfV+GU/yCgt0HeCYq0qFX
b4NA8n3+w/p42/DCDXthd3ZSIL6twkJsoA1VAfJDw9HLHkqTMai1MLi2i7MDgsh3ZXYFu1g3KImW
37M22QzVyhjGQoi7WM7sWNS+B5+NuEFjdXDNgEt6/PtB9MLCzNujUba7KsRCk1BDQJvO/HX7iyyF
0HML9gxhQeiqHZhHjI3+guLw3nxvtgo51p7hRYCgxehG31Ge/t6fQKG7/nZceXguJOMX5me3hFpJ
XVUKTwxrQra2k8wXDW7bdiXpX3QH8KbAznhwMjRzeVFoQT3G5oTeU6W/Vt6LnOYb1AJub+WKjd9d
kbPUQnfaesjYzw3sFMh7PNX5x2J6uW1j0eP+WsfvrvWZjV6tdb+oWAd940c18A8h4le3TSy8K9ki
KkQ6ZX5GWecIAznr/cEZRrSxjkCgq1O6E54A1U2/hbB4vxZUFwAbPPYIppqh06+8mvYs5STU0hJ7
ot6ou8nWizb2s8PdLR1QdUaabcUZlqLQucHZsY0VGaYVYbCEdNSCcgWqTr1G/wntjRxd9n+wnyrT
QEDWdcNh3O3S90IzdgIpxlwff1bjZiep8YHGLDXPj1JIbwiKWlLYfa54IB2KE0jiVTiHMDHLCS1L
gzLBAMkgX1EnQAXQmt6Iaw7Fx+IkZqDh8EHD282fmRTa/oMFn1mbjwM0dZNCr4M1VKP2oCXQqtyq
b9ZB3Xow/qwTNYjX343VabMNlpqYB644eHK1FyinYAsF4p9cZGIo6L9AGK3ZE39+dgjLrGwCqxEH
vTqJ48ETHvXG13qropLKjM4a+Hrp0EN+YoGFEcDFOUxBclLJS1IOvQYZrQwEpq1XEoKF0EVjjRk7
amUCUS7+/GxFitP5sApQSspCBH4U/ZM1OSXleH0ttiyEe0qaIAbBd9IEmifsndXaUmZjiFsGip4N
qtwlEunbblNvh137hASO8Z7d/RdR5urQq4I2ASyPxpvDvIKXSokmF/SleBa9ASXfMqeLAKTPvbOT
3AoNJ74cVFioYw3f/wtOCm3uojPrs5CTxiUs7zTLwVPR9No0AWBkMSCguONH9A/v19rB10F1ZnB2
4aWWUZudiUERVLUH9feDZHDrBx1KJgQIk7UvK1ZwcQgvDDrzkfOuTeMhZYru97PT+TI96GjmObto
b2/r7bidIGx/7Q7ZN+vX+se9/W2deYTNTWnMfN6g4A3Mg9P9msgupX7c5j16UKa2+bvxTSwVADEA
DoGOmverPF31ahAO/y5l7DIBd9wJ/LBA/LUrGeDil6QdyxMXrk+C9yyTjYN2lPrIB2brbwW2EhEY
9M8+ogMhXjvFATHJ7ysLXPLWc5Mzb2VcDfLKAJMVKqf75qQcUzek07FBkpkZueqwWpZZ+oLnFmfu
GntmadghFpXEDZ4ZuWiQjPkDecYfnTvsaHmjen0naHf8vblbWe1VOOdz0vLmS+oqTbJ5WzoLzYLG
ZGjiueYh+Fp9FXDwELN1564/3a9CLdZosYCsxNQ1aZScM+WhRRQYC71CxsP8EIQFd7+/koxeDz3O
7IhL5Sykw3doB4OCk+ovubFHpRXpDhf1+EPw2fmmvsHtrxxGdaPsqC12h38wGj6zP7tSCkfv1XAU
9sP6pASkkGZzr5fOSl1x8Xic76e4cc7WGbVmWnQB+5k9UFXUd/khdpNN+aAKoDO3/9pA5XW1Z7aw
2Xm0rcCry4mFKU8TGpIbKB13qOWiIrFVXA1PReV8LYVcCq7ni5wdyMLsoeUTmymuTe2hCrfasTsy
bQb91cvDV8RTDn8mv+gfrHUPru5rFkupA0iVwaQ5oIDL3c1CxgkMHYS6SEFcz4tTV25H9HNr9VWR
o5XAc5XoYA28GAgquFKtq9FAVRt8u6gAMcH0dTdEoF/65uvt075mYuYuSgRIq+gx0fjJG2CqajNI
ibxyQyztGhUi8GdgaYBJifh65pN2ocNCImEEvk0ETYM/nSn5xFRBujGyYli7eRdiJ3g3nmxkNWAx
59bi1Mutnm9Hui1K2vldl59SY5v+6uA5GnbjSS22qPQK1XbkltasL6z1wvoszgSmFlCfwLpgLVOo
GET7oERYjbFqgZjSXO8z/O2dsfVX2SeWzr4pWzZk2FBgyFfeqdOBrOSJLrn9iDQLBHzIDDPIM7nh
T3UTbtfejcpC7GZqVcEgCYB9NYLseXWep/TRf8/K28HdlLyYJ0Fkpuym91ZoF0fqfvS2a8C36yc5
n49nm8hfuSWvRoRVOMWzqlbFJ86/Q3y3h+jvxWJEF1qJ+9VPunD9X1ibRZvBCpy6mrDWMOsZfIn2
1gdYNE8o4j0md2j0bW8fyaWrylT4hMw/A7rFiy+PSz16upQSgjbetyHcJD/Hx+wtfw8f1WcK+HeZ
DZ9iA6tEc0D3oWGEauW0Lu4uAceglWBBMzmn7VK0YSyTWPoX4KlDlpP3sZhSTH+WX9eT1YUDQ3jT
ILWE20q/mk40o9qOaw9GGrn+Q+rvguxjLwV7YPXH29u65KzndkTacxaE2h4lmnbCTh68xNLPXHuO
tJX653XkEYxtMGwKlBi4wdmHKzJ1bFoAD6B/CjQXVPOJtibrqg+WwxNHRsjg9prEX3j5yODQUcOw
aSmBipnnwqlaqZMXts6m19Kn2PO+D7rqesVw7KvwNJTSpup+VOCKb1u9/mJYBY9g6kw/Aq2d3fgE
c9+zNKwmXvFoWOFm1J3XWrVOet/9uG3q+qPpGgwHpg4GR7CczEoZSjjKTiRZzkaJv9XZjyGtNwly
TreNXN+BGGGwRXCNAJKeg2KaUc2GtjWcDUzlGyVDk8lfS1iuPQMTFhVEGM6Bu8ybf4MHg3jZ2JhA
tK0KjX1neAg850cVDl3f/1ml+baMfwFE2vias4E5Z5vw36r9Wvf6oZx+ZV28gjJciN78JhumdgVM
FYiZ2WfMgWQHRu8D39rZh3HXnSx4IQXbgXZInw3Qy1wZa2M012NE6qXRWSxNapRC5RajKNL/oe4m
KETTk48Sbrh+HYpS/fx0nC9wdhz7JFX0dsCWfkCKGrmmO/sh+97BErY2s764LL4sVTXFgmlhjnMa
Tb2t47qwECCzdt00beMYqZ+cL9lGrppGhwygRol0sZ6i/6UmK9/yGj7BtjoK01FQ7wKc/p0ZnAU3
z4P2qAFl+TshBoFHy/VQ/qKUlLrWB95urnE3Plj6Jv7SPYbbxI0e4s+3D9HSSeVOgn2Rghm4uVmO
V9kkXVrbWAjv7NQK4UCUltdgL8pC5BHUlVgQsCsy8csY7jUNV4jFWEG3LyfX2Cf75ijqjsfwF/Bl
kiteOPEmlzerL46FGHFu2Zi1hfK07owhB+uYfrIP00O2VX7EgDQkVxDPSchJ7taqnEvn88LkLPZ5
jpwCvGGxFSUraw+/Uw2fFfKhW5L0x3gvnZzTWp1seZnMx5Bc0XyY+3HrZcMkeYOFzC/s6orvashp
/21HYVl/mZhFgLRgFMvwMZHweMqDGiig6g5rAM4Fd7ywMvMUXm+NpSUjKAAtOsiIr2XqV8L77vZa
FjJuOjR/LWaOJovatAQ3xGLqnfFl+mLtS0EA9oKo61EMgq62ElaWNb9HqiHs5KLHnvYW+TvzEB5F
M6GMdqiLH0dckTx/tSO15BT0+MHCAnTk2M32MjXCYIQEnlM3WduYvLSNv97ex+uuK87GwxAALNM0
Ysjy8mArWqbrcYwJmOJeoFN7RcwdNIP9vX1Mf2mRqxwQepO/qPt0Wzw661PESwH84geIyHMWQMdE
jszOxl96t9vWH9I7wcisuCX9oNWDLQ7u7F66sDW7eO0+MgatwtaILWtfv0N5ig6ltisO5UpUXqjO
XG7s7LR5kY4ssthYwTwiuKbbX95WPAnNL9ijga19vP0pF8PW+aeceYs2qrZvaKwuOSGjp7uIvL1V
9/UXQQJPeH7pHv/Ryxe0k85cAf+oZHCzLS1lR0pIvMXFoOyd/X46xm6GkulJhbaNYbfba1w6hWJa
kYtWjHzOp8GdzAm8xpGYbjN54MeOm6sfKmeVvUL86LmfYMSg/qMb4il26ZOp5kuInjCqWCI/vo+P
6jsAzOALwpRkMkQZ/2Opo718kLMNYs6722tcOPQCciwA1Yyg8O9L4zqkP6kztNRJovJhHJuTUa5U
t5Zuc0ww/WQa5u+Tf2miDUrA6iPydsI3LUCsPxMmvOiray6y8cMO1fan6Tl5sFeeadfYSzHRZSqA
4AXh1tVEj+TJChzYo/37QY/qJAozrn1Qd46CDNrvkkm3k7cjFZtv6bY+qZv4rXj5JyVhxkWEv8J4
J/qMswu+7CwpHyMmuWXvgy7n+0b54thrXrTgq8zvASNgFIq3zfxGr9pOM7PYYa1j4yp+upFS5djr
ayOu1zUS1nJmZhZnIrRjAuaZ+JaFG1f77IR+JVdh5O1a0LxwTcjrl+GSi3LqmVi3KS1ejdWmfZjp
aotNcIYP5affdaAd5YoP2h1alpALrVaCFl4UzDEJeKWYLWUy+tJjm7zIwzFjM3Vu3vbRPI17lSuX
uL0CyVhKLC4szfbTyxn7t1Is+R+ElkZ5553+VcgTpJfrmIGFxJpmryNeqDKzAPP4qTQwVedtypO+
JXnf6iNwSyiqjPiFGjf0JOXELMpKhFlaI+aoWzAdYvFumoWYtLIkyRoiZ5OhpUvSCWmqIx+ESGrY
/ypUdDvL+1ZWUHB8s3yos/3a1dW1x/9CtUtHeIynPwTx/Jp5uXjUcl9G3N5BRsO8E/2S5i5DL0SM
TK3vs7j8ZiGdWg0+y/ANFbb5zeHXNnXEuGaff7OLCv4ZZdcc1toUC4feRtrFVB2ZpOpqFK0LYAKf
aLaR/WZHqf1S+8N9CpfT374ixFA54VtGQeaKhxhMAYzVSu8g7zCdEkt10Yte85Elx0S4gjctigga
NdHLEwejmVb2w0CFy+3/LB46EFf+pnzJD8WxzjdBcldBJexDnvN5LU1b2kM+Efe8QwfmqpgnjXXk
5BXiz9RqN3EZbopA2abOGlX2tRnmo9g7g965qHLN0qW+iixYQh2HcZF+Z0vSdkh7V0r07e1vdZ1L
YEaMwlN9olQ/b1z1aQHFJCoyGzO6K/JHIyvR0Fa+D+V4iM10LQdUr9wca4JuA5Y0Lrb59D07hoho
SdnOUZ8TWPs685fSeC+15b0rXQhjaQ08NNlpteMyP/+uden+9nJFeLw8Z4KemH4yhEAoeM572NHU
mBKCpexqEzxMhrWVCge5PM18lpXxBQ2uk9Z2KzF76UvSjrAZdgPeflUD0vrAAATlETeL705J6x6R
Xxllv9srW/qQ3OWmbSgORDzzcKXFVRDIE/4yOOZLnacnwF6HQvYe+67cRvFqkF76lKIPIA65UHOc
1XX8yTNrqeFTim6a6CkFW/9dOQgoYv15jX156bM58JuJ0/579P7ytKe5lyYj6LwNHCA7O/Xefe05
1dE/bj/U/nffy3e3N/M6g6C9cWZPLP7s1VfXptkyr8Unc/L7LIHMqPNWDt5ClntpY7aB7GzZtjRH
STZHdFNbVzBNSjv145i49lPobeqPotIava/icq6zlUvLYvVnq1OaMgmaAIcMw+hHhkBdrBkPRllt
1CHZhOlXKVb2clugELsixnIdtC8Ni5NyblhrqwlYG4Z7WhAcvHy8Q/hg03mGe/sDLp4GVD4RfCG4
XeUtfZ5JUjfinbnFSRubYGuO0m4cM1eawn3f/nnb3OIRPzM3y8pCilcepRDaEU2wC+mQ2QX8ss2K
lYXESOzfX6ua3Ql+KZUyop7izE1IfCMoZn2YDrhKn2+cO/W/YIlbOAhccUAqxHQ1DYHZUyTpVc0v
ZSzYneH6jv9oDc3ac0/8HbOYTGzkr+e6E7jbmVfAxBhMwYgNkftUT0KdTUjDeffR6qzV707bLVvC
Q888EEpEGIsabHX7+NV0RTlg+hC+IzKTPuTfHGCjz8lGVCQS8AAV5DuIsUBH/k16M07Z4/Tm79cq
qwslLr7o2fJnbwfDRwDLK/lJ1T4doUxJeCLJuevfWa/pu31Sn8VmFI6bHINd8stz10hVFnz3wv7M
d4PEKydN2G/j0+g520B9kpM1TpFrThNggLQieEUgWw0qYLbKeFT830GHfE2FRdvWYapElM/eyk/9
XnAOpgwkcTEqpYh5K9FAXbg/IEVA5hDgGqXKeX+gaEwv7ePY2+jf2l116h8142Ao1LyamLmo2N4J
Km9Gi/cmomvxJnu0vlYH4CDG9wpCUOnoC3WS4+2YsVCC43Hx14+atw4iTwqVIeFHiUnPiRs0BMnP
7+i3wdE8Zgfvg3ZaMbkQFmlmQoCEcCj0OfPBrF4tkYcoffbhUJ28alM8GPvx/7D3JUuW4lq2v3It
52QBon32bg1oTuvHew9vJpi3QjQChIQEX1+LiHuzIjzCMqymZTVKy/R0h8MR0t5rr+ZUbcA4e+tg
kyjXUQkurGnyW/v2X73msFqDWAL0bBS2n1ZA1A6xKMYS5P1Dew6K3S6+XoNfYFx3T3439vrVtvX9
tT6t6am3yAhLRDzaQ7cLtoSB8BY1iMIA3waMPpDs0wiElG7fbazMv2y27q6+8Z/Z5rfIwC9WHupM
O1wp6ehWPj9xb4wV71i3fskT7mEbQLcBw68CYRzua5/blyu3GQCMlzR31m+my18FBJ92uxWjgznT
KoX5Cc+SzC8KT/QoJWAGIhl2MkQo5PXhJWbJpsnaNHgDqZsn7WndclcRJnt8hsMqrL+2AyDS9uK3
i/4XZSOY+djvEP6L1f8Z2yJRa/C0cEsrnt5cImfh4F2uA4rxhmL++Pfr/RfL/YeLfSrjTG08u3Jx
scG6b3wE2pkyRVJ2wiYB2evv7Nx+sZNj9Bis+pUoxjf+mf9QRnounRiXI4lK/Yu2xFZnJXVeWIlC
2lCdTgc/B/ZcHeF1H7z87tn+vOiR+4MAlhjebDDD/NzbzJVdhqULr0tDn236EQ7/8/JjtSPB9/a1
ovqp556ME4dIQSmQZ1qIjUAKyhqkU4JbGYK5DoPD306YMK3+VBxgoAuoYoWDwQWOMAT68cD24BQi
0bQ9gGilgttymAbEFNChqmxxFvGWhu/URq+M8Am+jL148qRGOkpu7G4OT62mgVvlQ9tGTpkiOLed
hn3REyLdc4IWl7tIW/bGiWy7MlRdTkVBnPqmMtAi9ZmyGNc4DAokxQepiZDoDDmCGaPghRZlNUN1
3818lBuNHbcOd26D4O20i63Key7sguoE/HBQX7ZtWTGS42xVsJsL/bkbqgz2HYV/t1CDYymx6io8
1AE8XJtcFrMrMqteTY8zgwA5WqeoJkP7ZDUmUJtYG+WLNAprg/jjpkcNn1S1bI1IOpicsF07VnX/
QcDA6zKlelXGiKaEayfsfdt+bFMoS4JepSDSFTaOmrDo+Udri6h/tCRDCJSB1ip+mQfc5sUYMkmO
0qltBfJSENFhj9jEGVBLLXVkD4nv8og8t40hncpGFUwOxtIkMsuc1BZrEaPnDwgOz8VoEHidz7WJ
4fo14jHfIrbd9U3WF0zEQRovEZs6xCZqR90yixID5TAeq0xqMNLVLV6refF3joh860nGE/EvOdLR
69eaLW1wnAarpxX+ije5e9ozIocN7LbH8qyUHmlJOoFdEiFaSvGqePJDWCxsDFmMQe5v4+nouhys
gt9xJ27qOz16rKvSuXK4tbUme2mPUUM4NsoI2I86wrjM+DlQWFKcqR4MyC++cCc8Uz3iak0Sqagp
rtqwCgBO6tAx54MRHirNri68rA4rb42YiUZ+qGHfrra8BHqQNoY51dHVVhA9eWNf95tQ9MguS6ux
tosu4wRMdTi98gHLsC6pN+7DpQoujBAyo5ZdkPtgURpjCx9h8LBvHEpXRDtIsRtyquc6XrpkoqOQ
+3Iom4amVGPWf1Mv4K55+EnYsBMRE1ewxWJa8C08N3us+65wEI9W2CigTtzlJbTrmNTyMwiXVsxm
AXdOg+Q9cWPSKqCFmzquHvR2Hv3GShCnToJdETZcuGnl9b18nhcXpc+M8E3BptW62Mx6TEov7J2X
GMDeUu95ZdHV77thpYDd3eDMPUt1Z1MMhRarm1jQPvhOP8q9Jbg2NtJgwtIT5S0y4EsUokcywtka
CnsZevWHSzwaurBfn4x5GMRQDS9TsLj2ldYDiHB1GbaenyLgRWN0N1bcdk4lc7wa4hg+tN5+1MEY
bS3iEXovo2ZcDkPgWxb2DlvptLW4hTg1B6qetJ+mGQZGjSWdoUqjwl7cOfFqYmMda9z0iKdeuLx7
AHjReO/dQJhNAAjBLQufsija/nFUsbSve72wwk5tvFLWK4tGRjekAYYkoGnT1nRbVUA5h8Ui/Mat
BXHzchYFGGoSorHmaSCdH7QrtmXJkzBV03wJRzXC3Mw0kS9BUvfmeScVQuWvZy6Cusl4Y3DdhEwj
L5vjENaRVEmMzI32cgrlVBfpOIfWopIqNJyepngZQCF2as12MLi3gpzyyrVeunphGjbtTumPCXQN
rnPAMgvLS91PrDprYRJffyD7bWxkHrTNrsC75GbduIzjRUf6khxJNIFaQmSrRSJtl3aP0zKNRKVK
qWZUSRFVS1/CnXWwln/RNv7j1fw/+t5dfiuNxv/8//j3166fBYP/w6d//c//neHywDu/K52yZ/n8
j3cumZzPn9v3f/5xzui7YGjcv/3H/ds///j6G9/i5R3vzwAzLUSI2vC1Wjmlf8XL4wdrwniMytZZ
s8dwfPNOyBK/T/6E/QOiip0YaYRr2f9XvLz3Jyri1YPVx3QHelvP++Prd/L5O/rvf/8HxzrrGJfj
P//4XOSBowgaKOakK8UWCulPoEgBH2Id9VU62X7mM28NUXFS2zbrGzcUKVrCx+8ezb8WyfcXXDGC
76vqbxeMwIJaKWc/QeaDOyHvua7ScLEPzHFgfB6mQYfZn7Pkf38l8nW+9sO1VudYNEtr0Meqyv/0
4fy6JLxVBYoQhWp2G/AY71U4YqS6xzNn4wVyTdh7YUvencWstiBc0iuy59POZQcLZSpJpjbSccqG
IHpEEkzALzDsM/6uaBUldUInXy7QO1AaOMOG0x5cNlTNPQfNK2jFYzgDs08tUIqDkw/0DspkvfRV
whtopRMEOnUPDEGTqGiiloJ51yiT0WpkaVUJ2m48rmeWe7xo40wqPnf7MJ6LcxTKbYG6fBpMaJKy
0kH9BVrhmeNLE9EjQvF8dj4jWLtLFRHOCpE2bYZR4L1No2pbQrv6QAhh5TYOhS/wSCyBCFbhQJDf
JJWnTXvq2KiWGhZ9gaCHWXdVc0NwYII/1C/azQl2kjlVKHPmAy+spt01BSdtjXgo/I1t3LUQGWzK
WtROYhnuy5TTIlKbcZ6tUifN0NnkzF+6uXisqLSg+zNegBKkC936i6/skt2Xi47LfS09DmVZp136
xfIt7Zwq4QZfhzksOodhv7ylZJGvPnKWq9RGvAsUEm7BL1gDXnOKLgpx83Wle6DrHetvOQaFcHJs
7aLKekfknTfXVtqPQzsehDZ9cO010VBtjKD8pShQpGax6Tjw+TAqxoy4td/tGAFdLMEssAtTu3Rq
NMROyKsj0VMBq21YdtQpVUvsbep5ZLj+jLM0EzCE63JZldw/J45UUJJMmANsNUItrPsBya5Nj5mY
o9xU0JCrfROT0joVVUeDp8EnvZ9OY2RMTm3Orwxo0eVDgQEJSBUOjR5cUOLdbOqdkO3LqXOHo5Zz
E15St+/CbKwjwfNmrm3z3OhS2Pd9Ozs678dKOpeU8ajYDXUtq9waCe2QX6h0rV67GAEsqVwqaEOS
qo14lyi0UFU+sghk0WZweZspz4gBjHyKUbcKPfUWz5MzJYEZEOsQD67pb6ZYzM6e9JHXnQWLF9/g
nnwc3o2vnaQQsV1ljek52ze2Q6ck4hKdEir7WB+kYWRJaBON3ibgRJ+5Ldw/L5S0S/e86+QI/VE5
TsgkA9q6mMxvwkrmgOVi+0NN5QDfFyHotYqqGH6M0EepJoJNkwtdfeNycGvL2pmcSxv/WA4EprQX
1IKfI3S92u9O3hRGSL7vqgUlSSxatv7vlCcFbwu693kxGwyNIuokhriV3NBIVl96vHXqKqAi4nDG
Um0h0kloRrfjhJ/nlecpcXLHUPXwI2uMqOdbMizwmIJX+9ROz4sbkyQMhVMhj8DynmmsqwpKdnv4
0HNnQwjotsOb6jtZ5GHMljrVAlHciKgOqJOzUsqjH1MUR2NRz7jvqrZvOK/9x6XtYp0w3MCjtAEo
JT7RfZMo9PMUlrFBcDHIin+EsjH2AaK8WSZDZNdwXqWia9I2MKVKgnK1Z6wFk1cO6T2s06go9x0G
h9jRhD9gB3Od52kZJLppOckoY2Xo01M0hJ7Zjr5qqiTsZ6i14tGy66wJqql+B942dM8WBQ5QJ3HP
rPCIE8SIKwQYDOR5LKyoRvpuWCEgLnGXccadgOzqqyfawHNUZVVIQHxIy7HGxPwQBWqWdiaUnu00
aBbmPUmGzPftEoDVtiSBtHEHSTsvk0B8ri/9gqYRF5iVpWASavFQLuNUPCnPG0mOZM/Y23Wqi5CH
MsXNhPFZNzTIB94IH57v76aTTnkxwfPI8w/L0s8hThR0ox/E7RG+3vp1v+Qj5PJis1hOt2AB2Vjd
+zLGqvPzFnujgSmCze1mM1c4EMfEEnEj4BfgW9SCb0GhPAKxu6HEe1MGu8eB1tNcXyLSNYpSoQJp
kOk4SJh749kOqT2bJdw1mHoEm8GG83HaILSJpGQJmPNlRHHNttLy1PQRTRVHyp3v48hPKncYwkeg
T/YDwumosw2DpfKSapmC6sEjpVZbj1Z9mLu6idmur6BjQ1RC6Q3kQvrMdY6N5ffBZVlUvd6LpVNL
Vth8JpnLJtLkyHMg4ow3IWw0nFG6SxZXkH+mlh2U8X21cNgZz0szlXln20xtfGx5CKyzo05kdbss
ASTwRozktkB4C8glCzHx0S2wdtoUlTO8VjwuKU9nXYGxr+yZejvlKu+VhNLoZw3TGbkpwnDmG4cv
tZ+i6YMbrbfUZDsaaprboOkqQA1dES78QldS0+Ooq7B4nL2xQVilZez+gDxkqB9qXi3QcDlBeTbz
SLioj6LBPdZxhzEkJcIqc+U3jpsp1kr6QOhsYd+OocTyw4r26UineNq18WjqZBRAWhIY77jj1lU9
DENDyxXATHrWxHkb2qB4p3Y8tGGRBGFzVWHHgGEOvoZz2zhV46eV8NBepfMStnC4IFUjDOw10FNJ
s5sGaN9E2ouyZ1MiR882iePMLbbtUCL0BvpmoreubGd+jy+UeVh4Jmwilehgsfp3NH5zDBJa0RcW
9J/IrLLNb/DGzwgcoirIV84ZLDsQqvmZ3sDwenZgbSZidQ91dfHIXPObkvAzIRlUF7TjCCtxEbQM
EubnuTsgzdAEnKZrUBXKkHWEsqpXpyVxd/+iuvxfP/THahT9H/9uOn5qh9Ly+e37Xmj9v7+1Qi75
E9YyoONgUolBEnhh/26F0O94YeDCtgiApWuvv/KvTgi/A05XiF/z8FOAs4ChR2gK0CSFf65dBEIa
8K0GAFej4H/SCWG6/ak1WW8LADD+KNouB6Qe/Py78Wa3BMobnODQgUBq4jyq8OqEqINirzgNI4Pm
CD9g+ouMHIvk8HLoW3DaFDf2sYKqb9x4AVCv8xJ+kYtOeBlQtl3koNEn9AUN43aLv2RbsOENiL+Q
XeUoR38hfAArDyQlacH7wgiL2+eQlTmFhgMyMrNvtT3bOKmspQGadtEXQUlAYKwtQBr4j75j3VdE
Od5du9h9cBqV2zlPQgRFQEBGQlfwWITcDS8sMmGun7DG99S53SHPEbjPqGf9pXXjaflol4JP75xR
QWDvjnPMZCXkfea2mbQZr8ADd0sH5kChv+2J0W9Q/jlkyQQHoIT4E1ICQeTAhZ2k9yvm3mo1zMu5
5qz2oaaQ2p6e4L4WVyigPMPNZu5Ch99YdeTJ2wpVgxSJY7OFbIQaGvHoF3AHh/V6Fwj7mlUwkX20
hllZOjET9jed4GA2Xg0WhsX1PeJCgHbgAOjicUxsH/GjDrJYvKbD+aJCx/JQrQPFO1lhUOitB5gm
QN3g9PqhYnNIt1Cf9v4B5WgI4Cq2bFvsBu1qBNm5seZnIuziAakBXjlhBmXmvnnqiqCxbmgXDuEF
0XPrtQlijFaoTBI7BG72DUQTkzvAyGWP3R25NE1ST0jRni6cGXo2KOUpMsjM9GQrS/H6ZWBDxRWk
VxDqtuXNvBDAX4C2utZqUKq3YI5jyWm7jht364ZeQcx2BuOssvLS0XR5AiY5avfom6aRryWDahA5
LdSqXATZIpcCxKbGYnFkPmAw6SEAIeGL6F26Ra8SR+UHroBK/oSl2LdVahBPNonDuCAptkvBuDE4
LrRjpLcRXNgDTcSwIrNaWJUCttVR3uZz4IAIfk706GssraKMZpL6pT8LF921o4NtPxAYQOUdbcD8
XfW8unxW0UQKDPUGfBvnBCFC5XUdlk554lbfRCe7BaNwO4nIFC+dVlxdBiieEJrETNBdWLW3LECJ
i4U/uLXba8TxKNTWZdo6o6AidaCDcUxGGEr6OlXVNA1v1LZR3eSOkKqUaVXjFl3gygPmGkkVLP5U
YbZX82jjm8mDGKENosFC3eoPhu9FDdkaQnvN0sJTBauREy+LRphfwdQ77CwpTxEoM8VzCHuS6R5j
iGg+jQvU9Vj9QA7bbyPb/ztq/lj1s39z1Dz37//48i7e3r8/cNbf+XbgWK77Z4DEtwBnDg4XWBv8
Bb5hPPInASSELhDkCkx5bSBV/0bfwj8RzQWCL2pX/CpyR/86c4DmoUxx0X8hSwM4HIQ6/z4If0BI
f42+fa1p/huhWgsRWCCufgR4E9fMkHWA992RU48CnfjovqwuyogvXg2U7dw/wjYsr2541qUSgilg
6CnL4xxzhrwAPReOM9WTe01v1H4NbR93a+Lkd4/xFyjdt+S/T3cGiyt4FkFesM4wcCJ/f2d2WAZR
YMbXuYw22PUyexAPvvau247eO43Z4eU5KPYYd94x0EMuW3Gyq/qm6eCREZnciGjf1XU+Ox82e8Mm
D9ImLB4hTqzbF9rf6HK56VvqpmU/Tonb1vedVWxqhF8kfqsfQzKRxOvKdA5VDjAutaI7oGuZu6iU
l14i++AY8+YNpNHHke2E02XTHJ1QCyNBANvCOXMxT3WDwxJOGWuLk+kfhhb0GECAN4G4aODX1ekX
m5Gk7W6C7jaMbz132KHxTmUPpOghmu/wQidF56Vq6VMm3jhBOqKJ0rFZzoHk3aCbbTbYm5+joTsP
wj7FDGVb123moC9BmNym6+1MVV3aD0C/ApPI+Np22RGmLUgPqbJlpheYH+6bPsxoASEMx+R1brdU
PfmRQt/1MQR8B4eXEynt3eTopI9eXHXpRRUa2ukiBgpRMje1hw6obZtMooSTKobJ0lx2RZ92Y3Hm
GH4mZ3ato3fKb8oCgwDDc9M5b5JFZVL0ASKr7Q237+vqSI1zLdwob2B1LALkkMNumV2jXtgB20LU
GU7UIjwLOFoMGWNmZG371jmxVZ7crKan80cv1kYDXtxP/fTRNvAPGc/RN25IfNVSvRPsEUB5Uop+
q2WTqhpfleNnM7wHJIeJolduXfvdLuDVV+3mGEO0cHqXTX2GrT2z2hLABfCI8K4EzijQdVLvQ+rH
nj6y+M7x2QlFU9I78XnRRTRhUHRN6LNZPR+5DJJSIWwEyA9vyUmy8mqIl93snQGD1wlUROdubHJL
Ij3OPDjtYWiXpB2GjS2Wh9pTmbC6xFTIhQ9o+xLzcisd762egR9SXGN24qfYci4QGXZgxhymVh8s
7mUkbo6Tvor9Bzt+EjUDgUIuaaStsyFmdxS1Ete3DRRaayqVLQ5RI+6XUGWuNe6FMx4NjRFPEcCX
RBqMhK1zT8RZ45w88COGcdsAbUatkvecXmll5QBJkz4cMCTdVXhEwO5yu34OaJQif6gPOpzoCEvv
5Mln/k506ApddayrCMGA9nVp2twT9nof+dLRJCyCxzZ8gzY2I1WQanzVoyMfuBHpADwrxMtvdPCB
Iu02pq961M+YyqWgqKQYVp+gTkl0Ue9HDLdie945U7RZHB/kuCAtmHeH8PTcasPcJnojvbPJklkU
TjvM9M7QPmyi/sPGmtO99YZrS4HtB7zT9hokgF1UI3NPehc0VtcNjfcm/mhN+8Fe5wDvdrS14+JC
goWDYgx4VJUs9LZ2UImYs1AfFMxm7bJN1Hw5A4xyu+XSjUTalGqjbW/T23iihcEX6WPtgsdFpwxb
eKaWIilhU2yhHNOQ1Oj5C1h/QHTVvid9ZqPWaCIMMzwvtcIHXXg70XSX0B0AUr/3Z3otQQlIiha6
82LGnw2wmoZrRfZeQLLOhdCjLfKyKk+BDQ4jlz1KlynTnj7w1vmNmdk69fi7nf0Tr6dwW8z5jXyt
9v6G7OrtqrX/q/v9YRj4/Zznx8HSerKtRygOUZBq1ozQT7OXVliAF5nz6vFL3k/pWK5LBl5Nqkqg
Tv/70wrTuE+fyLVXmxHIPdB0/EStMWjFYgw2Xzo4pMoJ1peLn0XV7+JIUSr8fBWwwTCvw8lBfiIo
KdAfwMJ9bqKXprko0MDFcZFZEiTA+uRrufn7D+X+4gniswQg/YHW6/wUE1q1pB4s4b/4rsiJMklR
lqnxYTppErc8L7B/1Ec+Z3qIT2Pk7mP44FTNsjUQogxWkAWNk4iaZzOqVtN2pwINilCYxtSvISh9
qr5W4nrxut/cNvmEsXz95h2YLIOUC6VIgFv/sXJoSrRviD59BpS0qys4R4QD5jsGLaNiUMrM1ZbE
dKeoPAgbA37ETCdBczXaTxjtp1PTpnO55HOv02D+Yk1DItuXnsg0Gl6K5qGcjpHzGPddMtrdtsKQ
wBmeeHfljS9NgbPbvwiG18YeMqnNhnZf6nkPVkFq+Qro3rVAbkI7nM/FEbEGh54MQ9rw8bbqxB0f
vbyt5iNrXfT0zWZygg0mMRufIww2HJMepByirI2HcPiRhkhuB+8VbCo23zmjlQbokGI4cnfgHVUt
O8AgOVP1KyhQW2zQQ+9vgNAfWFHufHg0O+XjAsZo0N2Bdrb36aUzlps+1FtEam4LUPyHvt2G4b5c
wr3ts80yRilu9q2XYzYwA73yEO3ptFsck6O6ySlAa7pM6UJeQIzFYJC/mvHSNVeE62way70TvtHR
7GNmJZ5wtp2Ei/xy79ewNLNfVcc3RUGTwrqEdBiTSw7OyFmlopxPTYwczGHXg6RSye2DjN7kEh/n
5UTM5Vz7+dwVm8DViT0gjqHA61e8dq2LxQe5YzGnOuCZEkPml+42rOHVDIdW0KPhpJg36r5jLA3I
sGcgV2Cas8X8C4wZKCqcOPO0P2DrvhjodW8/O8trCBJLSePMGqf91IOvFU+b0NjnqqQPqhugUC3N
RhKeDuUHW4LM7cXGmGgPa7d0abeq9VPmBGntBWlv0euisnfNPB+72XpsLALshu0VY7um4XkZvU9R
uF36vVTVsWrjjeYrd+No9UNOOESMMs4Y8zNhgCuUIqHqgpHLqXKTsClygwrJ7uPN1HspC6PN2Lep
b71X0b0AAEOXjyr2txiAplO/vAS83QHlSaOSHlr7qLDUGgzQGE37RWZt42/r4oViGeB4Ie3OcJga
UAtdv8ldxPiWDcvghO3AyknA2ajUGdbCTevqZScXvOat5qmMEWLM4nzBhAg8mpyGLK2BL5tizBUL
L5vIXGjbPNCJHUDvAVcFZ7MNu2B+GEMbk7cyiRyZ+L3adyI+mMCkdPoYJucG0NeZXDRPPI7ptz3u
xGijonpvLSeP23saDecj5GLLVOLVg3P24mQBht2aVk+WbabEbtoNkd498Owpb1W/A/0wjWyTaTjD
bYJ1jBCZCpWsdwflYIo18aKm8cad1YbYly6SwpWKj6i/k5U55cFaWVjIOPbZw9AN2WjPe6vTeQXS
2lJgzDVQH9RRFgBDsotbXo+vVS+C3xxGznp+/ni+ujCxBHEjXiWOYOv/uP9Jq5lpXIwvIOzlCE3Z
BG9hbtIlXZ0oeut3V1v/2s9XW809cFAE3/q47zpISC15EVnji1pN9Plm2sXPJlVnXdZvf6cj+xGg
/7qxExefC30xJGtgsvz4wWoHmisnGF/aBiwKv8h0Hf/u0/zijIWUBd4Fq3jYxpr+8RIE6BMfq/Fl
5TcjVSitLkqc5EnBjl5mb+wM+iCejFgJc2Z+Q3tH8//zo/T8r64B+OYCiC0+XZyHogjm4SWeAL2K
BXHj/kkv+qPtkcDIJ/MMAl2PbaC4jL3yuerZXVDJM5gw5KUZt3U17nXsOWALyi/cnYq8drxL2nqv
Cmyx8NJE5Z6TGJTMDtbG9Qx9prslHvi4/phCLXfhNuM+kCRvFw4OXJ0G8ascnpT/oMtpj6CRbD0F
GQaIYznTVJbiGI3gW1i3MmApcDjM6MxW87cBnFZZzdmkSQaO20F1zjYYnW0xXNMRNQJVhxafw2U4
wJD4iDzeNGbiuHRWLuoQ47hnBheMrjkSSS9AQUgs712pR62CneegpyHL3tX0euHYFxZHbaJavsDX
fU8DzMMhLl8H0VPlY0dFXI5ziGd4AfvzWUea/eAtr32nj5aMwrRtsWmAInucPUiFyuDYIQrdg4qI
ATcI+3swgTca8lrQd4Z3C0V9gH3JFeM+ku3emkBIL6IsiKx88pHJ08fnnktzF7RaW9JU+a9L2Z4C
Pe4oARXRx0pCb2Gjk2aOepqKDddnDNTMkTYgP2HjQPfcduZQa9j+tI8YpaV2OCUOOkfXDHtQShAZ
XMirovQ3IOegz0Up7/OT4xZD0lgZp+x2iuNLUZlkWvm5Main+iwGh6YZ3szKIepVMtdyO3X+2czg
oYTTKMTeaRdnS7CLMFqM3Pu6nW9MaCWudyMp7HfntXGVW9eFHxa/1yPQBbU2EjWIgyYZyxfJrK03
j7e0vqMC/SR/VebBpurozN22E/WUe9500Uo73Og5xLmhr4cRrMHYVCwdnCpMwR02qBr3XH7wQVzo
eT7hLUxnT2yKHtwm643WXVL1dWo59h7k4jSq0cV32vqwyF1Z8Oumwplp92dgv9iJK2+UJleMeCk6
tvVkSHunu6xQZHhDcyiojWlIeZwCfV2Qcc/7eetPdIN5MaJn4sRTcdLLs6G+KNw3CxSc4RguNLNr
O2Xtm67PdHUAng/3lgsdHUbzWhZFShsCNSRS3jChGKc68UvyxSdYhva0HccRplvINIgKnA/AGM7l
vOUxwocA38Q40L3wRVbLfijRWkuTNgClSxw6TD/L4r10VVZaduLH4jyY4ZY0oFsEfxRz46o1CdMI
SAb4ny1Vd1Vy69rgiws8iYH5FLt5U0w3Aaid+KLYF+XXZ4EMN8o8yvoUWAfmvyJJGJrtc1eiQ2pU
VlNrFwAaAgMYr5C5tJwwLeJTOV95C4p/et9VdzEm+Q4Lt0EMPob3JQARTE33fRgeFBrj1mKnpYgv
MN8AVDFd0ULsYuvL8F+cndeO49pyhp+IAHO4FUmJCi11TjdER+ac+fT+OD72mdG0t2zDFwfwbDQl
aoWqP1Um2kVkHtTAOsQh4JA4xtdqCm0wv01adi/pfb2C+gmBR4R7IYteUtQWq6YSnwZdYQi7FCk3
Va8KTqlXSGDDZGtAmw+1flPH5ERT1ulz+QJQsM0r+o9KPWTcSIPZf5lJ/BIlYs7mF2SnktFcqWWk
25HANWKlotNSjFoyeZfp7FULCYDGVjXamwvt1E+nu8m9QvNmEMJ+frVMPWM/y7b6dbXk19ppcuG/
Nt0mXvsOSpnOqVC5vBB74ERP9dWl3IMf7k5QZvhLCW7PYqLqn3dLN+CQH4PqXVSIZcSvNPXdhcbr
LCLq1/XMXyZjDv6cpOJzk2BcUIwIRvcefbPgSiaGoNiXfDtqHZVho57omTZiqnhz0R/4N6DA0/AF
cm2LTJc4DzWy1CqRjXHkzdIWOc2qG7zWmx04OsmTWyexI3ml1KR/mPslr4b/7Nm8XUxyNyaOOe0h
Ru8DCHihlvgBFFgSZWCMiSViPODy778VRizHLs+n4d3o92K6F9KN6m//eUn9VOkt3MKC2xtL1XJW
rQQh9YDPklI3DLwhzrd4njG/8vJt//bSW/57AeHl5uel7GLct7xwHL9/nSacVVEq6/dZaLk59pL4
eunLWH/vEJKpeAgp1wuYcg7ZyGaeZwSCvXXKLk/mlRrrD7HwrqdfY4MmOESs30BJaKPNVFFHl1G4
IwPTlasmQFzW2JZA/z1UqAHnlcBJX1Yp9bxyhZvNTbRPUQ4OcS3eZd0+GAzHN9RrmNwbTU02urHQ
i8zuUPNt1NHW+6ZHexpHB6H1jxDIgGqWM8gvcKlXup88ZOleyndzwEcooI0L0eu05qAZLUBegg05
/dKi4Ng15dbKZa8rmA5UahsC4Ve9SpZ+mTgGF4JicVWbhz7cSHygFJJg+NbCk6F8mRlopfotptRv
DVBzdk374Yp+s1mmPJvR7GbDt19Udl4NW5kb3+wea23x9eybeQMJ60gIImMZSEFCUKswFToK3VKu
vbEhf6/BPjM+piJpSrJst026NvPALSfT09F+UiitiE/A/MLwYDozfdrg9HCq6TbRx+0Y9AdNRUY0
o4asO/iTbmUamd3Uh8x4S5N3OaE3FSBilWrXmkB7KeIqi8lP8XfTDmsrHVahEm4M5cEIb5X8JpDv
Aiv3ZuMGyxEUPDMjRKwQZeyY7WvS01YZOaKn1FFHorsAL+fhUKFpbUAMODfT8jrQrhPMx6i/ABcY
woQpVym2jSE8Tn7pWFEKr5ttFeiB5NkIKF1ZGzkyAfOoojvzyW4VCR/kzx+Lplyr4CVtM2ynYoTp
ztftQIAEi36Svvyg5lOYjlqfknxXS/f1jEulLzd+y69oOYFWe+g3ryTgWGRXOLsWPW1tY+/ifHmc
/cCVWsnWxgieYWu1+768a9BeSJHqDrV/hZfciRBJSx1vzEfc/VqHp4TPEohAMsJWFF+ReW0C8a5p
J3seGXcRJ46livsol91uxsQVszTYHRNMfyvVK01Any0twBw0flJvFF3wZLXdaJyLYvYxG8M6HiEx
XvMSzsjaxqqyKquPAkVfHKxbfB5927rFWK4ogNxurDYaZXpudnYyy3aWXJuxCDAjAElBWwdXwfBi
MugwJbOv6j7avllJ2VNdv6uVyv8DJAuzGFUYO+RJ4LdR2m2vzas6TDxpXLQh7w2KZtSwzA46GHw3
3opdytzHpgg8RI6TkayjeXB00kWF7F6A2cLmBbrB/B0sXILKymH5VsFsZ8EuikuyP9RtZ775hOQM
xd2ERjRVwYpC8iss4aUNQ1c0Fl/OQiihBNYfqyb3ZI4TI1NQvHqhRUyf3Kx8C+pQ2RvK62x8doK/
k8CCZJUTwOiwo+YbQ0BaMnbjoZpLfgPrC7r+hmnO12mM0l4r1/M4bUPBulZ1j3dYzuEujgWQfEZr
9TfqxKj2LHIG0lnLqnPEobFLP3WM4llq3mth2IQkKuMVkyLTJsVBtpJNVTYH5pvJ9BTkoG9iFmrB
6otoQ1AQO8I0rdu5WmfD4PoJo9MDcMhoOwj3g3w0q92ARwc75GoYq2MICbkwJlHv1XMD85l6GtNG
IY7tpn+ZlkGCneFVMYRk2bCC5EOGfFAPg3tVQ8ZGwAF09apo4Pfg31rlYISYsYR2U6OS6MX7hiQn
hZrVBPhFap0P12L+HVn7ThVclvuqDuA1+SuaH1Lc3ehTg9nbdJL8JAu5HTE+euh7L+zeegF0IZqP
mUi1VFhIi1XHCN8agthHvEvocd3RvCuDxinVnvZQdXqDOTu6zJJnCF3uScZEDZmtcnwRYSc5OAtX
Mu4ESPqtLJarWf8ucFYKxXWzvMqrMT/mec7A0NbDcEWeExWNgINJLtEuv5XFSzKJa8hms4e68vtd
DXmJvJogBmVlKQ8jR+Oo1quhon/Q1JVaMc+EdoWWMmUPdj29tgGkbqEYHxibJbzDJdlz7uMcQN9p
skppYFAC2epiDj3l0lOlVuxlCt4wdZLwTiV8Jizd0H8vtXJlAuuarCGrpPvQOW4lzQZsWifhUxUv
0ZbxSkBa0kJBJQs9LFy17KGkeUNu6oTBK+WGl4XtKqjuw+St0WTXN6xbJX5tKmJEaI77SnGtsCOc
6C5XSmDDyI2lU0EcwYxAm7N6E9fDWlH3uH5WLZe0APDWTU+jcZ+Ka134hC521ZAeAvIixlrfKCWL
Ch7LACClEQZLSgOE4fET07SdsuNfQWIT/zZvrkMsjXowb5XhGLImJQyIfvgpKyHc9k3VxK4RaF6y
IHz6wVRHWxailQT/UBhgtdZeq5lJ2L3USWBrUo4e5yQSZWjNg1ekd7X/MdBjGxw+Wlo4NVyu71+j
qV/V40nw36Xuu+EEDfSanpI5VfSWcxM7DUpblW+fGCpFZreJgFOY7MLYxfZWne77sN8Y3VEv+a3Z
7XqeO3o/OIlgwpS2rmQmjqab27jKj9b8pRacJZbpRua1ZGzQMaOl99f4T50w1neTWq50P8fL+Dhi
VEXH7IRF7WbmyZyf53mwJ7CEQT6QGm5LmKonOqiygl3V72Jx3vnUMaj6nCi3Don5ntDsG6TrmG9T
eqyDozE+KyjFtRDjRAObDrzsSy37+gjFsgpiDuLiuWvUfYXjYDA/6qRCu2yBjc3AmZyXhKn5SFtr
QuYHc3ZaLuc5b12akZWsgQxon+NsbdrUXEt1bhvGWrU2VDwFlo4cPL02QCxIs6MCRIwIdd9jbKjH
ldZ6zHhgQe5L5QTqPzaFV/iv6P7dwbc2JRWCIGaYI0s77XhUxwatPAa2rBQab0F6tfTBydWtwkiD
MnxR43oX0F7PZQ0s367kSVox5EBjrIJVflsZDnOv7uKHrLlHO9IInCtBhZb6LucYh7Nf0JRe6m1f
OJFZ7ijqbhBbuxoSr2h3CkzMMKlATyl3CAkNhbALimpliUgu0AcWMf6DMtpl8oLFDYc5KpDdaE5f
B1tD2FtIAMv0vQZhCXsGgbSP+K+htCtHZ2tHwqmgaynNpw4nB94Qu8tnL2IoVD9c5TACKei+UJwG
40UbzI3VfUwaBmkLLgM/M1VYm6gs160APpcIp1q5lUMki7gdJu0QwEdj4B2JTM25SsrMSWfZaYyv
GC64R9U9IEBgSK/jV4UTR+pmMJvXxuLk6ipUI6lTBSK4+sEkbqvrJK8erNuownStxv1tMtcnnyKU
o2Qj6LiIYJcEuI5c+CT5nT3evswDSujpCs8b0G6zC7Lb3HwWo32m67vYx3DSPonzcSpzzIGkvnCr
zGPpQP85yfwh1Z9K75PXy8ULpaaHt0YKCBMoqyl7tTj9wFScQRtXAta3oU5sumCWMLUC+3QUrzru
+UB+yhWG3KUEaszx1djCm4wtpIDJ343hl8ZVaelXk4RfpLgbKpSDOurbSb8q9HcB2KCV0RjN3G/w
nLAcuyGfbEU5ZgrpVcBCacu9aKa8aJQEWUH1iJw3yT1rKp0mrW9jotkzucIZlnmqQF1gEu8ffhc+
hqLoI9EOWX0TRR+mhTePlZPBORhic2igBQX5EeQni/0Ngv01/q1dFuY3kVih9IjtMEqchk7FCKYV
oZg25ROFTLESYt2zoDY15CYYoeTGrXOCq9EaTSr8UfoazrcCAGU2PGnpR2PVh1q5EYlkaY8iFxpS
lQ3enfUYKmszjm0VwLIxP4oQ9KoYYAv1V1HjqKwbJ2SAVyu+6nG+VUOqhk501XHwVHryOiluKvF6
zFgjnwHfSSo0N+nDtWX4ttjLR2F61dBTdlbkSCTChNV8kDpMAdqHX2wF2UsJRpn6fqt2t/H0PVi+
napcVOkzwk38YkzfnoNDl37J4m0zBE6bK6tEfoPKdnPgMzEi/qLVPRGUNe3fh/EjVj8X971AUF0T
ueF0Fcb+Wo53/dR7XfKNMRygicwGZaJ3YoPRNC6DoLLbmREgrT7Zut9gqqlXofFs9Kh/9BsTo6F8
ZwX3o8SNuAQWVtg6od+iAVVdwaUfH6uhuhaL7Nri++UdyXGT7gA+0jGsugK/w0DaWgRhW7duk31J
gWGr3ewN3aOfUweOo5NoteMj9LbSWzHX3XpmRERT44P0D7700ZXCuooEbhHT7bKbTv8cOLnJeFjl
3CkavhdLpp94NctTY9bs79kZI9WrxtLrsZfiWnCFKlmLTUFjmW6UFFEgdahCoeCLd1p9mrHI69TF
zBcUjdd+XBul53f5OujIUlGqlSCM3gxV2IpXPnVYN3PqEnl4nBHxhgxKDcTexULnWuV8EIxFIfY2
CkcAFHsm9KLkBG5q0pWkb6POOIEfhvwLQ5PTY9bpq2eC+DZ1V7olF132pnS5o8G4AetFJby9nCBI
Mmxrum+TV2OmWpvkQ1oQ1K5lq2aaIWyJfOMNS9ldWYs0gledJq5GKlhRQWRLp54Hlos+mn6W4jvg
K9WsOityOxKoBOV6yDyDJgLxtA2GifzvO0nCh1b9LlkBCfI0ZPK2IrwqvCV05nbesGz6u8C8aql3
a/0YzbYlyeu5fpMzXojI9TRfa+1Nx31YMzxZWRK72bMmrE6fHls6jLR59btnS3kauSuH7CbqZTeD
l4zi1JE7L+mfxWJ4yyx9k/CDRcRkwVA3Etz8bZozQhDYpF6Wy8MYN1ygsZMhbRcEbpFuXAu0/iky
x2yA7BTv4BMdoyVNjZZNYAdrcKFZ5m/rLFkrcmjr/bfWzwcLQkkXChd36LqP8Dhq0a6diAtVjZUp
v5gYXlrIcBqBVTvpiN1SRyD7rlQDp9NOPqWJIlA061AV9cdiY6up9fWbWD5IIAOd6hP+TsrbfRt8
5dpHrlfOWPubAOewn+WuFHb8kuDnXG+W7kmDly2xDDTaWdesdKtdlwVrJ/R3VvGgVNcGTV3p88vV
X+SNOCJn7qj31/jkT6UeOmPzKvivESq/ro24sQYOUZQ9w2emHhSFnkd/a9CF1tRoStChtNOcLqDw
zC/lQEkLivcnwwosht8N6Fi0pL8m+oh6rRXQAO/LjFvtwMR6x19nzCkj6mZzAYP7W/IDg7YY8S0F
ZbB+HuZnTrOuD8n4pQSO1tlLLmi2YavblDLGPl7XHv49/cNKAXP1239+tn4WMrfgx38+HD307wjj
0M9tEsvFV06mH9y8qfSbRfgi9PrOAtvK4qcymg9RE28T+RMF/GKzxjehbIjAcKOuc7GfODhSrwIZ
IyhcpGAKV1yrrhXHLvXFIr+4ndmntaXaQS6+5Zm4Mft0T2bHgyZbD92oO/FUeKOEpFJqydqioxnN
dK33r5XIWtJexk6wGUtwFaU+XQKdQi1cq8iGkvElUa+K+lEIffryz0R8rsO3NPqcmtZLkviAtRWy
ptkGUuUJw3gVYFUBJhm5d8TQzo3JZsRQKBXDqlZr7lgOCV1dR3L83jXHrI28sRp3YubR/ezaIlxn
Wc1N0Dp5OXzGHdh6oDmFkK2leQkeQZwhdvoJ3y2nL5xKgC1AYMR8pRwVs3EsJdnOwT6eohuzf1T1
dReWBFGCn4Rc8qywpl20jx8C91ll9SuBG9eoEy/My8NUih+SxMQJncZ+3pgl+o+wvxWT7NimUKLE
AvM/AgmQJLf19NM+parB6/SKJt60pINAvRcrEf96H71aMWs6Z+TvHDngoCJlLpJIVxUqL+QKC8cd
iSxrpKHrtn0omtAuNIZcBPzZ3LBDXd7iS/ZQ1QIN9yurP1hDeojkozbrmF256pFzh+HkafGrWA/e
gHJkQmbaqYYdhKbdlZs225VWte4zYhuDB1G/L8UJl6Fvt9Q4sXob+Jzg2rjtxuhqkCL60Bcjmdyg
3In97FRolKijKEbJpzPJxOd2EbsnMVuig1Q3jbypNex42ChzdNPUxUcGsDJjmB9ThrdLIGq473OY
tXnTwZP46GmLIdozi86RcaH7+GEVH0SzadZtUjvKhGQq2Uea9hkY4oE/n/rDvjc/4oLFqiAei9O1
6gsbQ30j8GOlKGjFxE0Df+g3t/L8oHQQeYHLILutPAX8p7EdM2nQNPYjUJ0lHsb+Ueaarix5O4fB
3TxwnooDEDF4XropKgZf5+IhQg6kX8vW5JhSvS+pWpu83vUJUlrw2R6PgDRkC65zCFPVDZmZKcAF
ReVrG74r4otAGnuYu+QQgFf2d3EFDyoeLPDWJt0EQmpHqngq223LHdcxJibRi4PYFlsCgIC+pi2g
9VF/EXqAFMvu/ZFMCyNcEfNDw74rw/tZuRqKd4lqyEDtG7ZPhXRnFRvGQ3gCaKxAOjtVY99ssNLW
KxASN88lR8zN2wQ1uIp8LBNam8kdhFBh+lXSQxjqbmIJ20FmaoTYwYH/0o41sA3JNLgCAUTMlXdj
c9oMIiSoNTJ63VqTQnJVaYyz0pV7078iiR+PsD6utbhwhogRYgYtBFkIYNqUcaIgPfY1UGvRqu6s
0+okcnKLRZ1ie/rU6tsaM5lJ4K/IqTHOW6tfmkwShoXA7Qtrv0BiY4ElAGhqGN+0JF7PCZheydzF
EjFiFtwmZQtOUw3fihjTY4l77Kp7dDAO2nCvMUy3bK19UgCetaPrD89dMq2jtl8FVvioNiYbHs4+
Mbf4+Y5d1q+Ye+c0QO8y3HEZQqFpixYqlWavp1K1BAZukFslh+UhUD8YUcG3h/AExAlKy23QTpfS
fKuHiAERlDP4V49quzBPcs1UcxleRkNTXgLupPfRSIvPfSt37SoHSUzbpzF5FvEey4VrtlfS9JhE
9VqWHmMi7ca8J1vls0pl9IUoARF4lLS0cUvFE5E6po+OUT2J5fs0M3Fp4BZ/zTkPTIH4RBN9AafY
mGLDkBp+y4Oc3wv9ZsD+0cXS/ZAY76lq7q2q+p5Bknt/n0bjqmBxZd09wf1OnmTbubkr+4eGjnwg
GC1FnBfJXi88hdZ9HAHm8VIXYFIPvtVSRN4netUcego8hTU2blSfFKBlU4w2IuXZrJmOWcSOkQzg
NbcG2HA9qU66FM/KyQABsUYKUn8z96pTKyRQy99Z9yoIyKuHjTW+Sv0xjjJHM+7L6tu0budG2BF2
SFWEZWIiJMEn4O6mxGqTjGtfqh38lNDxgZOVJ1n6/K8dM31m0lOEytSHj6BbjxC6SMPMr557RS05
kJyzAQxQx3aWe5W6mMcLGnTtaaqfhsK49sMFYFIOzURcfApiKqvDlVpnYJ+fEA2EP8DDGJsYAKRb
CKsAewikfUsYDWAbnv9IZySXHoD+HeW5XQkD8NbUCOtGCtrVqKR3zED3LMQ/YzStC/FK88lvyOMN
fkSZh/Fh4N+q8g094dGfQMxM3sqMiLnGYZCKG5UGPjcA9/G1kIjgDvqzCo6FAgklrWcWuUuz6eJI
3Viav+sVyZM4DhSpRLphuMa01ob7IHuNM454C61tqGw1whpW0YxPP0jJAFouTJL4PiWNwirIN2ot
r4XsM+7fy7q4AZHymp6Zt+l7JFLzLKBLITxFvGQGgMIKXCeYKpRSfxj77IL//cdC8/fq74ziHXvS
b7K++GpcME6DaUsqMfS402W0fER1/HO99wN5/We5t0jxfuPHZXhUslFMrGfLHDyaNd+JbOouO3uZ
POH+//E0olwtwqzIdUEY/ufTykTsyzER3qcdop1X8AXmNpOfuM9vLo8D+fFF/v4w+c+H1dG/Hmbd
Seth0+8/9FVy32/+zxOy/rNmthRqdtTuSC/OU0MXS3tRmuJXzcT0/lMeV4FrOq0bXU/3tEXR6dKo
OuWXiuO8G/nticZC4v/2s0XsWjWWLaxrGodpLxOuoow3NMzPUoJDp6zvNB9t5kRRbMoPvn+sphiT
9NWQe1Fwl0UPPToXIk0ybu3hPWyJkycQs9YOUX+dq991chSJ6y4eWv4zq9U8dYy3Yi15ZdGvGpyv
MrJvJsEPwWcPdW9XnMTK9G4qAtXSkzm+icQlxuVNORWO1Sr2mJOZBHbVdluJXtaI9k38reo902nQ
BdNejFRL6X1QXhv+vku+AqZrNtpR0SQbljZG05yp4NNgFlp+ErQHeYLSjQe70bUrMQiZ356c+rhz
5fJNLx+noOIwDA6liVKyPVn1TQ6WJgsiWry7MbwVutiphvlYNlD2TeIwgXvdaCUT7pFHAUYjQiTh
sQB0JhTkDTeXp3JZmMq1Eg1PUmKtoaEIG6HWj7PUGaVDTwUy9XCiGf5NyoIG+bc6afYgLlBw7KUZ
ZwlnWo3OS46CLXMTbbkAduFWLt7yObtC6bEuCkSGkFtWwDEjaFs5WCfJqzaSwUFNLw2mW4fpScCt
lsXhrqZRWLJNmH278aUDyYU46gBoyiOnLbRSpGzjwDw0I+M0lXytNcANielJQuKm4ykIt03S21Od
eWIYb4IEBI74C1UYTlTr13jS9vlsHIqAQ7uCIYpnTlFr146nMuPuL0ztKUn9B/TkVySm7VE8mmW9
y8bi1YdPAds+kK1FCk+ZtvavbDdaxwUaSFV4dlOlqFL0Xd/0oNiYA+yklNe0f20juUbTffXTuyF1
zqzcjMldZV73zcHPQvAjoSNXLaN3RHYZiodchL8pgnUgCwz65TJD+gHdCeJ4LVbPmZCc8PXd92Z4
RYykuioMzBvxPayJFtA4QIghOojjrxhZe9Mg2TGbddipd7m4WzSYVLKE2J76kWIvCoUt2Q7g5jjK
WkwSDXrEU8it08yPSuhvi4kSDlw7BOWYCxF1h7YtW3lvWtlDKXb3BCe8q5lFe5NuJb5B5GvHsdLc
aEj2aXdKjHbL+IPNYAi22V5PgHjzs8xHhCX3dAB+MUdomk7UeNWqU9RNLEreqMY05pl8wl7wULUM
nZgWZjer9gESlEGC4oiT4TqKrR3/eh2m3RZKPsf/N13h83dyq7tD87uWkZ8ypPFKnAlX63rkyLVG
ck61ixYvRYfCuIYADYfrGugmqsHmu9G4RSa4M8zg2Eaio5TJMYnE+1+2+Xy0RVCkMST5zUr2Y1Tj
GhAy5FC1ufet9jquDAcvzN0oRRdMbT9eZ7+fi2cXjFDl2lCb/nu8rbfdDRX5qlsXywxkLphLg4nl
H5RSxAouInXLYOzCueJtCCZFKMLxo3aCW+muPcgPyQ2j2Y6Jx6mwB4pdlY/1W9S55f/mevtBCoap
XUTGiEZeIdb5zyugGkraB2v8aFxpPW4TN4B2XaEX50INbPVpcfJcKE3+VvgtydxLaouqKVj6zrR0
MblKpRBPH4ZA9DhEysAJPPgxiigC6UV0fuRmA2ldKFF+eqohEtbBt1R1yoaz79kR7GCW0wf9K2nZ
0WaZ6iV7l0Yyyn8LBfnjIgK+xeqP4H75GL/dqA0hIWMyT7xOsJB1hnJRWKUOzr7H+CVjtACat02K
DWZD9+tW1wi6MZcCETPqoLtgu/9pFf/+WX5J9H77LHPfp31TT3gz0+vMHb0WXSqBd0xNA6O98HrP
BqL8Kl7+eNjZlqnr2B80dfpYBkWOfM3oNbE/jA2UniNsL2Kby691Vrj88bSzoizStY7/mz7GdcwE
BWaU4wncBfd4zFexm19dqpR+kMPyszIoC82vJrFqz37WWtbmeYyw+BzUXeQlu/jOOE6MAzFXmp2d
yoduf2klnQUI/euF/vuRvyYK/PbrtalQJ0M2f+RgIznxYFnzUcePuAYgMxBiRPV1Ip1IDrM1DYIn
vam6aGVmd632KvkPPSLIXL2d/REIsneSNl2XEomNZK6YwXPWgt19ZghkWpijHl1cDVsapKldRcdG
YlqxCRhOvEhBVxfFol1n91F/T7K3W7FQpZ7MUeLYhYAB6qBcU7ULF15D3ouj5CT1fZQGjkW+aN6h
5qZFiiWwZ1On6zsJaP8GqKrMQsCzi5HBxIqTtziqj1LxUHR3IQ3ueJOaD3ONkih7u9A6/LhwOHuI
epJ0kcmwf+5PPPFNEZoly7QliZKTgLhOrwZHYeZCtmaKofPPD/zpeDV+e97ZQk0nwl6bvMLSzoSN
7FZuLvVClx5wdq7lsTGEplV+YHnfKDR3a39r2QjqTbZCsk5d4fKIzUuPXP79t5VppjmoqV9yxoGG
jL8OuPAUbJibwcB3u9xgJbgwt+3n/aeTvY4GW6HrO+tm86bPyqThNdqTPblwPfSWEBqhg2jsFHvj
w/Tuu//8y/3U+On0XP/9zLOeNqqakMz+6pe1/SR5y5XBhJT/Snb7H73tP5+cvz3n7GxR+kHS6nb5
bvJudhIOaul2GWztr+R9sC4uvcplxf11dP77ceZZz5dniZHIPE7dMLWKxzGvYTXa8OtevLt4Tv94
Hf72sLPtNhmSTN7w8t16B1SdFAa4STt/YhJ6sapRtyM4sRzr0s33A/WlGyYK9yVzByP/WYmRmv3Y
cx9RUk0uzr/NuDev0YmRqr401JKNsImEfBUFwkq9MLn451v3t2efMV9qWZSCFSM+2AqnBXfx140D
GerSOK8v6fh/3he/PexsXxhBMhKMVn3068GlG7bju/7JP2AQJeljVW+GPSTZ9T/vix93/2+PPNsW
ZHRKvVxQMIKTmtlLW10YlaP/eET/9oCz/ZCEXbVkZ35kAimU5kQ7RuePkM/Xr6umRiAKj1d7JoO1
w4LRbsDB0HARaSVEBjl5tUt1glvE1mmtEAv/xxJ2OyTfKpowubmtEiQ4EFMVylZLu9Wh7CUaZYUJ
HWb1LCTV2jSRqZXXccOFoD0wrcNO+8mZIJ2M+1/pe3VqGxNRP/VTjfZfIl87gg9MKug1wmZGNi3+
8TZU7RFLa0SzJH3l8HW5KLjGuBVlLILKTkgYztC9/PNPs7z6v7b2v9/cecGXwYIb2jh+COamSSJX
MAN7MG778i2Uv2RQin9+2qWVbp1t7k5umRMgDGzuX3PrV8p7ZhOoupm28a76fx1bv323s4u0yWBn
G7bVf5p58+XoP5autSnW1vbSwy4scevsTh39oTIaZfywqqsenQPmnwuvTl4Ogb9/KeYTqQr+GOu8
G1EaSZZ6K/ieVVhQZR+QXZD2MvIRlJ6xaO1FIOt6VG5bs8R6CzFBgrqOAVfFKvPVp+lTAuVq9MWS
xq5fC5VyZ4ZoO3P1XmgQPPVUdZJC9kV1PVGd/fPv/uOZvsxl/9dnP7v+q6nBp07HyAC/VREHKIbj
Tdqlm39+yv9wtFnMtVc0lYSfs9UlZ+ASZFn/uqeaDbpR2mF/O98sP3n+YNK8NZeujb9/FY3yYrky
RImnnv8qJVHLSKlkvGfRkTAx/D8rk5ne+kp9Dr1lpiPW0c3/bejfUufzUL6goYI40A2fHeFahPs/
a4r3rHiaxGMw3EvFRV//3wcD30vEVbYY7jWSA/+s2AALW26JkhQBaY07tC2Zh7RWnNGzGPyOknim
3EA9Wu3Iu48ujo5aDuw/F/syfEJhsL0sM3zi3CyZJTVuFs187xlUleNs69bLaNpL7e5PTwHHYMqo
RDIf1MCf39FoAxCiVHgXmcbJetmTtvm/qGjUv9EaXSIwVeU5IkjC+c8Vy0rTDJLxZQYoG7p+63f+
VahjcoqRPAsNo1qRdilkrRdTvI0zCVlwdxgUgtBGrqW2tbW4P8nFDcq7DpNxFT2GCrkfKPzLZHqU
jfaqwsY6G+mmLrc1mJdhQNXq1xmdFYL6UBAeuriuba7ftTW1tl5VOzGwbqCgvVoWLmyJv09CpD3U
3FgFdZWBP2d3sZmSSKtp9L0W1qUvcjTsC7t8+VX+XBs8AF8lQ0NYGX/lW5Ri3jV+O9O+LHlOW4Ly
bc1FYrqsRxxD3qWK6Wz+5LLd2OHmcqoQq4E58exY6dIMi7o8fywhidMb5e/d0kgUG8Ne+BYdqGbZ
8CZDXNsNpqm1du8NNPn+U+he6g3P5g7//VnOlqyPvpaDdPwoqNYwJjn+Y9ytqi/TIdV3HTyTCYZs
GgNoc+ky/fug+/MlnB3hWNmycBCq7yVVJPEqe4mG/NVNuT2wVGCnr2Z2EfdD8HD+Y6N9A/pjgxL3
uGzUP7co3zaOrbr5+A/2zmM5ciTtsq8y1nuUwR16MZvQghFBzSQ3MJJJwqG1Qzz9f6Kqx6w6q6fL
ev+vuqwtFSPgjk/ce26Jqc3KL03+hhwPhtQxmR/gw0Q5s4QY3CMCKlaryzFBnIBgws+2WpmbGDtj
XjGt7/aTIKaiyVdRcIv8gu0zx+O9r94LI1rUprFF1hLBrfMwkZjJo1P/7NPHrLpY4uXKMizCmF0w
6aOtWBHe6wf1xRHJLmcHbdotfpYfRYR+y6lvYhNMUHw787VoRiIlAQxBmyxDRBYCo3HPflw0KXEh
xRp3AJLv9NlNIIC79Qaw+4kp5KmZx3WiWQXJ7lypG0veDLO5YGuyyLvmJK7ia1xIIfnB1rAnMwPh
TrcvHHkA/Yr4DOM9ICRRmespfnEhIiho/FaE6W6mDy4fHVmv/fJD1SjS7GzPIm/P2GjhoPOpMmxi
7rCzMBPJ/ODY+Xpg+j4RmOCm7wZa2Vh96E4t56RYZhGBo0mFfN/dFih0Mz4IERiwBriY9Dtynh7C
gXK9ZZoZO2tw9zJPbpXrw9tiwVw52SLUeG8xq9jWAgznspXPJupNE4WBck92tWMJk5jpunQmFMLt
stM37niOzHKDWGcv4Ob6pXm0r6hlgHYEM+xyhz3XxORLnRuJylVaK+3fytTb4m8U5gm9hd/edXxm
Y3dd1TX8Ezi6k3lvOAVhBfXOxAN0tZeK6JJY+zj9cgeUQ/ya4IPMvuWVSFHLB6wGQOzBxJd7G0Ri
y4aivSnscyi/k/yY82fk7slDumKmJ9P+VpW1cId4EV0rrQSPi3hAX7Ia2huvqFZ+/2RbBKt9jWGF
74bHbtsbgLWKDWVdQcid0W5199aF4wb3H79cY2g11yqCVWh/J6xDC+spHY4zr2KjU1s3QsImv8bi
HvtJpaKFYYGixN4Xymahs/vOea1gYrfjvO71VfwCEKuD55Wj+zCvUKT6lmE7njx9qpPmS3oPEsyK
Ww/LOql4UbHJxJKGh1i6qwwEpWeqXV789NuXrL04GWLMolnFwS4jr82f12W+5elfQOJeRUV7qnS8
n+CIRaivXT5Cat2tJD3A8l/i+Qvp16KYTqkZ/E1x+JfX0i8XyS/3V9bN9ljN46fjfXfFlxrNv6nP
/w2+55e/4ZcJgqu8xpGJ9V1U47ZpcMzWKKRNF/Mws0/Bqrpx99hiNiTdvKCFv1q576Bzb606w0Hz
IFh4O1W77Yc8ZH2JbxOkay6uKmwvXjujs5vMdEMxuBTwDPNgvtFhtm6Mait6A2F98Q1u/JOqGD1O
Royi3698TuTgYfrRYl/F/j5Q0W0/9imOOkSd5rmEBW8N9SKPs/OgrTWhHmuHze5cPQoqO5X0x8C2
vgLsWqNrPvck8QQxIr/R3trx13V1W0TmKpLjskWel/HLiGBcEAiz6mznPJTNqh7FrsNFYFn1hgAM
+ksOf4Upm8fFJywZ8mozfLbNkylvzDEECDMurj5hnJ4GsFPTrGl58eqwO6z02bA8kCbmcmKiPczP
XUlK0NDsyKzBRhh/tzGq/bxbO220K9Pgh3KHZGX482HoonuLn7dzq1cZtCv+laswJS/46htjTDDX
PdrdeF0n7qr3IERwKAOGz25cgVSK19F4JvpymaoftgGsiLDMssPYlVmbGi9fiWCZHK97EobkMmvz
R81H7qbOntUjjmDnlWAR5PPtUcZYiNuI6DF7gRt1M3nYDPt8k3XPsVHf2RXOH2z0ftWDfA0kxlC+
ykqyccW8DTkWAORyphy0e6SgbrpwnXZdinQ9IEb2NjEvZeYWHh+bHJONUdcN9icuuN+zoMLtFKSr
0rI3SVzfe1O8CSKQO9dqFLhOTe9Y+Ih6U0ZPPgo7d4vZR2TYvH0HPfS4LBuqnwbZXAShBycKVful
5guNSPfSYIHlu23fkHhziBJYGthSM/3TVAhlmZDgcG7UZzVwvYgNb+tVVEbrsaZ8MjCp6rcJp2/N
UmaWuCbB27SYVBPCAokCWsEzpEw+t7gMYg6ISQlAAvUQrKqpx7xxCHEPEiH6VqSkedbjqcu9e+WG
H8hUTyVznjh+85p246HnaEf/DnE1diRyidq7pg0vg4rOkcO9hpPIZY9IwPZHyHsW7yIOwpKaOtmH
RbuugysM/7Yeol0e5guvXBNQeRjNZFsmeufxkKsC/4jEUNvlLxz2tcMPbc3RoWHFonoELqi32ogt
7YDil5VKBTXxarYvIe2QFQLt1njKr4K1q4aM3IHaOw3qpxDJIfW/gmw+GLKC9Yj6xDPKTReRREpY
l2PKTQ2Kx0I5ReRKhN531Chdpy9CvNEvRA8h2SvWgFhWrXJw+Crf+g4xjPmD1xiQmlmfIhG1vZ+J
Y2zizKtWkZj2XRKunGk6ZNJbFkH9ANflR46rKDZ/ZpG/UuJNRPe85NC4nJOiuHV7zpIUt6p3z9KI
Nl6Cic7OiXdgEQ1lSgRMcSGw7vww2V5vrcjKcQHy5s+cbh1q0ndHb1+W0Q6SxFZQU3TcBSGowKyB
T9ZjxZhv3c7dNOhLTIs9VeQvvOI+7g38APbfvCn+WmNfL3Iy+yDlmJb4S08/gyQYx3z8tC7FTbgV
q2Kj/AUOiCVeFnif71dGj/X431fYv/y1v7w/rHbyRSjHz3rtXcqzpCe1Vvmh3BrrcJOcbYSJoMn+
ttP+687il7/2WoH/aTUzQmkkwtb/rgiPp9f29wMJW4txjUDmb7Hu8jpy+5fe7ar5Y6DAYtSW4Hp+
aQ49UhOkwUfbroNPjAnRrsKgvZner50Eu0XulP1Vm0eI7dJ5xp8U/chQhf9Nh/rXKeS//it+DVqJ
6ql2BtBd19mGWy/Uxnyt1v4iWtYXFPF/lyL/b1qYP//Mv38Bf/qApS79kuy+7yy5GWn6IwO35o1Z
Vuv/3BcHf5nY8FOx/EUHKF0b1NMvn20O5rNxhvLbt0kbGcHIyXzYpNWDiKsVLI37LnLWRu/gUyZO
HoME5njOVwTF29nrlo0H8liEq/e11W0J0MP9Yi9dUHiQMyEmXADOoRQO5xvJjTSgQTIntSpt/ldz
hyHZPtH+4JcY4iXGK0bjYhPF+mThJ5cNZG1Cp3xsuMlcHQMSVRrrZ40poG/cpxqV6UCL4WfmftTu
WphqFZdyJcmzztKKyfzdNTsXqw32kY1J/Ri5ztZuX/Mp3wDbu17C1MgW/Yx8hoqA/9J4muRtbDQv
vvgwqXCYy9wRrckunG0jyV9JehqmY4sZTkzuc5SMJ+nn97pcZlJBFfSCc+c4zIvNEqFzQiFm6erC
B0PqWhsciLA69phbJ/ezAevZdnqtCDdd5rr5xo/wN5Xlv3t+/vS9er+0wEWuixqm/udIgUZPk1uA
9vbp+PmfH5+/7hT/9fH5XVzwp8d0SpwEYDb+jeupcOxlshpfzAcAC4vpEe1Z8fR3oh6mNf/mNvjz
T/bLMKOJQTa6NphzctaRACJKb8sYivmcXWVx9c4hJnkcOoqPalOZV7i+bFeN83UdYpl86AmUdDPC
uoHNM4qardNjJUhCceqhBaQRxSydd57iE4R4VPck4wwfRTBu/NFe6rEmYOVqFcDLCMfIa1YjJh2I
G+dxAN/hvF5dU0P5wypPLUsdL9jAxtiiy2S2Jp2dEcwXKx+/OFVLAvJ2Gm+N1bO1SxHn1PhSZvea
9LIKQHdUV1YFrudZFzkCfuMpNF+7EBaFUezGPFlxnKFMlPHWna3Xui4eijT9MWrMJWH86RT9ufac
O3KD7nKUpMQgbWSlthg6H2LTgzSZH0JbrF2Y/2UDGLlM2c9mHqmKuDXASPj8okh3ryFO50U4QDLC
EW6TA1CF0EowMSG3cOyZVcFMTtLWyN9MHR3m6YbM4TDm8MS1xdzQ23hK38ixXLs2Qan9FUBkcOaD
Q4jykLDpZWmidcVxNZScHMoKq7/oIQLv7J4aLAszrotM31l7Iys3bIIWojiRVRC56YvflksoRn39
c8puyW4C0jFKRLvy+aoeVslTWZ6azt/ZFLdl7hznGfZEfTSC57HMd4P+Oft6HbikhKMndhm51Pmt
P1EEZoeMHv9qS3avuaxmsiur5o3cgkvgMBlt+l0/IgSXBCHlxrm+Iglg6fRLVxydflhEFJkja/Xq
1uQRGdDi9hkeMFS+Eyo0ZIiVI25sIBVxtveiJ5/+3XJo1Bn8J0+Vk28n46EQcCGlhPyF2pScvTD5
GgaPC08eWzfHrbN34rtRnXOE9+V9gm8Wxew2DrCdV++VAUPUHm4ajPzt+ChmjOXFadDVxpoYodAM
NAHZKL46R+K1ImEhqk699ZpC/kijr7Ag1RUSu87AVUDBsjGcwCfmGvtBivuir6JVYf0EdLX2Iwwh
2Y8c6nln2uT/mQz9AyStKRc5Kmk7nG/nEVtPCexSJm8xEl7Xalfz+KEme5t1DX56CtBEI3h9G60n
N32LCGlUab+b/aeU5BO48CuLzqwo4V0wiDDqo8BrXoTZ3Tjqx0qBt7BZNNjVZ+bMgCGNpVewlPKS
jR2NkEsBy4ZrQPzbeWKN+hL7L5PstinQVktZK298s9F/hpqpn1OQvSWZ0wyLZIDrAbXUCbep80X9
uUbks5w4MvGnMm4Hsev9pw5TH9p5b/wpmTQ5grcJr06Xr2Pu5LLqLZi/Ge8xY8YFOgXqNc+6i+Nm
ywa1uBIY1ioa69pbD821M+IEcLF4ZLSlGoG4tVIImXlS1k7a3Nh999jlb66aDuhFucaOBr7iSX7Z
DsNr8ZJM9kMAg45me11nw0poFDI4fCrdrX3+L2t4GXSya3u65+7RY19cti+EYi2C3qBvO2kzWhkw
MbzpowNWQGQW/KEfynmcrNu+qAhpxFMTPpvR82jcpk2N3SfZ1cE1pLZdQb4F6osOqKbdGwvvTTbQ
aFnaASDE+EYkFRnJbXScjXtcAIupfEsHvbDMahX3CKKxt6kKpbzzOql7CWcjrv0r+pbPyTnWfn0s
w1BuyAP7QmtxHOEEDVh1nPZDGTP2QNg3VbFugZGnfPkKLyXkmRsrOQRIzpoIJKnd7mpGemIM9kPU
bGKGI2UG4skBtMcGwFTdxpj0ooF84NagghwoAaemTZgHTusqce6KMf6hNe//LL/ksXkoyTaRMXNj
DTCcV4+Eym6WM5ke2bbucbqjq08d+2TQOJGdWTkIQIzxNZDdrXZOvTyV0wPbvyLUJIxAg+Go1F6+
KmlhBjtbhxztsKEaS18yxl9hKTdYugaUdlfSSkKLFKfWXWr597YG+la1HJzKwFYabRPs+MAxvDyl
9lC3c0NchlFTPd6byX3s0E2OeFu5jZqi3hU2spwCTpwrTm4KFqoKt954V3c+XVazn+WwzS3rWKVq
GSXG3h2TldV/NGN5zCYIr/b7bKiTHZY7o3RJnj5fJ4gBPDUP5rIHGq3gScobH8g77yk8Zl1snTwM
v6CjokpjVripxve0PxmFg50X/pufbjBErjJrm8X7JgbMhyN4YiaueH9IrByVfZwjiy8cNHzwEYhN
yzy2q49mBF7SnVdDj8+iw6Pc4JopHhwG+SboPqP+rKp718IlNH+GnJg2ATA9mx+ROpfqkjVnUFXR
iMCeIKXB+xyieiPjfc4HOEW381Du+6C8dpzI70eH8Ax70Xo4TFkMkEezJ8z5rXKgSqrixay5elv+
ybPtr0KSherZgN7SoJHTNEktlQjWY0c9kX9+l3rz2iieandeRmO4NyuxSNM77wb76LTItikPYySI
WbLTwxAwRSstEuANSCkTlQUTu3jKd13p7SIypoMhByL0kBEQnoXqIoAOcr+cYmQFnaEe4vQUT+Gu
lfk5CcddFFmX0kj2ugtOXh39odz532C3f8jrmvb/n+z2FL0XP9//nOr2+2/4I9bNcn7DmSNN9rk+
vqvf29jhq+3+7z9k8JvjWWx6hem5oF+vs4V/hrrZvyHuNj3Y9R5poqYnqXb/GSRqiN9spN+CZJdr
zgoyCfHfpLqxnf+XwhpgmOc5OPnYnYvrCv/3VvFPtfyQTUlLtXqv4KF5u3ZsYTWbU88T1Ng2WxBn
KXX8ACnIvDgRtDhPtBAzWgHmfnatOxs91cUlN/xOjll+PxF0/Drafn9LLql8DHvCP/QAZdAgh4tk
qlyvG+HG8RaEtLy3/VStjTQNMFE2sMBETWgzTHWve/6dL7vIs76/61mzLqd0ng9pUcGvtbLyvnRE
eIq9nkljb2O31MJrM/h9akAYRZSosVFdk+9zr48I+2hE+qKmvoNVF9lzfYO5hzp7PTstS+87yH9Z
Gmsc4Az+96FHuf8461KHlJNhVUlQiVlXTw8dicnVUYOAD++EyIW/sdMGdvDYZBc41oSvAb8kYMMe
ivVwnfhGQa3ZRhnagYqHi9Ty6EbgE/klNaKc0iXsA/PdxEq8quSM1qW75joFjtPcTX11SPgytxmY
m9eRaPTdkAdqVRnk2ZFybuCzLxjnyrF7HVq/xwXWGx5sprkz3puxmX52UvE2taVhvOhsKJdmatMd
5RU1DnfsBJbmwuPlnMq6axlPBmw5LLQ3jIpF6LE/w26Xr4pYYR4rx8EBV1sZM2iZBhTIIrTdOgAR
BIUMJJBRrmitgk9dOJjW0h55OPiooOGzIPkSK/PMOGoIO0a6xpyMH2RGAeZwoMO0uHo2GlE8z0bk
MucsIymv2VQVoh/Trqpl7cN6PLYAIcotLz8dvvYyTD9FDg09tdPBx3Q0i/khlpkkdc1hOniTTVl+
GHPC0uaMRNdF1WtybcrhZYrYzqNb0tneTTvRbbxpIKNAkvFj1RRO5tAld4xoa/s5ygnMXpp6YEMc
RtJ6nmSRXkDsAqFxHR4qLy8I2iKbNL1pPMFygqyEFFLRWDF/VrR9SN59G8neYAcAlxoONOYwAyQd
885pvmFBHv+YWrd4AvWVbUJbJfPWskaybHUtmLZObW7uZtif5yQlGddLwhljHIliy3Gwh1dSHyEA
+mOOH5Doge5nFYQl/WVhuOHK9lX1arY2nuCuJeIuzVEmYPny6ICZzgb+ogNFgrdLiG3cNcG0bAM3
XSa1WT7bE86wodDlMY4DvFwemblsQ4jgHinjGm+8rvvmAvaAFVeHoseXO+BoXhbAAh4zKANbfzDm
CIegw6q4HQaf/aqEnjVAXaZzJnTpmvY0t99FW7V3MZvfXWEl6YeAtHuL+yDLt9loxCwJO2SXmgS7
eK1bVz8SziXvWQDnprWqilmBNgqKIe47KhfhW9DEsrQm+zwliu47yuvMQZRJJni/j+LIHNgUKOAP
yWB5qxQXPKymplBnN54FoGVHt+nJmnHGVykuPavSmqE0DBdH9hKsQXX1XI5zvQZ/60M/DlNGUU3a
Tj86SFzNxSt6FnHYPGre62QRb+eeso8NGmNqKIvpRjnmzOWWEZB074xJVmyHeIoPQ5qSg6DATDCy
DVJQKNUw9/HObcfmEEOLdTdxo67BCVH2s+9zaxUN0G3VHDPtgHiV3QFGcp8BR+dvgrtoxxi/Pvuc
2R0UM/jHhUs2j5Yc8qkZ9trWFvsRXwK7sUF7kmMJtbc1rXptDK35EEZDMlPDj2zf8rYV76bBkUG+
A9k4FumjNF8i6E6qZMxjPCTuiyeDn2NTzQuvT6LHQJcD3L8MekrXeMlj3sTheTLS6aKC2V1MlQy+
HStLj72qu43og/7o9dN8z1EWct1VtDMIkVyQfPmYzYraDyDesimdeOWZjq+owI3wOYDbvSZPV38m
tuqOwouKdFXVIAMLFdKfFK7ub3ODx3owfHtXmVAlLLI4P4c6Sm5AItY5MYVZxr6552FUY9G/CbA0
Ym12cbEmmn3eztHMKa9jf2YkGFtsUFI1Nd8m3/N9IipwI2NZkzJiak5hCOMk5nb6mFuH4QZwpIOK
idWycyN64VUy7rxYee9zp8CgwODuDEQRTW4Pz5Xh9vrYyaJfhyzBvhqak0OQOXCxOp8lZaWc7pwX
oBy0OZaUoLVu0hU59+BeRUW65FZ03fQdg8NAIpCxTutfQqONJiQSTZDSxofFkN+bygMQ01fp8J6W
Zno7jiphKVc/+wUsQo9n5DYieGUT6MR77medPsQOyMp+JMKB274tHkZp6J2roaMKsqdo+1mCztJi
bTUm0bPlEZ/Cqib5mPOqJE0p5wOTUZHhmgVmn7gB21kLJvDMUu9oqSJQINlL+Cdpn26qPmjWYU/0
Ve5kzEp9tNWpnopNpqHzOn0GhZZl9DpyvXTbuOAsiwxCahJxWro+KCDgBMyCaSzXvZG7q9j3wOeS
nPPkimlep1ywEMKvz4wdDgQywkusBJjVyW1sLOEmMdx+KuBuO8UmaCtCLfvA2fVymHYERTPuamV5
SpB67NtZGmDOE3Mdw75OmcoRtK6zTWTkWCukoj/A1XEwY1f8kKVn3PthQHbEmEzmWzOrjskIMS9h
4nF3S68kWmWqXPsu7KPwQYCF3Lkc88du1Gn4nmFXPIZd6qdfPd8nkh7e0riuBxQWYg5A4fVKFm9D
5Zs/WKqrnSLG+c7heYBvy0uIcm3cZNOcXTol2o3fV+EtD+X0TSuREYuZjqOMVyWL9feJ+4E4M7Pa
SeY5L3GaxNuutGsG/qG60e51vl343cegRu5GZt7K3Ju1CMUmJfv8axQhr7XWkQX+SrTDyHkEOB3d
e/lnlfLxTCCGXvvJKrYtgMBFD25247W2Xrtgc1jtqdQV68SpgZbL0IQ5WgT2jfK8vlzQCZYnqxLm
xmjH4c7nD+a9HlPooISAZ7ORra0ivrskPYaq8p6rphM/8wLrMiXfdTZXjk8tgtxlNMTecfYteefa
jQfSN1XM+5LaQLmlq+9GT2yThH9NIwkocP8Yzf9ve/QPYf7H9ggcVfH1L+3R77/hn6nX3m84rsBR
BMSAmMJhOPSP//NHf2SIa+q1C2BOCt9jw/n/Eq/JySYVRZo0SHQsjuR3/LM58n5DgUywCHpSy3Vs
D2fOf5F4/YsMyPR8+jXXg+LHn0bSxC/LFCstAGr1BWAY5rcBsRze8k9t4u0fu8w/547+sq35y1/w
y06DhDf2GN51ZzBtxICaRRxdhsr0Wpv//BfxgvpFv/yXv+sXTdOc2sBd4U0hE2fGrGe9LyI2N24S
xXBL/TjaCI1CoGmgEfm+AeImThiGdJX1BEYP3mGBnqt11ZUVAfWg8Dm2kztMlzSzqDed0jnCImgG
+BdmClZHB0+qSsadPYNLy/xwfnTDRl7yhlDA2MULOtkSORIwil1UVvKEUrAa11NEYJqVOiBxrMJE
1eFkZxHm5GQPOUxH1nHGDp+1g800z+wdw1910ydx9xAxTkGbV7kIc9CIsBJKq2fpGs1ZXps0Nh+Z
f8q8gIFLTmbgT51WzreZFAzi6ki2ciOs0iIRpe4t4KNcpsuQB/AmyzN96BSTXtMbkmeb8uvVA/LM
BFWkF0+oCj4stRZyCnMknslXzjXDz9UH5TrhOsN0/pi7ebJuHJflgZno6L5KKpLBuZZRYrj8aMda
wptrskw9G0wkz80ImD6wZwMGdJtln1ZrZKeiur5QE390zl011a9F4hvLuQ/dm9bqvXfe07RNKjY8
pL6lvdVzMp8hmCTrLC0MoB1ttQ1ss/khnJpliw68g5gK1E6Rio5h5YmBhm2C/Bun/niow8E6QodP
ntXINA3g72zulTW5pKsUYjvHBGBXpkuSusSlZfTCeRfYZ+4Hj/p0QSpTt9FR0byrwG7AIDrF2WxK
/x4homRKmkxrGWU0ynNRJG/EZAY3UyeCG6fr6w8/CmkaSrpOdxEUDs2WDVOtEsZ45JS0j/5gO6vM
zQuU6URJNFY6LxNK1JdE1c7JtWZ4GwZiUwEqb5MZLNdcYQNnwdoDB924TCUz4Tl2QpxUvnnmea5O
WeRWd3XUjLu2K4a3tG7tg2klkJ0GyRc1RfERMU2/YuDGPFzDHK86CHeD6ww/81EwW0YMfsbabW3m
KP/KHRE/hhlw01T3sMUs9ubs9N1NZ0b5OurT18GYDvaQHaOxGDa6cTGgdSr9qYs5Y7KnyZlsVEyb
HhirMmzDI6RE9ksCGRHvZIVxM5p4OEaanmtATJ98wR+eL/2QYPFJOz0fY8j0IC5j44had3yuwmGE
iFeBCEHADni1hzQpVQoAGqzUQ24ZTrpN3LJ3yUS1SN5CdUx7R/lDxd4lRHD2lp72Uo3DOe9D59vo
2WAWmljcAmDbM+I5gnaysblMoqyIR2MRlzKyBbhGUikdqbfuMzh9bd5k77HuuICGWvsLwDR4jxoz
tFeii3giLJ03F+Y5oJn7hlybKC/IKEhrARorGXJgDrSW61R5YANpsPlUTFmAYYdsfe5ape4qd9Ym
oU4i3wyU1+R+qA4hGq1Asg5q4d46tRNyCdEDAc/Pkc+0Jbu01gfWXtgiQdsdpsVC55m4rXKf3XLg
jra5hknsHxFHkLzB7jRctwQ/vvSMVA62MU8PiQDg3fRGfelmYV8D4iZSHwPq8B9TPLG8NYnL5u5o
n8Cfd6vI6+CmpGLCzR5mh0LHMxOO2V8ZtVsQtCHb8GA1TrK2mqC6tA4NV6LifDuyj7otIWhv0TK3
xyaU1iYGTnR008Z60bw0F3kJDy9kIrUxB9eH5u7KTRJofXHtSK1F1SP/I657X+bXbOPZdz50ovKV
F0/zhsGBieauDO9sGnV02jT9yu6mi0i6+pE6vjvWXmncAP3LkCcnxMNd704g10rtddLJk7JytQuq
yqQxZYhly8aKOTH+fOpLU5+KokfdiL5kE8h0+GAtzvTIVsGdW2TIoB1V22irU/epi+Z25VdDfpjV
6J6UNsD4lROX1VIiA8iAIanwpq7n4NKPk/NApYDLTTtTx8+k9f0kZgh6sE7XRTjaB0d5/aZte9SL
o7i62PtqghldsmGP/UTSZUjQsMLJEMzOHMAj89yO7f8QkNiTRD/KOOliclGMlGmFInDFiMujnhu2
JQyf1mSKxWy16zy+KRMjY9YXFVdkTmYsKm++QpoZsCD87zyDeCNjYK7EJ63vA8dA5y2YizG5tGS0
H0s/eqtqH3pOMeUEmag+mF4Z63WXxg/EVmsDRJPlck4tUcDVazxzvMm6hHw+08sPih4npEuYh1Nn
mWhhUZMmzdp3avcbVCpnuohS/ZEM1bz2MlG+E0em3qwwaT714HZvjC7MG0KjByJ6C8u8IZKh2VdU
+Mc8szQh9l53dPvAY6piNsX7nAqYRHgDOlDRSTTdZKryPyxmAfFCR1oyCBDh9ESVVu5Csy8eDBEV
K1zV1qHVlbht+8iyl144gaUxZgl7GWF8V6vkaKfk/S6HVOQ3UnvEbGfsvJZEiYZc7Kq8xEPQ3E+5
n5647MenKPFAPip/IAygbtkZT4Gbf0J0R1cb5UO+mhhy3oe+n3QX9KTFXVPZ9W2i/fCpDJKAhb4G
2y7skrmn47Xj0Xar+LWx3ISRkW2mW8/mO5OZIlJBq8Lbgng2b6RM0DsEc7MaKHm+xuwqzDZy71zn
1yTSfh5C9lZ9/5EYSXoD+qO+CBmwEAtrsTN5ncMqRJ3bulfZxMyOtsxcF5y2l+8Mv9ZnX0kY+1WM
wMQdCMYbfdRRXQo8qvVATHaCryVJBYuj3CQ1jAmZl68NqyVfJHat+2oyBeiSqQ/CPUk4E29Vbql0
KVN7Pk6j6O8mRqITcU+iOCfE9eyn0W+3leP5J2VMvK76FmFX7YOerLPaPnLL8muaFATTJINNm8kJ
sSv7gULxjlJ4QfbhnKIdSBsvOtSa4UU3Zg5gwsw9h6VvLoF1NK8yiiF26ra4BF1BFzaZ5UG09HE5
U5lXnUfuXcZrfJsPEZq+MLe2RV6roz8FVQQcEwBjSXN5mJxOA5FkpbtIzIKMaqwez5ndWYe5Ep3e
ysIx1Dqre7ISmm5uOVLDYD/7gv+qgxCv/jwqJBKhXQUH3ynyd6/1/b3VjnLb6dx/SABAHTq8taTg
eGBI7GDwdlDR6zsItcY5y9oMPQoJNas4a9xt7BjJZxFpfFyFbezSPlB8HFG6tXRPJkjbTUv6W3jK
+ID2FmcII24UHCzAbccEYfkP4p8w5c4R1/fsMLkivBRrSddX45kqcD4FJCiditCTS1fWAbvhFPgN
rBMyRai6BzdgxSE0OqZ8MJeZX84X2YOS58MyL1bgxiiHdH03BLgCIa0UBy8Hh8dmRgM4r+WmNa+T
xfB/CDuP5ciRbIl+EcwQiIDaptYkk5obGEURWgb017+TvZpXNtaz6VV1kZUJRFzhftw1H01vUues
qvu33ggaf1mXYr4YgLLWI6/JtkEUvOxN33ozh5lN8BS25I74tfHl55GFeII6c+HOlO6L2dcAhBuv
OzWetLeW3yVbJ/e8YpkTOJWTptMNm1lM4avVBj19QeO5q3KWGch7YcxP0ijQNdkCR1Nvh85HUxWY
72PCs4bFFGnvj5WE5XLQzMqckKmYXTTGO45Je9MYnfE0GsCm52KIcqa52tjWKYLklnHNPaTZgrLb
mxDk6HqpnMFY+S5Zt3DdyHR33Ztkvkld78GcLcZxhT2fo7QqL65ZAnD3b0YnWdYSZUiLKCpj409a
crdvnZqqTpnxp13G9YqlRTEiSa+RWsQklq8iEsJ+5myM41UWt1W60Rgf9h13+350keMwgZ3ei6Zn
49yzPM5yHzCzgFUN7N2+J4UkYSAoyuZT1qMBUQcpREba34Mf5iBeMfxt5wrXgZWaUP/Y4Nz08BU5
P0g1F0XWEaGu63zNkkbvnMaI/3SV5KvVTrfpnb5ub6FE4XdtYt0BDRfdzONhgPTNHMe1dpmcMLJK
+r0YOusussYHP0tIEGgiHW8cq8wPhkOIRgXSF3Vj/W3SVEyDcWfbCOk9wlm2kdIBgfVR+5z62jzM
WDZ+eXrNbjfJEB4P67dGrhotS7GUdR4+ti5lTsCGYS36hiAEz6wwG0W1TzlbW/Y68CtMSNSg87uA
KjdsmB9nTHxscGZmGrrPhRUPP0WiOMgLUZJzEBcIXk2q0TtU3b2mo2rbTeZHgmCSiaFhPXnFj9vp
1N9FvY7ahZfq9pngWvNE9PD41HE13cP8nzcU4s6rEYU8rDSjajsFOQNRGbgbKW5c3dAYxDGP5vAa
aMf/bHBy7Fh9ym3tju63b3iI9F23uN36YfXghkZyKegCznmekmGTeF14am7xT8pw+ksWMlbuYvwo
odfVf5hsZpc58+hrq/Q3n4BD+Fhr1gSJwngc+uJqsLnbMkULVo7ZEgM1FS0bqqmWSxax7WujM7G3
/Rk3jrAjXIEz8Q9VvbS7EL0fkLz3KrZwaznOhF1IXcZYvsuKDUpuurHk/m3i4Y/NlH0nnArie2Hi
tD1gQQiWLkEJWMeYrwKXJ8n2IjNhv9VWl+AVaeZb0h83sJW58mj2rGhx4oAX11mJOZaD+g2HSnPK
VV9+9xgizgwGrU2pKuKpp/4mOJYEfaRV5rxYg+nD7ySPmZhZhMKFl59Ja/M8QhttDGOUW/kdUWTJ
HtYrcsakgOg3Dch2lk3TjY+a+TOxRbkJVaw22C/0yr/Pc47wRTbZCREihMbtlNv0+jzrdGjoAgLa
/zaYUbNo/Ch6Svy9NBKT9xFScok3FC8bwimWhsFBp0bJV1rH30YpUaiPcbC1hr5E8jLwV4x5Y23J
D67YOVBEWmIiGbGAvByVudr3fl1jgxhs1GalfaEcLAn3bKoBqWbXl4RdZDc/nlkTWKUYlO4a7tov
kgLqmYDCavoihoRzmChmVLrV0CprwQOXXcd69owDzqy0fc3JRwUlHkR+tw+GqiAFdJz7EDVSJbwd
Gzhir5ImYimX5WX8pyAmB79pFnmfbm3rBdvNX6Be9HdjeDYwlG06mWCGJD6D8YtKDk3mfhcp4M6A
5QflNZEXdh1/Do75NtjFn6lXO3SkH2Np8UYhWG7ru5AIe8MM3ht6dsNut7UoTtQmT8zLzy2itcYb
aUmn4GbXDK9DILZNB9jRV1u7oLzqbBIkb2FK2LCH3ZTjvBSYaEsg/RjXOGGMfv6B6DovI2+OVp3O
aOCE+2mPEeQXpz87Y3eoAucpy8PkHHQ48xqM93SZY7WeaHOw7Ho+baqJsJAJsRoGWogAE6mk5TwW
to9EaTD/ZJL5ua6yV9GF1UJlRAilU9Rs0szxFjPiVtaAzQebWrmeO0jlvjf/xkyxl4qMvyZlyE9K
9T7w2TvSwKyi0N5AJb5zo/LZHeVqCHGuqmDTEyxLzuYuJzjOrsZ9JpuN29brCI8Nc9VrSAUapMxz
ul4u426MNpEaL107nioXhxcK8fZkOKN/GSsTZS781oH25qntnHiTD/VHr+zxq69I0y0r9J/sny6c
/dzAum8e24lisusc73MyVAQRDPEr72Bx1gbzUov5IMtim3pT1AXDJXxsLXs2RifwdsIpQ7jXe89i
dOmoYa8f3XBwtj7DNHLnIBhWdVKvegfQgePChLPSxFjbJvq90rHrY0wvs6nZJ6+RtzymPRdmG1eU
Au3owLmP56fRjs5TDn+7Rd5C6T5qJoq3GE1U6xjVmvKAXn++8O3+WlnKojW1MCvGZrHtAokiG/TT
hnkBxBm/egLe99XRkLNdJOEMNS2bY7d5ZDn8VUZ1vzcVKZw9mYKLHInpIs/zJ6ZYI1ZbypWuBqBr
etaPSMxXQekGLF1Z+9rHIlF75nx7uPI9p6pcmaJDiKjYnGAX+25dgipZzL7JWL97uf9RTvnRaBB5
NCZayZzl1bqNY9ZlEdmldWC+eULSuTURfmNreqTkrzespm148KZ9nhKvWM2RZ+zozdlRRrm/kVF9
8bP4jUrCXLYWpNchjtM1aOx066UQzNNi9BlSdN2u8kvkGtlILHEoH0RT0blE4buo63spWomzcTBR
Q/gNvZoBjh8S36axe2+bOVPzYgmzO1I1IfrMXec4hvCGE0SldHTwijqMmLHnfKTIl5elchAHRlG7
z8g+W87hWK6men6HKrbGV3IWZbmMqTc3UQ0zmlDjhVEggUDZ8jjUxb0L3rNQ/nWyUeLySj8Es7sz
VPAcde3NeUcfIONNloPHle303LfWtc8xaybNPvbHn5El2dL7B5bC6lRPiLDjJPkdCLMxWMrf/t95
6D+9AbWBdNTdWJL31XbfsijXfWpstbWjrERlnWL9axsOk+6Uk883m+WTU7bnJhj7rZGF1wJntRua
W+neNKiC2JH0hZ3mpoiSzWRU6Y42etPESHYrZlWKWqyK82szxTtLjOek/ROyWM+rcekqdLfUhHdZ
gvAgrXYTC/CeiDWGZTyRZhKSqOQWr9NEHRyX/Qme3yqrvtwIo3Uvwm0XqWNTt7jZo21lTcw13fY1
qGZjFdjuVuQxKdVOlYur07WHMbD3MptoIHOUWwi51oDQjm3cHeba3pNyuEWEDRWy7F+UrakGc7/f
BrZDJ+O03G0JYXMBdIVK7ArvZ47co5gRqXR00EuzMz6oI8+252frOXFNjqP2JZz9kCkRu/g5wL8T
NBNBZuFrEBhPYULpgs6D7cDcAQK1OGy7Rvymmttksi9lV22M1Gcgb87r2oq/0sknAAK5riFvycTV
z01VLqT3bKbdH1HPH1UF2yhH3u+lMx9y93gzCVhlC2Ylei9tBJoKg4Mh4+3od2KhG5MJBOS51sJ+
qoZVRgc95wCPbaNEJWH1r/6A/7Asg7Pv9yynR2b8YmXJ7DNjnKkZOJDSQSWBiO7Wt7Ds/URVtXFj
iJcOVmVmBZ9TjePMa9+0tLbCMZ5Fy5fbh6AMYo8aW5T4N3TXPvNsaZBJlbkoxylfCnK5BQgx1TCt
79thWYz6S7TOS2BglHUCda8V/wPqQGdTkj5ot8V9p7jrzbXu5bsi7ls62aOlb2sgEjI9IvEIiklR
5yItO+P6GkL30KUMng8IfFawxu9Umd4OgORPPwbqILro3i6nu8AK4B3xsWyVG/OJOJe2MY72IHdD
o7aRAIZyW2mY1Xr06wtb5CM01ANZXwuBW4tb5LEY7JXljivP7R/QYrPpIGwLsfZJzO4Ta/fzgB8n
ppUeYnPvVNa73URssPKlUVUEOrnZtIlQvXkUDk0QH0vpP0P5X6PNWbHQXnk9pNB6XFiMhrofZ74M
4UOc/SqcKJAot3lC1g6ms4I/3iBVl9I1n2E5uUt2gt4iHaIVic7LIIXo1LBKZkxDtk86LsO8vEtb
79ThIyBfZpHQ1B+r/F47GWGOkO/dfTGKtRAslNRjHcybMn8acYV1+i2eLNxtW9dtzri8OU0kLxG7
rItwxv2g8M3Dd2iqbjPN3a51L8VQPpUlVoQSZgQBeGJkvGw9j3a+GrzsiZkR/ZnewmjG6KsXKXcb
xfwyua3DHfWNImBhsvZqpu2UjEsFoLwV1jWxxpfR93ediJaM4Vm4tJcWKqw09Trkaplr6zjefPGa
IiiAEdAZ8bdGVsAQZN2kGCW9YwIEHpQbwsh63ZjWouzG1Yj+YY7u4/qWA+yu/ZTH25vuDNfechU/
mLcH0xNvNbkvpW6OdWG+dEJtctIjTc0z4Y27vKNCo6ec1nK4Stk8OohJI/B9zJUfvMRe+El5U7Sd
UB8R82iqNcicbpGK8MieCHyePpB1yV+jNxPFOVpBb08uTslMr1i5wyM+e24QpnqLgvwdcwYK2qfN
65z7K+0H9Cn1azplH2Nov7bhsLqlLRlWf+cy3oxyJZeVWx1Hly9jNJeo9gg2eIymLSz7doz/Eain
0b1p7czhs8PQHqp3vMu9es0YhIiOnFxkRoSkA2aikF/XYcm3yqFQlZ8pn2HYGnurrS9d2NwPwQZI
+b52G2Y1/pMR219g8F9bGutFHZRbO4nAvRf6ORzEYye9yzRGeB7ZbdB8CMC+yz41j0Smr6wyPQWt
eCqp3KWfnyiw19WYvLpcMTn/2EVMyg27sAeLIByu3VUrnYcQbJPEZID+d1dPwblFIdPMv303HKOm
fkjCejsiB2R5wmHnHAMJ+qDx8lMWhAjL8uKht7N75HxLMxEMVDihc3GZPR/xrnOsJ9YIKQrEYaaU
tOOXfgIkzoQhQeRh1jQ3fkG6GQbSgqk5/0gWoJm3CwUxX3zBkzsEiyyu96ohwSMpKGa64ujepEsT
UAVpbQbTfTW1/hpEfa507izcpnmcTY7iCtuFjbIWmQlEYoPdiB7RzEWa7ZXclBTQpCJtaj3vm3J6
ysk/bp1Xf97PBeMryFppJYij+rEBREgAGwJRrFOF5HVXq9Gmu8sZ28XdKyZ4tq7Jsq8uPdwaqX8G
tGBzGr7WUXqJXP8+4A96Df/J2FJNMfwLj3jFj7aIntIWtAqJOqFM7tPeIa8h+zLagH492IQ4idyY
JykZWBh47bTOjeA9hhI0+xPi7ZLA1H7bjeYqHpKNQ5+mTf/FtG6RBtBj9D0v3S5VBg17wJLXudYe
n8WcnIqQNEvox/fwmBn9yeg+c+K7csbQlLT6Ww5Y+W3Nfjq+RSInhvZWFO1PdDBrE9xRYpoo6sry
awqxjfQhJRYbioL/GHdRG/y0rngajG6Vc7zT+6IE9JyXxGbcOfDjojh5QHt9tDWxYwT09bnikoT0
amYgC+S3xMDWWYBXK+Z2hn0o8+IsuuEx1KS2IRgMyvohNF0G65QVw2g/eU30w3IRkod2oEXVscM8
MNlox/nsphEESeIRt12JrTIqnwSCWWySUTwbaW5saIudd8cS6BocO98nRRKv+aLiPd5h+vUWUuI3
bA3SpCzn4nmszlWcgFyZnceAcpxyTdG0zl86SDGAMUzD+SbW80iUSEaXHHjJRVSBRrIbUrvx2mdz
+V1XLf9q0A8VSUxJtwJMQB/A4yHigOjsMf/ofeT8nvViDu1zNOslVhWqnObquYRkoD6Nb0CNWeXO
svHDrzhRr73jL22fEO2xfQuK7x7MT+Ijd2b8U+fIE/tx6wkH+EXfv47mi+9w8kjjMMbzr/Y4fpAm
2x0my0oeA+6gSQhaF6zSCLk4/cq2Ilgr7QiE7AHyBqRUjJqu2p+T1xzgSUIgc1th6DYZzhuRzX6F
JGACo2zd8UUZiIBra9ck42FOrAtzQZ8YPQrAlRzGVYwhMzI2DFxpcVHrykcUfLQ3BJslLUYFxv3w
WExudybTO/OW6AxNyi/DA/yPJeEy24ZwPTgaR4sHFbYGj4v0sGHd2SSu+VpfYoLXG5J1cyNZ2w7p
okRYR82h8JCnsn5QQ8XM5qloQQ6HDmiar3LECopmsbewtRGPGFAUFdN3Pr6lTO59uWUowtbiu2dN
ZN3S3h0bvApEXXEtp2aZS8papmCr0f0Dve47S54LdapIpsxde92SjRKk967zM5ifVnVvKbx8PJl9
/ly3K1+EK40ZbawPVXjMXSaJA7gz3162/aZl9lSbR02nliCljcL+xSEXLOgZP4/jFgUM4/GvLHpF
yY7H9tQO8c5U1hbDwiIDZiXKL9VD3w9feyQwJtX2MKIHko8VIPAyWCS+uOvJSyf4hg9y01Snvmy3
gz0uyhRiCcMUvZmBt5ckuFrrsmWv3ui1kc9rEU177VkLt7ZWvWav1g8tUlEeXTAjdmeiU3qfbRQV
6llV9c7hzGhicnp5uGbUPgVwnpujMLCb3W38FFGBu4hU2MbzcX844TUS59w+2REcPA/iFQta3FnL
LDMelJzpLCAeZMuk23YVwDersbg59LpoHwYKaQoByHDuncl9ZRKl5ToSS0m/yNAmOAGJ0N7Ny7if
TGJGJbeCsylIAW+Lj9u+d0AOPhZPbUBoZbwaKBfz4GRCL0kO7vyks2cTMJ/CIad3rnmxspcYbyM9
y5QQ9dmBedJrV3GfHYvm3Pub0riU2TFvSPImQi9I79r6vkX1qgmuu7PiNeeUSWPheyAGO778/Lsx
LnZ68Kv4EuP5HcnYu3kwRedhXClWRfMczM+2fPXmkxl8RTo6oXhAx6KICi9XhVmDorv1s29+9Ekd
uWrL4AiHYSZqsqrPUR2tMh1RxNjHyjgbo6QU+OO6eI1Dk2A3RMzuvImqcx/8QoijrErXHHa4dWNg
Xsir63PAGGO0CY6PHzp/XtHNLDyVnKdQHbTH9XI7RCC6QB0a9F2tfhjtoaYCdxXc+d0XHoiNlDkB
hP6qw04PxPfg8wm7kgwph1Q0PBpKfHJb78pebGqPbJ6ux2aCvqCeLpZFcmhq1YexHfcO8ZZFDHrZ
fPKZso1KHtqbidr4EDluxCy9t8OGwL+nqeNoitCiy584MteOftP63A/vk9VQG2T7Ijig1MKMkunX
UNmbYqY7hA1Fvs2qjeJV1Zu8pLDP5HxAlrMUsXErfBZImtgg4P2P000at7sgx5jseA82dltF5ivD
BUa7D2hBlpqtrGp+61mfBl4ADugdK4LVXIwYbrubqHgpSTXPeoLJQUypJjqqSV4biIMdKkCnKFad
YewGyAYDQSl9V+JOIhDIiPbtoPeOW30M6pp63Fb5N/gn9vIZ4Vc8NanRPhi+81Ua4x15l3tt1az7
TY87KN8kbv+CY57dsfNCfDKMLU8z9ReXouDBw80LABZ4nhNp9mn5klHkskbPudExewLW3EwP0tWk
7KugmCns5pQ2BASmNnKZRG1NKjLJdLcAIWU6UBeYYOiJPpt9Vl5z1s7zGsFc5VV4qANkz6K9mxR/
U2NrvNqNifJDHVzcjxiM2WoX/bebVE+SEX3lhnsmVQgS0UDP1BAcM8CiVMoInRRZeCwI3M+DGZ/b
MHzwgR/SmyrAezp/Q/313E85KWD215hAx+rtnTWXy6kfdgbtZxfka52oDclKK/bHrCsoaooiXgYu
uwZggr9+Wp64qfZhZ1wzJiy9iPJ7R1Qj5lLaRGBx3Iuh/2ZyUyynrGnvux47edZFv4VRlOdqZGtJ
5v1+mPMXbA/BcvC8SzI01EFTgF9nmLFvjHCBmjp8cvN6W2UQEZOcGYkl3HXQxOU2yZqXvIsvTc5k
Qfs0z30uDhMGikUg0ZUwDnVJeA0eEpBQzK/r9Rjnb3kuGSXh6C49dpCzEg+DUOzokEKiz8/W1sSZ
kGj24raj6k2j4CxoWr7F1NUHpJvdWvrY4UJUf4aatr4b/BhmzososPFaFa5V23TDTeLw/ER+L/ch
k0u2H7n7JPwk26eD/rK7OVgqX/3GDdz/2uvxvQ02oZ/imkzBJWuie6Tg74kJPsSp/JXXuPUqwEmx
Caz2Wvm8kjXaiy/Mcf21yI9+WB/oEX7ExIVJerK1S1RvcnBOmVi6IRapuSF3yrFbZBeNRXZZWQLV
YPnsYLe3mdG1N4Jjir4RwTtj5/dEVfFzjXGN+SzeAswokl2T6VXnvG4pRKHHdVcfbculD7ijHHyR
+1qiEVCM8Crdb5h8fnUTHjiZNu9I1rtlNBT3uYWoYhgkd6z9MUb6ynbnKBMbM0XQ7fFo7nK80gj7
52rhOcOGnekTCUIMUGnygi7eYmh86nK7X7V2uukL6wiifmdn4aGowmHd9+pYWnzuSc6dnp3Bn51k
Tgha0G3szIQcwvBepwxpy9vKXWCAHD7aEBxbNHQ703dWosfkV+TeF73efdj1X1I69y37pp7Y4w77
mEC91pUahU+X60XsjjuqL0Ci45OrWBzZEpGt3I7Yf7qm28+Zz/alKQ6YsU5VzxQQVSRYsslemIAb
cMn8zEn2YVtyrTEs6Rx4Z00jMiTuTfT1wZ4cUBlV3lQE4HswXOqC4AixrFX961YdyafDveMGsDkD
1ijS2Bu9vINasWZ7+V0rE/d88KW96LGonaObyl1hF9dw8vdCmnddgSyxoJMRc8KkWB5Gz1m2HlCH
Gwml7LwLZtkt07FNwjjLHN8HxrwOCoYJJocZ33aA1qcuAYZ08zHSORxRCjSHPxqlD77+Y/hvdsiC
qNAlXYZ1zUuc+423dtP6p2qLO4qLdRu5Oyerz3I0N7z6a1kkv0003g2h/JgK94gv8S4y9LvITbFt
J3MVxMq4l7FXL9zE4gZzT/UQkeRpdm9lXz5aRU0cm/wM/RamhSA7LnWG6sg0zLtFvTUhKdkTNDKW
hgp3Enwo14Q9ZzL3QCEdBdyThbM3Z+FuEF12G5zBSXmSdsGmIuxQeG2DrPN/keKQC6TYSolF683m
vYpGAoLMyjWI/Yso2bgHqJaZZpc79Nwzu/+gRZAwWU7JB2Unet0of9qj2RDPTRriIUGq4W2ncuAD
y/rsGX989WIWjZkvPYu2qW1AMlAAeic/qx0UbOyD1/1UQaRUdhGjlROTuBgd+58AhQZLpCr1T4Hu
BSBIGRKBURYivK9T390Aj9FrqFCgEjzdQrvKLWuN6iL6Q0udXuhait/aqkdiKWcp7qiYXO5NIidT
00eCBXPS2BN/6y5VUVmg9pS6MRiwyEjNxgyL5dGLUvk1e/l08Fvlvt30woJuLR4BVdpGtiA3oz+H
LV8jejxY183A+r1gs/XImHva41CvD04nqQS6PF/hLnJ2WuXaWLhKqYcia81XHxTryUD7BPCnkIcw
nllxe03vrFJkhAd7ZO871eSx3/Zij7JX43YYQpMGyJJQGsKaHSmqwRoGgzd+Oei6793ZjQ9TneLj
NREAfpY1JWxchoDCeC4imqyAtMCg1wGLkMZiJu9GtTxnndTXAm8zw0AnIElqnO8LM3EQ0+RlofCX
4v5e2KXRW3KX9DmllmH35bWam/4phqF+bMqiaXahP6EA9YdqJ9y+P6VIkdaptrKrKffFRFcSsD2z
oyR5FunMUkjNcAzHjhG+oYvN0PSMR0ubaOJY+eGD2VjNsWiLaYsPC96IABa2Gpze/3ElGjanRqkH
1CJc49ltXkU/MmDKzYG3l+MS1cGEFquo/6jAmo4VzoFdMFUNM3w38+6lpF5oshZQCiKZ8ezELuyd
KRRL4c36GsiyeMr4DldDDvsmRcl/bBmqncripm9xXViTXgsTSkBzDkLEXlGPJzoSCRnlqO4OZdVO
G7PWEi5WD8F6GiTIV2NQ397QoQqb/f6uHHT+qngVIOrZ8Xyo9QBytLQe2prk5MHL3WNTiH6TDqGG
cyoHMkjszIXhNoJLQeXqqWhj59Tvk4zluEzL2f21LYXwDVTwnzwe5NdETHW/LJ38ZtVWxbSuRb9y
DIDXeSzQIsJ8+WgJJYVnUtmokrLbGhb226EbyL33jHZ8McuJ7HFjBOCErf1QIwq+Voh30M7xQC8i
1ExPbWEQdCEN5+jr1H1hCXoOggkGj1RAWSJzOg21DSLSdcRZsX698rEqJnYGQxxVOnqVZLG3TGFl
r6vOcv4g7qv2qmOROxeBc9RRn4KTbupdH7T2ixHH4lrRPVuL3DbVu5IaWUiXqscqt15bC6UwoCm7
vZf+2ICWafN9RsjN3pYTiAGtw+zK5oblRzFALfFd1rax5kzn+iLuuMKdxPA0ZViBWI/AxCrWlOVm
aPhb1QqBdHhK1103zi6S9qpHie8D/0VPNf+WY+Cui04wJUHUc0q6whWLPCndB4l/nnpV918RXOEd
1gjzT1cX7VMXMc71ZJ0AiO3qa2Sy2eqHwf8YJtO/tmYpVgHrPqb3jhm/QwDtrfU838JcEVHqK5Vg
/GP5sBoqOrGw1ysz385+Ol/ZAnC1lQFZc2EzgMtmRgbxIei5JErTQvjH8H8njPIdizQbdkwm9utg
udGuDUL/AwOZTUEvg5liyUvupiFqT7bhFGdDslKNWXshzW+7i2gFC0EPTc2mHFkERkx3zL6HFIHx
3T0lZchf3o3QkhfMbJm49nDBQOUlNvCkpqV0FDgDlgjl0vdxCKpr3I7GnYhCOpmJGeBmCFkM8hGZ
3aGINQLFzhufwtCzf3VTlbs6tcr7PvBCiMc8/CmCKxHhldKFtbYCB+rc2OGCWzVJnL5UTVkf2Nq4
D37cjC8lvv9qRUdV7z0LHpjosmkPbblZO37tMZ/vJ5QGOp9ZcGALXWsvrj9K/CrbkXfqjXloShmX
jzgundKdE2QpGLNz2+2ew9p0XwLIQq8tkl4uy5reQ4WZuxajsw6BBQJ6Rh42JWbww81FUjlCraeU
YBGEUM10sCKr2vGFgvJwDNAd9eSuDR6MpTswSh/B0EF4n4JrWYXtBjvodCpiP0JRZ6F/XhRlH8ul
6XqF3iT0a69NZCV7F5UwJVY0rDnKGU7YDNMdHCd3kYjq1b974G5I1P/AiaKQxMtHwqLCiKOU/Q/T
8D84J6K1mWCazWHsZnmwQ21vcB00Sxdsw/+AMMq/yKW3H4XUgifSo5z1lPMXnTVu8XZ4iXMYlvMm
3BFlzMxxXaz61bxS6wR8KdnEHPdf0KiW3A+rk7EeNvaBAFjW2Zsb8udU76bX/xkI8V9/LyU55CQB
hYSY8BH9x0fQlyTduvHt9+IDX0Q3bOMRb9JWro33//XDnL/NjbcPgSw91J227brK/cvcGGBqyVzX
4F4cgsdayeY7lbyxgXqJ8ji/oyq5dSmOXqaI/Xb91E9bpkmHLAYtiKfYWactXaXMAF9B9MSuo/sQ
34HFjDOAx2lp9GpNknJuxOyOxlb9OLY8WDOQir5qXyfIXV0x7hKDOqPT5h1XnLOVMnirVb/XXYMc
Rb60Iaqe0VDXUtkAENzB5LDL/uTz+E3PfItXbtU+y1g2JyYOsrljERQWX03N2NQbjYPU5Kw0xdoe
cEcaxowLTL86zkC4D3waRP3xh2Wq/ahzsHCsYBb+xFvpwT64j3BHrrXd/lNGf5jsvP79ef9vn78y
YfpYBJIoJf76snOzycNoRDhved2u7uvqgd9Rrbq+UW8V4qf/8dBb/+3hUpYg7Vf4QjnWXw990AjJ
NR8dY/QvR4xSBm++HW0Dp0d2BheLRVCO7q7r25PfyfbJ1FGxmmonZqxT4LiPkBDophYPYWHnT2ET
13djw+WTN4n6gf1QbE3cZSsnUelGFXLc//vH9c/7/9f54CnLNn3FvwG60F/PK/MehMwmvz+KunU5
G+wEGCJgimjUuhf0iVEYp9shKdgS6Tko3ZV28X/h+qMY6lrz10izYv3vv9R/+w5d4Qr4N0oo6+93
yLEgIcjUPqAhS54d25yIFRxr6NsI3ejoK1W+/PsP/NvyfHtpXaBTjov5WRGl8v9PiGAeK1vX9mGU
8YMOyi9bQN/49x/xX87h//cjbs/RfxxCtj2wNC7tA26rverPVJlg6dT/+CF/c7n/OYJRrvjK5a13
5A2g9f9+iuWkaK+dQ/7LoOA+PQ7P+fYWUKw2xSV8qvdIkQ7167//y/5hQf/9CP3nD/3LYz3ZdtA3
RMY3LcZV0aUfLCc/8v9j7zyWW9fOtH0rXZ6jCxlYA08IgpkUJSpPUNIOyDnj6vvBsat6b0q99R+P
/yrXGdjWARHWWl96n7fEqbaKOkf3w4vdRxsbASR6Df/hz1f/9Ln+csfz//7LcyWsV8JIMneShbt6
BojrQa2+uMF5y7i+P5stVlPwUwI+dfVQoXRLeDuYO0N5jMu7uG7dhOxAkRcKrcO/fze2aoFlmHcw
Wb8CVKul1xEqWLvRv7e970a+TplX+PMlPl3xHFHo+2XVYJFd3c7YQmLRC2un3gZn/RFHBOxetTXI
I/LyJbbC/8E3KQyhaaqhQlhSrh9f1mu+0nrBXrmYr/Z6jgQkJ9uDDOFUmU08Mzdb09ShYfjFjV6x
k+fF8NuFr75L5ElK7YkABfUith3v1lvrzmxKFa7xsXnEwyBJsKTSnHRJxfGLu/7kmxGmahF0yfjD
ocP8/bPUyWYkwC97SgSZDN04lg6D4U8HdGk6yptq1N7lLvH+xSL8P11vP+5jbGCqIRTb4Cuyr32Y
ExROPknh3hB5f5YEgix/sOX3Pz/Xj4/VAsIn2OEJ8jT1OszTgrpSpMbacTh1EGARF4IaGRKnyaV4
k5g1oGLk8gwVjX18++dLK+r1UlQN3N/JEwwerUYN9PfH2g9No4yaslerHif42py2bVtOyxGB55Oa
NeoLEoa2IIkSTNFVZmk4bZ1Bxu4JfvssE5cvfs+H3eev32OrVO6JovXr9RoogAzhRe+ZCiOZpQyG
PnsZumCBl4rTpyuavwCu2/fpixf94R1wXTI/RREmHBFe9+/PwSblF16k7bsBYlpOkcjp29Q/GrIv
byp7NItlWXVgn2l3fPEKVCAnv++G86V1YXGaqZohrhn6Ofqhv7aoZqkwqLtceZODQy74z0X/7NOw
XMCnOMI22uFU9KUVw2fPWxgUfwWbpMoX9vt9R1bapjbvP08hCeT09BK0jg9/fqnqfNr/tt+rxl+r
lm6xZdvqdUgXGHljqYO8F6Q7iPMGHHWwE0DCKDyXVlSzaROrxANCIY2hEr+we+Dqqeb5y67Aa6jP
BxySZd9yCqVWb6PYGPZo4fJVGRDwlbmqPdSYK8VOgbz7qw/y09+OMSRbu6IahDS/PyAlMWnlWsZ+
rErU1cKIbnNGci6xpSYuZ0KGs45Z0yJJKTAxPeN0Cb2HXqqnLx7iJx+oIQOZpY5qyuqHTV9VinFs
Wm1PMc+WF75BCK62ku54BJv7xi9nNDKd042epuYXTqrah/CR96eZFCKhFpEK/MWE+SUkkAprbDXK
dswqZxvE4c8TeM+jwKR4AXrmpAtSX7pbNMtrk04BIWU802iH0f4ZoMTD+E4jhQ0GHNHMFEGQFlJd
braBFz0IDQIF8JoM4nCGSBGOnh7oTx4F2IhUn0kP7dVv5uIDOEGETFgpG56EIwvdxYU6ZTDTdHqp
VommmWLj6s9f7l/JzfWXCwEIsClummB8rt5+mmS1FHbGHjkvU9d2ULuBLre3PCJrFVidt6ZSlDK4
H/L7q0Radk1d9MxrW+pmrPC7aOduIhPBjHh5lXVSAm3ajkH7t2Phv17Q//7M+eP55QUZmQIorLP2
UAsPuk4fXWqKh1LYXzwO45Pdgg/hf69zFU31qZZ4raHtLallrjk89Ygr15xqjPBDPE1E+FNDJo+S
SX0aA7z9piJlDKx6K8u2WVQGvkmGh+x1kJ8YHHinnPeutsNWsqu7LlTQ8ar1I8HnfcgEC10T5qwh
aTB2qD94o919ByBpLmWhvWm+Vjto1ZFAqsrKs72tOvd9BUR7qJBrOMx7wb+Dzov/UyqQ8WfTk4np
lUD2uWjy7Bn12ZkRjkMoyOcpQzk56gNnLND12dPE1xuDL8+RXMDVqb/Ipz+Gi7ws/IIpHTH6Tlh6
teWqeUBpiZJykGUUNOA3duhdRqarC6jLcEcOdWUsGoErtpKDEDfHbFipU1zuWzlVl6EU4xj258/8
s9f66y+a1/8vn8+ETVIcadbepChXoaWPC3jd0svfvohFOkxCTAI67/S/X0TNy2nABG1fx+BUGIkx
mGYexRe75GcP12KTVDhLBaH4X0fRL7fia36nxFVwmEtTs2OqAO3pUBVYgdBe0rb6Kiz9ZFv+7Xpz
fPXL9VKvm6RAE2T7OmZXw1MiM99nqktB4wLB4RpZ9RfG81egZRtFPLjnv4yMOK85Uq8WYUuJ2hZU
4bUbysfaM+OCBsIBo6Y8Muiut569iws3GlK3MzlpMcncM4SF+97cPnhmdoORgkOwwrbL6Vx12RyL
9Vf2Qx+CdX7iDJ0GAqQqOuHl70+lsPtYk+HoDyoyJeSmE1AtYDTiIPQ2QTFR25uo9a0vnszHz5iT
0YI8rc7NRsoPv181Y0YgtPT4wAgPvj77GG8E7W/nk+rv17jaaZusS/Re0w5UPuwN884RO9dYbTK1
+8rT+NO7sYUq5Dk6+5B6qBNWCurEMyz04BAQnu/kATch1qjk/Hllfnxb3BPxn0roy8O7NsgKGxmG
bRwfFJULJYxwt+kGJborS9JekeTtn6/22X1pfLlYndFD//j5VqZHAzs+iKZeqwNGo7q5bfAO+Q+u
YuKgzO3IuHpffQs+kM2MHtOB0fyOvlJjMcWXtqjiAnX95yspHyNEU+ZWqFSSwln69eNLKyEpfaEe
Eh13WhSmhnXbIxzflcwC7SWr6c8y4pwVxWd5oZa0NUVYI3FlXn/zxS/5GKeRMpGvAhnkAZMmXy0A
gGFZN5N8OrveM/EK3VhrGoi5BvZ9lcw0byrMixnY7a7p6xwQmVwt9JR+49B3KBb0mSnt6cmylSdB
bbv4D84+UyaCMPH/IQ9A3/T7L9TqgOmIYTggE8bkjoLnLc3mhVgPp8IBUvbVA/mYWnE5ij8z3RHn
t+vadUlPnH2KwLRutI2F6emLVPjhK5oNZQZIe8Eb3rXJ0dCj4TR1ffGQ1BE1jC9ey2fry6KSjeEj
X4l1nVuiHoAW63Ouu+XjKxAXRh9qZ85pK9c/O16y0lcVd/+V19UnC43mEU+ZD8L6mFdqk+HbNOeO
ZtKwnFH7qubWxxTi79+dopMd6aZCIUG+ri3bUW0qRqewRXmMxAGiT19rcL5HwYBCRehfSIcgVYft
YMONbzixD6YZ21tktNPZqnT/nZKI7sAKb9wefu+hKw07XjQ1AwtfvIjPHghfAi9cMQEkXRdzTHtQ
69jwjxBJvtEBrsAseoXL2Iv44pnMUNGrhJfphl+udBUVZHptZ8xrHWw/gIGt6jjMMLoD8H0eZrQV
mHxp5a28sLvp2gDkLCoeDMDOXtIdNUg9TifqS6ZDBBmioXNoffQr1WoHTHLV9zpGed7qQQ7YHhet
TDTnrGzXGmyxhZSUqyQUOwycn5CDwgnAXLMe6PUrIP58nX+YdfLu6dPOyPr3IKjPjPNt8ggBjGYr
93xHgNCgiysBZu+W0m6yoDvTo7wvA+lUZOmwgBLGJic8in0osxZToy5UJhjxyM2Rd4BDQtqBt2Y+
7KzBHH60pAjuqCvvtOmKdTwL0wO//T4MPUbQFlrIXOm3epBMS0tV/ZWH6UhqVRg6RGDNcNqrJNAi
pBz4O3+V3H31kq6CFKsD5FzY1kGH/vLIwCtPGzrmvQkb6YvA5EMVkZqeLnPU0RUB/2pe78tlkLdT
ERxDA36Mn2d3xeA//3kZznHH74kql1BUDlZzruZcp+iZLZuCPt2xxQ1dAtCCfGPqsT/MlTC+pVqH
8nDojOatLSSkbV9ce444ry9OicQgl5Gh5X4IukvfivskPFKd2RpWwyRktOsLbOLo5ZvxNwCXAEvk
lWCuTkj1yqtaN4yrRYR+hoHVBfJhLLdGx+iPRIWr3sIMvnolvMdUuMek4m4U8CwTyFMQ5icdJpcG
5WsEBVKjWGeF5UqNMlm6ICGK0TxM0lqW2mfPCr75+qzwGY1j6uWHrmMIo0gf/WDEf3bo76QCInRS
rabIPCRSVFKjYJh6cqzROgazCq3uHAaj7tjZ1iF5rRhwho1uO3gG4SG1GI5EP50fshR10dRQnuT/
rlCRGGcTP4CmMkBCiZn22z5706dzr2PKkf3o23bnQ3iJu2Fh0oYup54hJoNFXWo/cDu6ETlo1Ww6
SL7tczv9+MX29EmYYBi2ZZh8LvznuqhRwBQ3IQ+ipYgPspqvaTO7XoJaSmu/+DI+vZKQQfGpgn/p
h8r2rIIbrAgK2Ewk8NXw4gPtcaPRKFw/TIrXLz7ET75DTlid42iOZ6+jiywnu5j65IjmP7kTlim9
WsHAoWQmvngRwu8fUFWIZ5vhza8ahZ9sJkSBsk0gzQKwrou4Qy2bEbrtoy0zUT0lztS9Z1Hp/vn+
Pr0ICQ6aBNJASLzc/y/JZphZat8n0VExSwnipW23bxihIs+I4HP+BxE0SCSNiBYXIvtDZbiJPU0N
h+AI2HLRoI2T/Nsm/KoWMh+EVzuHyUgzNU0yAcZpru9IirCPHK2Dekv3YaVs0F443uX/rYP0SW3A
/O1iV6cykZml9JCO7YmLheq5kUw3aqa1D+k/tvWdLwLAm+1DqJL79OrZxOaqnRC4/f23CKec6YB5
owZW/vtbpKuSZ0jKj3047zT9Jo18Rja/SrPMz/ISaramxtwMkzrm9bMF8dSWnon0G4l9VGFZmITy
JlCxT8tPAE8ZlFo27dqXj5W046c6oSgXBhO2qga1Lbz0RADUy9Zy/D3pz/1j9uwJBsceBBWEpjpO
0sOAtIVRu5Id3aZe9zMDFsvQ7/BWsQ3r8VNtAViN4mUrnb3hIYjfRH/KzRNE0oWEBGTsR4bZDSdE
qCB0nnqEJGUd148SWYlXr/zIMUZ4EZV3xj5vYYXSok26bTAFbldQM2u/yaG/kArAKHHu+nb2YHGi
I/GUGC3FEyS+HbQbLXhqlWXfQOt22zVNNYIvu3fxWbfb+yl3i5Be4jJe46xT3prtJok3o/5jGJbC
WNlW4EAkduOfOABRNEGFWcWPVfZOwTDQjmZ5lAM8c74F7Rn/6qJeZYJ1f2OA1Y1uPQArxgItG/+0
lBUUNn7B2G1ixbVvPRMx09o46tGD2u0l6dlGKdGf8KcBapRWK99YYzCTA9VRZ3qfk8mrvNbWUAIJ
AXeBDLDDrZTbHCxGuLWS3RSD5UJq2xxK/SxNxyxf1+bWiPdaf9t791G2y0YGh1oH5MHQLT3EpzhP
UFBP3oTs2uG32cmp2cXIuUOIsysDMqt3sLNtC4isxN/pqZkovi9Mc6enTLif8WuUZddDIwdtCHbJ
uKru8f9o98rgBMnFgjELbafe5Q3wwo1SXCoqUsbNyEQfGn3TzVEN+lC81khGDGtVMsVmgrOBhbrD
rg7ZK3aBC/3Vhy8bO1n/E8fsrNm2eNXXOzMgj3UYwB1qhxmvQdx76jPiiDHe2qBiAXmb4KtqV7ae
vWolngzE7tNNla9irEex07FvwhJ8LjCoXlvkkpsLbGwc/lRRFlaPFY2T5unSntDkQJ1kgDTUVoH/
jXE45i6ZVaTqX8g06oCkvShRgkS3wOIH8Ny5bfgkhvySVJiPSME0LuiI2NvcMDYAQJ/bqVxlEFzq
pNig9kEG+3PEhHcEDdAVoCViT1ox23WolYqx3FOg7ZKsOTRYIVrlwlP0LVbbiwi3IBsKHVRJxMd8
7smjbGcrrz2hIouTy1+kvVhya2RP03iGp4fJ7rq2FHy4X/I8WQlA5QnOuOWGkeyyffcQ7eDNIk24
cdXnrtqyuKvk4Ms3hXwejf0wnPTxTikO1eCyKHzNEUiZkV5nN6m/FwYIiW0vvWsFo3Q0isUmzO4R
93r+U1ruewXn3RWV9rT62Xd3DG7PnvIdQt1o66crTz7pupsIaUEUppb3EriDjmYS1h3A1TN38vax
wOERyA/G7K0OV3wChjy9pgOQ0vsgYMmtxu5gIBu0O5rlKowmIkoqjI6H4tYcwbMar5BwRXY27Yce
rmDezs6kLeFdi/GREQJsg6QgU+9SJu9EGS83CA4Ponio9Esa3UTlYVJxntVvdOk5ZYNp0reKoiuD
iUxjV26IwLptnob+CLjTzjApelLTSxQ/tOOrVQ270WYWdlw0xSbNnqChyP4N41fgFLxkqZulY04r
DY/yUnVB3grl1DIFKFATHBt516rLiT1FgyDvRBmGl47EgHSUbvLpEIUrEAuwaUuyqL7fQNKAgQVV
IpMcZPXI9dHwgsgAeKacUIOEaAWhT4OQRMPcReDBhz1TRoskWFXgHAihUZJHceYmEFhG21h6wSkA
IZYkYsHsBWjHeAkeg91Ug0qNxLuVzRXwCvxmTQTB9SAhpa3WCoPWvU0mp2+L8NIxI51DIcAwjOms
y3D0K3Uh4/nejks01Z2EOoIBfwmCGD1Bn8XGXDY65Dq+C7ol0kFI9Iyqs46bF1E+gLcgd6/GFYzM
hSETsFMqwP7dtVrXkn7o5rqUVwaiZu57hH40PlvW1ppOk/4I3xAdAl3art3iD1ckq1qhRuHW71Xx
A6NTporF8F6lbqQgbtHvGBy1sk083qrhJojvJB8S8DIcd+Ww60sIeVjhwi7sWSvUbpR1bKIgXNNj
GjEUh/ChHzBO7YKLhDnQWm4OIwxU/GryDeIzQD28fWWBa2z8zei3JSQF/yRbN6rZIDPblRIUNglG
SrX282VfvutK9G8Xmf9zsOWzUFJVGDpQWBuafF20jA2bPD4PjkNFlKzJIzQezw5v9cGDDvHneOeT
7NdUGdthrlBRMLv4EO/o8ThO8RG+LqBbf0j2Qd95N3++yGf3Q5PWBn4xz45edxxSD+5pYpOC4oPl
Vm3W7wGhaVtd06Mv6tefVPPMX6803+4vQXjZj9QjZJZnpLEbl8E7Ul1AZR1WtdHIiqNJ/sUD/Oze
KB1aPD2NJvz1+ERvqV5dG7iRQzhDjd24pj+LJqNvf36ECkXij+G4NU8gkcbQDfjQtzESU0nVOjiW
HkFHB2wq9gwnQczq+eVBUr4JPXGy+l5M9qFnlEM1UX8X32qzZoWZ2AImlxZZHjpP8+JXFhHHVIh1
AxFya8MxZqtBN8RD0l39Lxn7mJisF9zbhfVjlAYORK1zFLnZySCNDfz9VnnJeYSLtZfDrgVw2U9U
BVrf2EY1Ipkgdaes2gT5xipQ+4tjLn5W8caXbkJk6uYakGsFqrksCZnWlrHyJP+Gga59L3XLbjqm
ysq3XUjKXocIL3yWIS5AjwWKytDgQsNVxjtLAfJrTsaWGXFn8pYIrWCpyjF0ngUCPoOzAjhVUu6q
ci0KQFDL9kfwo0esGuwCLHjMNQ5SRDMuHHoAy8X0gNFwToTXgoe2t8WEZGspe44000Et0kcsXsSz
JlxCOB1CMOqqCq8C3N4IKjdEK0NbHmcWeWR8l8ZTi288QyAmkzOWB/om/JHmFxnegAQ54MEHU6Xz
eLV+XT8O0+PYfBddvNZLXAC9x4bSnZ/eJcBB/fhdGr6liJ3oZjlW+KJKWyP7XgdvEewTLCVBEj1T
PORWg+DOBIlg3PQYnlsMv8NfuJEOHIh666TtTfDW4N+yyzSGEaCTrqcGlzZXSBxOO/EUyXe2gbCI
d+dq+FaDMwP+SRUQQEGxEL29gJsA3WAsjgFsDkK3MjrnmTNY0DvCDeBwJ9FSJksI6VYhoesIAvwZ
i5VRgDwSw1LR/AWhs2e/kCfQYHbga+CnLPf8PuFWBSgD7SBph/w1im89YtAECk5kgbHpQCms/ejN
gN0UKNsMZX5cL81qMwKBowrFqdBXNOl/ToSW5arFbKQPn0ApVLEMWX+jl8E5Ux/b4GbotiRmsPDe
qmhfNLLTYl+npAg3tIshOB7VnOkQbamkVGw5QdKcfKLTVxrCR9Uetpq4qWd3I9GsCzVzVeuZysxJ
a56z6QQAiIArdCxJW2D1sIDx67D5ukplb0G0Ia29iP5IOu+kykup7tpqpaN77mHAIFJ/jKathGFH
VED4ljjPQDkGWU31jaN3qHmlsW1sanDgbWu4cjbzsqdnH9fF3vScAcF8mm4qK4HEA4Xm1vAPQwaw
Z9srd3UB3vyAVjEc0XSN1CD1s6w/RjNGHB4E5G6QIPBQcvy10ZkN/qphnC8LzG2lFRga8BWGZQnz
AARDjGgRNZp6jtNexQURjKsKNTTEQbtMWyeDHRe0uI1kUXtuZYKgCEBBG8/EDeS1LD4AGqcoeRog
/Q9qcupHDNCNw+BvpfZYhetQ9ndK95ToZxjXyzmuGH9aMSx18sOi/GkXL750DAiWJBXgyqVrEyes
fMK4lW2sjRC7pXwbAJWhSFmcOnGoU8MJvItNnD2QZcULiTvLjxn2UcMu7p4kgBoxHLVzHjO+VH0H
MxsYEE7iZTDsuu6ltV+68pJH32SsboJdzx2Q8BgyGrRtBARBVjZTdeybO7CI6GPX2DxNA2Cap6n6
HhjEr4s+WyvTqrB+ajYvJ/zeB5dS+uH5j21/L/votxDOQqjMLmO7LeR3oW+Ft0+kjdFDhmmPNbJ2
6SF9sCs3NZZmeUiYkjb6VTjRvF8XqLy7RYMaOAW9Y5Mw7bLkPfSxjIKxtqim82TdTaSA4mchjma2
B7ngttNNozduKT0N5vciwVBW8Teef4lDHR7oYSxuFdAjKGmduN+J8qJ3FP7PQEK5GcOgPrwVT2lC
AdTXgu9RaCwl6A2pMfIZYLfTRD2ykMewQWuDtZ+Nq3CAgJ0/jEN/nfOxFNBMmMxeSgJbeD7zroGd
JLWuqnOqZbida4VbhxSHzR85Hhw+H6uybOqKiZFzg0PGVJwqZZ1lm67GCEPaSKATKfAu+lNZnER0
MO1L4LsaDEj0Q4A1UxvV1UM6/2XyilRp2RNi6+WpCxFSNt+ogm4mIzjA81pAJXC7SayU8qYIh10N
D0+r7wlnV3krnSyc5NHFMAj8GAXsX57mMsC+bQLpAHmgGW4qjdJElK8ExkaGVXPyQBOlNiHTjgGc
lPYrCyJLWRCoU10ZwAChblp0HEHynV7QeYQxU32zhtcEYXV9Nodwy7YgxCWOCbDvGvXYg23yOqoe
x9w6tm2MaPdu8htSlROYmR0HB2i0g25vfeUcmq7I2dwfEhOc4UoBLiVReuclPkAcCYdDlr/okeNr
S7O4R9gepcv0u12t062kb8jjSbUnoFVnSJNVBq9xHepnr9uMZBTBU3RJy9txWIFzotx50pvn5k7j
gLKWYX2vG4cwN8laioUhfkaQY781s9k47Mj7hlGXbtH9MNszrbAgYASAt/5WVE9Mlo7q2i7xclD4
aNAkHsJuI5WA1HB6yVmojtUwdf0DCDjH0i6Vb6P8wRxu9OJkVYDGbxCQI1RAzYhkHSw7PLVbZVwN
Fuaf+kvPHlVjpBWm7uDdqwqf/K2Afex3b0BwO6zZfGuR6OVSzvapdzKqW7k86+z2ibnu9DXxQyFO
cbgvzYth3cX5nYeFrZ4mz12+S/Npm8jj2g+ie+QTwHpxvYB8YAP2NaOHoIlppTg5FEUPVh2AONPH
O6K5GOGmBPLhmeaijt4AcmMlvrNhQCbxlj24iRKHOpHNBN0k/YAfzwFzj42nr9/UaK7ZeARwXQCi
ey+91cyjYt3hnRYq2AljL74Y/BdwpbB//HKPTx4+RLiyHCGWuFODsfBtO+5j/97g4/SKg13gJncu
xvsp2XU/evpC2VkqOicpcmYWnyuOakqhDoiacEQB6/rJGUQB0DPjwoCV3cu7XAEpNsCyCLtVmyAL
hijTReKWtb3tQ+08VvddADlrWkftzfSg5Z5bBnBIAyCxMb0Z5azOLquvZnEUVbGK7OfRdG1AuFW5
gqeZSOch3xeFx5wg2NgOlTA0KOq1ToKKP5yMTQqP2is5QsNFpGxnUn1cvwzo+DpaPyCrF8r4Vlcu
NWZVcTNpHmFlAW8GmsBkKGzsTC6e0/Guhy1WBA9FtVUImScmYCPYe7F6m1KQhFGSVa9ltRM4hZXJ
a6LdMMO/8NJDXNx60GdF9S3RQeyXuJRltwXWBunWrvYhCkMsjCHbCuWxLp4auKTlqWld5uDymAB4
TQO2eoE3iI/62QdfGK6hdMgJ8eTBLHd4yua6mw5rdgTOZ+Jeik0LvfnRofQsWQ9nzXNTKFalDYra
7aGYafwxMZ033FbaWaMbp02J25ZIUXCs8qNLol5K8TK2K5PRcrFtKN2a4HZYJjb4+um5EstifK2V
xzRe5VhdCZXSQEAilToTTnohyxjVpjK86QY/2jzyVJFB9P1Bplb0Y+gOBZmIRXeaIJ4tVwUkJ+6t
pAfCS+fYqZUfotqP0srXYahBqs4uVgy+ztpVsOyiR0JaO1oJLBAsrBp3xDZDs9bvvNmsFwzJAx4a
GYVNevKjS0MHQ7iqvBeq6z806boeL3HiWCXJxXaY7mDl0IYZn0oWQ7Q08wOYLxnikuxGk9uwChs3
shxDOeaXGFbMnEBBVibg31YycmuiC5Be637celhVU5bzNw3T/1gPWhhVElZEGUO02NbdF9LOtwF5
n43uYio7UgSsKtzsmzmfLlDnvfukP+HKiYVVZOzC6GxGJ3vcETmXfedAsNU2ojw2ypPf39CsUlh9
YbpDCA6Al+kUxCoUxL750XcjVOAE3JdRfw+zg2FCYx91EAaZOLj38+HNslHw682EDUznqDw8w9iL
O0G8HNiXEpuuRVKDQuj3vdi13s9p/Fb3rK6fhdQvVY56mfH+CZ78CPhDBuQ12WfdZ7S6txYKdIZo
WcrLanpVPKr4VNbwP3ImaRcXblOdNMpE2rnS7/vpLpWXAjRXgGIkuIm8k57s7I4S/6rM1pWoFzpo
u2Hd2HzQ76W8M2c/971fuWqwlJqHRHqsqV1C3mCxPkUAQsVZBlMG0ss/A05iVeDCGPSrrNn0rFFl
29d3pnT2QyKXNbRgacKEq6brl2z96K7KXqEjr5l0nqoLHkjCXw7VrR3s55WSn3t7FZFa1/E2Dzd2
DQrxboz3aX0z1M+ERIaxbJ6l+TdQqnIjXLs6R7uPCd2yOzReGqH1EAJTYpqPdo1H6NdWcBFnh6bO
mQPyZ5/CpHJKANYYALdxzZj2WVI+i7Sz3A73LTeFaL1TiwBwtKrm5G4FfQmVyj5qvTWuEu9WJWhn
91Wyp2PGNYGFfNEEUz4ZWKDUIIx5RFSGcH81xZqITB1LEvR6x8dHRSA++RuxSpb4qjpMA87fA/vS
t7kVCFf7i6t/UlH59eLGPDf2Sw0ntbwu1jQqKsMFM8CFB6xU/1dB6v/bNP8DzeYvhaXlW/P2Xz+o
HDfj6S398c9/HN+Stz78x7//u+33f/7rD/5l06wZ/z1r6UymVJDyy5as/ePfLs3a7MZM5ckyNGRY
yNH4YP5t1CwJ/JspUgrBFJ1FHC7Tua3ztgn++Q9Jsf4btQVDXSZ/hD6HNujfsGq+kt7OHVkU7rqs
URhkgPKvX/Hrl1HgaIxxpwDYzQgNJenRz1U8V7TyVerz6qUceotOaUbLOpdz+92GhsHECjWJxP3l
oZ3/1QP/r6xNz2AFmpqHxJP4pTX+1y9RFQ11HuOrqsxU8+/faBiONRwShSpLb2iczS2Dic3k9Xdj
lSbQK7P4jkIYtRPCh+I2AX52gUKnbXtGR0JaWF13SQMAIH/+Wahar36XNT9m5pEZQUAQimbu99+V
elEUTeAR5mkYC8qJsNLpoBsJNQ2GqJ6MsCdhAj4+oBTSsaqZvGwHeacCGyBI2W013fthnt5QxW1X
uKSRAPmN6Y6t3ewKHXo8/epimRh6mCzGvMCWBPGlm6tTuG19RVvGNF5o1SVUvgJfYlYtsnPwjHJg
nEOa7cfepFsKMcVYB/LkX7RE8rD4CAGzt5jUPjSeMVz6GL87Ae/mMPah1UKDipJVoUv1MlEoggUM
JGL6qCN75DZHWKmRRmRt5IG6Mgsl28p1HbxQLsyWfpNCyjRLa9OWibbVUNTHpCQpLUZTC6xDGs7/
bdVoCWauYYnRLOiMEmz92L724UjBocWo/k6RPdsiE1bwROBsJNWMxum59TtcXZlq2esiplujKtka
+EULKBz9LSQexpYMZZZkGsOrjNvyemKB3JZGaR0gJ4CWCGR21ARz627K1WRbzaFxX0c0T9TMegKF
QcxfTWDJk0kWO6OnR5MXJu3YpBfJd3lqwFWbkXrOjUopztpQlzg4yH5eZ8cqyyVoZ1YPw0gGpEtQ
muRGG8TE+UGt3XSIbPA20cbQ+DapDLWUbiuHiDsXBMX2XIAY5OAV62wTNxd7tGKyP7Omq2gpRVq+
sPKqNiDOLRWUXqKYPHttxFnPcHKjefHe1DGPYkZRLRvtqJs0Uk/alHZzTDcE1MXyJk3dRgHxsRio
xhlPPlLOkBwzmoD6RV03dwhwF9QWZuVj79ybfe3fNKlUE0zxSSurppUYhg/ympQONwLzrigL3xOL
2DAkRGqoABzDB7XoFAOuQDZQrO8gf8Lbxu6b4iWQYQ2OdiE/IyDMH+Tc4uC2TDVYpUNc/TQCnLIc
RmfxODWKZIw2fetHxPqdVJz8ILN3bdgDtxXQ8OnMacrE6Zxa2k+1svRdguwfJm2QiGVWqvFRr83m
uyf8GOFQx/yigzSmeNa0mKQ00STMHGdJ4WLyM/1UysOIqx1238SfWG5ROLd8ewPTQl3ihCqAUFrJ
WtHS7rvPonuGalt7m3FAfYVpkjXsIJDRoI67qBh3g4FjaSDX4iEfRNO75qDAR5gGeU4RmqZSWEuM
LDmVNdZ0bu20y0KKm163qq2GQcRE1wd/0/XML0O5HafvoaeZa8OMI4ozg/8wJaa3MlMp/ilp4KVp
tVeya+W12DFvJT36YN4I8tXylI52uZwKlOmWTmCdYcEKLsdQN4kwku1gBi1BYComV4sF7F5ptk6C
2EbtDk+4W73urBP88+pGtXxM0worvO0iRdo2Om9iqgsxOWNolcdyiseNyLvmKTHCpPsf9s5juXUt
y7b/Un1kwJsuARI0okR500FIOjrw3uPra0D5XqZEMcTIqm41MiLjnnsPCLex9lpzjrkIGs9ygx6M
oK6SMLdIJfLSMeezowiidhPlsoXSpIkmx5KLWbnRCLbcDfASFX2Yx5hAHIeE4F52MNOA4lDPzW3G
AnvLXjZ7DzO5+jOUmf8W+aK+KwaCQZeRD13DYRImmzMCPmRUURKKgABlHCtHzRWWusqcPHQdekEy
khYAlC9TsIi6Or0RgJXsozGtX4ooZQiemgJZytHEvEEvjO4DIau1ZNqUryZy7i5NQZbvOh8SatCn
LMamRYrEQhmsgNW5I3bcZL+OSMcM+GaGIQjEK9QT1MyB5BUsyGlBo7g1n4woIXexkZUJNJk/yjfY
KknfNPI5+BI8vrIh14DkKZgeht1FGjGnSZ8g4THS9K2SQaTQpdcCOvksjATO8NMw5JbDxhqNhLWV
4EcwsOidgZfJVoZ2I4nllTIptKW1yVylk9gdZKP1PgxfC/UFWNLRDvV+gjEaI1MEYF2ILqHxBHCR
O59uM8nQGVMP9UtM7+BPT1t5F0a1dlepFUh3VSsOViV0m2lMlPUUjkVvF/IYHYx+RHkBilB5wFsP
Y1DSKjfPfMpMFgIARcR13pG21ey0ovQ+kg4so11SCZhkZpH96GR5yFQpMtP+Qaxwddm9VEDZgbWf
PpFHPDVrWMjtipg36BkWhwkhIG9jwr3fRx+xgZZ5Iet1Fv4NhjmsQh68rVpWwxVIXNjdviDRm/Wm
K0b8Pa1Q2NGPjR5VV3rNTlxrNEKA4qwiZYtsqze/UOlOsgtshEUNJI1eFJFrg8usQD+Ivd6SZ1tg
ZrR9EovVFcLOcXDFukLWMpURE5ymqBKFNlnGNAgcmufixczHRQUezL/OQwloem5ggbclMh03vNQ4
ehvmmz6vQoK8PR5ACTNLIOZz8MwWNGXcXJvlQG7LKNeAoseQ5SWW4vQvTNf2waup6hYGpMdlU+a1
6kAEngC2FIo34xf5VgmNVu/jOpYeJo0Yp4Dq4a/Cl+8GpqD/FlO6rs3B4j0z0qwon6qkbm+7cTTf
iNJQb5oxUDc+NFA+beDp6asGvnatwRHeWCnJVCTmTpVLNjHxdlJgDvuhIWIhEvL4cUxS/aINuf6q
QpDhYhA0fYn5hosagnLZxvpQXumVNRAMVGTFHx477zLve/r9lSIVey+n9yfLlZ4uoTPEz0pPrsNi
QvLqAs6bGVdeK63iKrXeiEZWlmKeFcsQcwxaH/DsQl2ySBgcgCE8OSyhYCQXkwEzq5XMmAe8YI9s
dcOl3vdk7vqknZCha3ZMwkT1XkKp+Vxjhr5oqKBpC8ZFvSebqUYQQiNW64gjnwGckqv0GZdakybp
SrSaZpNXNVF1eAg2sBbBn45+DK1Q5vMMdDtQKV/6AZBsMULnhvxf5y96WMlPg6eINQMdL7pKo4pw
M98c4rUsB11pFy2pCxRMEiGIVdVda2GUXkZxmL4yhaebOTYVkD2CsxsS+8T6uSyscYARn1YbxC3+
yiQe0TYIznjR+jx9KwnjeFEo/NaSLKS3TAVk1VGKJlh1YdpfJGMxbY1as5zRN5L7PJIs1xAL1JCI
uYh+Hfqm3WqjVLz4ctx8CMWYbNoxZn2R9WJYJ2Us3HWtzugSngshotj2H8i1mOfJoaE/T/JgMTew
DCZ8UUQOoxc5cZMS/BoXI+zOQXUTDcG6kiQ6rYgypV4VGIW5rPzijjDM4FojK/W+bUTzjzUKc28p
UVeAXv1bsoglwjJqXnde0MYRxFZ1SYkSepodVbpKcqXe94nOXLPJRfEqjDLhXhBIoyXUolAv/bFh
AmOR2POgVnpN2p/AgytI9FbaUNTXvi9rG9LczX3Gzo2vA6yk4S0rR+tSSwA6DrQP1pEVDJ6d9pLx
1BMItvWKvoSMZra3Bfswlj0YvqIdmGJ3M6B0I0cY1j8jxHx69Q1d2IVkmTQMBkd1LSAf2YUkSa5y
LelXVjeKiZ2WfHoZsVOD45aNnazrs6VklAPxXkGr7ScRwiBx3LRiR1Ym5tIkeLJBEuisy0FqPvYV
vOxqCCLMC6DDYa/IDitIecVOBx+TSC/Q0wQ4BVoF28Gje7BJ4f2Qb0XyBN4+Kt5Rld+1TlRZoYl5
8YF+O0qniPejqjPsrihsgwWBr/qhQdzqpH6VXXleGbtyiTQe7YGawj8iMkQRib4qElObzTYhaVMs
l3Tb00pdKAxtP5S2rQ85eFGkc1VxVTS5wIthRLtEbY3nKJ/0lTYF+SbVTGWjUZzeJf4ksklrCYUu
yCDR1bG4I0TL35DcoR5aPWCQ3OcmLXyqupyPatnemnmfr3x5bNaRSK99qbYCA5hCYHSam3mwkWKz
Ehhu5ViqZcKEoW+aDS3/PLxLEwq+hdgNOqNCWkkPfM2KtQi9egeakTUCuhnC22JSd7D940cV1v5B
wqHBQibWl5VR0udMp0KfZngosnPZC2aBu8CJhl4sDovRF8y97EXyrpCbcN5VMQZn/Rs+hK5u35kJ
kFAMJEh5MsqpQlmrwAfyogx1qAGeIiQ+AqAeXeSKRXTJo8DMvmmsdQW296Ly+/TRG9GIhfTo/hhD
Fu5VCjDbN0bdlXod5qLYapdBZpDIphIwagUyBNAcE96KcR2Blc0UbyetDK5h/6LiAhI7LA0RQZpY
Iy5u0Gy+xgxBaVPnU+Z4Y9i+A3ZNUDgSaqUXevFEY256BAbegRTVCKtEq75oRFG7jAs92snGmB6M
0keZ+rm1/7+O1X/RPvnS5fjRsbr9GN+DjyT5qL92rT7/o392rTT9H7NfEJyLCM1u9kn//66Vyp+I
CohOHBn8Hwgx/+5aKf+YsWOf5he4BwhEUFv9q2sl/gP1lUokhUjDC1qB+Z90rZTvEjuKzdneif0K
f6koq1htvvdkmjAKVSVNSQARH1Upvcq8dGKfGdyR3fiii52xx6VPQgzSliEqdSdorRfRYJs8ZuWF
MfgIGXMZsXe/MxPlWjRT9TKrvX2FaEkqbrBDEcsgpHQJlPQlNJlPlPlqGMTbSSXTZGgf4yhYF0ZK
mDt/ZyQjkmdO/+WWnOqHHfWdYGLgL6UFSKUAOs5Sj/pOY1T5SStkAJNJPGnE6NAODTWg75aysfP9
ZKNK1qLW1GcJtBCb4jMivCMIjsbxARlIlga8gohEiKzfr3E0VXpB45yvAPvaxeDlt5lGC59s7tjy
N34i46mOVp2mXaihRU5htFVU8jZJIy5y7bkkmtiiIzOC4g7SGs4veulkA8DITdL4NcqCl0onuqVo
671njH/rOiEgz7cJsnxSdWtVesOlP+sY5pQuPRhfIKAvquDv7xf58yT+7ceZTxJEk8xjaSoWD+yx
jSlscnXscOfbMlDqvtdeB4Y4i1onCKVktP0UgNBf1NR3/sCALEVFRCJB293luuhMhBEkpduqgm0Z
1loeRlTq5JYsEkQRLOlLqr3ItjQsokSbx0iNbSO/DJXxqTcqtywQKJnXVNwJ4Ge6TL+f2TxOODox
a341sF+CXfnhwY4rKQqljBNL+mhfwB3RrdBF7OTkymeR6JAQeaEk3Rl00vcpx+f1tKhewDVZHFU5
tmXqRRLhwqMlqBPvqz3I7AKHaCI+6L61qAMs1fn9ND8nF8fn+eWAytFkY95oinrFAauWpFO9ec9k
vMHmW1MGH2PabWRSNpIB6brka2u13XcpEW40GK6lQUBWAzW6IykSuCYlDwnUIpYfVoUyDNaJkf+J
AxRAdQhbsG1WZd848yiVDiSzf+hlJiqYMb4XLXpTldIepvGJ1vTWtPpVUfaHUmD2mYK1J1JinKsx
IVFdrdNek6h9CzrrqpByV6SdoZa1gxTV8fD+/n55vvsRf9wO5WidNKyhxjXH1RmwmnTPcpuAiVbd
pj2HhZkXo99uAwOLr2OEzPe8WB05kJi+4c53CP6DnhecudvHyz5vqzVzqGe+BfS4YyYiwP+8iVSo
0B7SgwFRaG5d/37BjqcQ84LAtw05sKZoQF2OvyyMP/KeLk5s10tpVXTkfznDmpJ0MdLWwsazPU96
lE6eFtgGEC7kSfyAblWemICG4pgM5W0vcyeHXSOz6TXiih4T8DJsyONdnLtn38XP/3w4WPtM8N4s
fMx+vt+zSTHVeiSdyw5RfYSp8kxhTbWH9SC13Cr+z6yP8+H4mIFL4H+GzFU+OlxcWFYIC5+WtDM4
ZHtB7ZE3CDvcfCVsyt2Z+/hz/ft+tKNpEoEWhd/lHE0aHk0AbZVRoN641vXLsPL2unEvWN2CVDSq
4EUnt6tIM/apqu0MCx3O3ILBNGxPpC1nQbb+/bf9fFe+/7T5p38ZxlpmIIwKowHu6Z7Sxm6RRFj5
ze8H+fnmfz2IJR6ti37XCGU/zFeb6RTt4IVEi0mTXzLseb8fSZrf7e/v/vdDHS0yFOY1pQSHYtc+
gyyYeAiZca/o03Lo2VK8jP7O8ErHpIVK3+m2CZPV//InHC0/KpvDZpLns03iXTCJ9yohOA1kM3xb
Aq5AK38oAsYt23FWzBVnrjUj1xNXgP4oUBzK5h+OD4C+GqA7Dp9swjWKkZUHqX5cKcvuoz7z8BzR
M//fa/TlWEen6pt5UhvGSALwXnqPL9MbeenhNACOr+xRTM2UK6QmF2jjjA9iO9fauYHomXM9Kgvp
JfR6TFSXHZnobBGQLifSQxhz3hsd+VjJOeOOdPJ1YVqDBhSahHJcopEUQvN74oD1Ut2i9ykOpR04
2VpxxVWAvUhfn6eE/lySeWOwoAC/YtLOPuio+C5QoDJSRfls9bELBuRNb0h4z4qnxifQu1eie6ak
6FKs29bEGdGNfMaJeSO8Rehx/59zxPy8CBRz7K0Yi4vmp4/6+5rRBxJtbQOFv5cnN5GBNNlM0P70
yQqYwlao8rVulitRKtwgLHZZhlQrF9dpgXMt1pwg7c6s5p8enG8vvSUhs2ePALh0xoQfPQZ12uth
XpN7bsCxUVuc0eAyHH3AMGGgHfOUdT0BZ1MK3A0oWsJsVYk3gsxim2jrThDI7iIBg5aoJqLW7qpt
l1SuEUobb+ivkja8DQkoI+XJ/X2l+PHN42ezq2FrxXYUAOzRWjWasTQPiALSpMlf6p6RthKHK/v3
SvYfLwqWzOgI+h8bC7bMx7VXSbe7ZJTq09RoLyecIQ16rqorDxpshio4IKBdBgTTaTXGgbRa/n6i
R+hK1gkOr4MCA18JHuJHrEBYBokslb0AOVTbzRGThsL+JEnDa3wWdiOol3mhkZcjOoY5i4+afEUd
bUsleaExgjnJsBtPuC8V08mU1yR5rmGXjWyQe0tdxAlN2QipX5MhXKvWteYfzAklfSvsaxi1qkor
O3mKxBfPuJeMlATuRzl6D3FL535pmwDrmsrtNAZ6WGw7ZWk09wJ5UX7sRr6xLoerPlfvgmEv0Aiv
x8GBymwuMPbtf79KJ95zyMuSqpgm4AfMekfPQ+V7YpiLrUAq8uio2eSY2pPcFrt4lPFFJY45HFq4
AWFU7QxMOIZOvEamXbSZdqa0/Vl4cr++/pKjdT3GKNqmLb+kt3mxmbTarUtj3O5s2mn4gN3//Ety
dMSjV9jCXOTXNUecC7IsdEgfB0xT4K56KFbJyttka/VKuB4eol1bbf3MjlfRmddR+lGmzb9hflBn
ThjQ4aN1diI/J0s8hm30dClEZZQuxLrHAiBLjS+aeGAcInn3kxxeRql6Z4m9i8ByqZRYlcWPgLDk
Rsapb6auLphnbsmJ30arijVOgYmu0Wj6vuYqpQdcrsOrPafMTRMhhwYK3Ci4R+61FIv+SiOGXW6G
M2/uj8oN3iWpFTPAH3wSETDfDxuYkd/xiUU8kStgFwjSZDacG0gj/DOb9fnifl/DZX1u8Fgzx8WA
sPL9SHWXZFkHWB7V123Y944qovVU+jNHOfVk68BbED+KEgqqYxzcmOd+rhKYPjPPatuMvVdvuja6
pzycAyUjzBR184pKAU9XsUv76UppkqcqFQ+/v+vyj20WqHONX6GwseGTdbzfCTRzJKh0rtJAKCBS
Q027zazAzQlrF2pgHC3OZrVYQRpAVZAvuummLD7G+r4NGQJlbbDFrcNOXsLNpKuLCWCCrKR3SZvg
XJx4AP3733/xiSv3/RcfbWKgWg01BmVsoGwMuwsVR5gdrap1vMFUB6nCORc+dKRSnb8a34949Eh0
WjWFZSP984g8c/0DeuirDqCq/C648iJcNa6+gsexOidRPXey+tGOJdWQq1Ujh1bdcE0fliG2m7vV
urOxny91z1HOPBCnTxaODE4CSdN+kPxKwwjycKTIa3xcv9RJXZHa44AHM7jzlU0kv+HOWhndsNPq
9mAlZEaG3SuqNtfQrKfMqi5V3GddrS5+v+/Kz5WHu6BDakQVqUg/XsyxKDDjGV5AHTXwaNLmHZWL
QSfheWiJFu+cMSJtNhgPsUAUbyA7iQVnDanYENYrfTSviX8ljRVs3UOOl1XB3KbWd2AxtCZHXE8Y
z+iQMbVsfe8xwk/m4970tH5dBeKG9GlHV0ZcV76dRjdDMOs4cqeubsL+7+/n+XP90WkHzK8kaGg+
wEd33JhQwxcp4s3RbDeCljh6YDD0Cs+s46eerPnjoqhkKdDcOS7mlVill10q5HbBwgHDWVxNgJcG
u8Baalc2FuYzN1D6XEu+L61sBulT6Si9Zxrl0bdVyDKdxD0OOWKrHeRqnQyimwJqGKThgpjdXQGc
IRbGpecHjt61SJrI/DaE1YBjvEuw4kAGdESFAMKBWiBLHcYY2wkLSCA8I55Z5vllp10NxsNATG+l
X5P6u48w9IJEfWwKc19EyRad1VXdG5sMm6AnjouQ254DaSGdmB3DJk8nN/SiFGsxpsZGYu0Pd10o
OEkXO4mcur4gM6qtn1WxfmdkutLDv3X7rDf6Wp7FZ/hWSujd1hD+yU0PleNoC324qifkD42yi4Iq
W5SYxSpV+mgihMH0UCsPcziZ2WhNkPOJ10SR8tl5Ry5vV3AoKr7vKMjWaBYXbL/IEJfuUjm/aZD7
q5HqGNW09iDHjfUVEZGHyYRQQoOX8MRl4D8QsHVj6MpKFqZNx6bYk4z1VBz0enJiOdqjfrJ19qxx
gr4yy6jF3xP+rUHjqhT1RVJNTloUV6mGaVxbzlGKaGztGKNSOchLMuA4ZYg60tsgudCmbU97GrAJ
eVX12lvy1TgJb6ofXxYmBTCR6Li+kewaWbssZYG0WeGg42bFifAYe+adOO2FMV5bsbyV/byn8m32
XT06rY40DnKSUpW7UaVlXihLLc5fmfc6nervA51hRCVoro9OYhIJBpDO8VtPrD4sPDTp+GSjFNXn
7+iX/pRMLHLcqaw+mDvWIMrcnn12dbb+PPVafjvOvDx8OY7BKEmtKitgY98v53I3Vhe6wxb6jtm7
3b8Nz78vN6fWe+opSdKAS4tMe46KfbT4SR4IQK4aByDaCmAMEr54Gds47rjU8qJyITEy9MMbtTjP
p52/1kdrwiywZxvPXsOQjKN6spDVtm8FjWPBJh9k9YJMT6zbfGWVWHdowmKwq6szO5zPwK7fjnq0
EhlaV5StxUkPT5AR4svxoXVBcPFxbR4pZ5e8uEucwraCCWsh2eNFe5u559C88s9991zK/vvcj56p
kK/ZFE38Ctn1XL9aYNRfl9x2WDN2aTe7cNs9lgmdq/ECz/HoNG7mRi5O5reZFCyc6ReeqAS//Zqj
J494lTT3wWXauslgrhKc4uw3/ETH5vsZz2X+l6dbLCSjFpk5U7upW/zDLu56e1oXazoOi2Jb3ROA
eOaz84mX/HGvzblRRrsBJ8VR9Vbq1Tj0Am9uqqMyY7aVkMmsJyAFasvWutsEl96Y7armNkB4Ocbo
XdK3QMW/n5sbyzf3SGEbU8bY9lhmFm6/N3NaBngeRRXhrN8vBqxliWas8xIRviy6QoqGshM8JzC6
x7ishaVcI8MO3Hi4VaA9qEF9Myrv6oi1tBcXidivImp864FQ7BlrpTIflHDdMXQoItVVpDs53fTi
RV+Z2EZb6RaQrB1j/JILa5uryVoOYLjNKM9kAGf1V2mHOxMz/pmF4kRhQv7Vv66jdVSYqG3USVYI
CqVxlPdmo6y959JYvsPJYB2kcZS+Fe7Z0vtHE5mMiK8HPVqdTD+uiZj8fGBEO/pTrIZ1eFFuuuvz
Zb48LzXHDwobWhEyNL1NxjHfH87e8sZeJnba7lbKSnhsl5Mj3g9rNEw4hFdz00HD2Ewy9EL5ABNh
4+m7O7ccn/rM0F6ly0rxBzz66AWpm74rNULC7RG8VxU8mcANAWIvid/dBuZdaUqO0Stn2ucnvwE6
XwA6u/Om9LP0/vJaCujbJfJ9WA5FiY6H7yj5dE85g4JcXgda/EeTN8geSBOHN4KddkCPL3nEaYQM
AAWcM3563Ru5E8fp45mn7tSq9OWnqUdPHbrZAgwK+M16OTgTYKB1vLfmdj7sNQrVMiNE6OwQ8Cjw
8XPHh5XsXxfk0/705YLEkzkg1OJZDy50d7qor4e1dmmSXb1gi2tr9vQRDQte07PP+8lnkMmjodBi
Ry501OcoA8kciLKaT9dzRd/2X9SNyjiwvauo72zrDJP6ZLlBv3oWD7FA6p/vxJcT5TH05KGdu/ds
phmx0nlezHMaAptt/71w83MjyFOrCDUFiYXA+Mk9Ovry1obed0PDAUmwF23xYc4NNjyAr9XfyYZ+
+J5t/dXZCIBzRz360qbNAMR0yJnPYM6aMQWIFnM7w7i28O/AS75iMkKsiZ7pzHb6VH9lnn+Z0FfR
Lumfk6svFzjN1Cox8F7Z+nV2KJdzajN7z52hbuQlH7/l/DxByLAne0KGuKzvGhvzVECk1Jnv4M+J
JEspAF/A4wrTfOMY0S9pQ163CY8W2ni62t06QcKRZFeTtk1TbzXS+AF9syAl3NXDwTWFdPP7u3xq
bfv6A45ughAqYldif7DT+o3egxNrMJQk003wMZMHtw5zCzae5fx+1FO3/utR5z//cgOCzrOaapL5
/KtbYIa14YbVmYdaO7VIkWWizZowduzHkRuNEQu+7w/Q/RjVsJ8xSWcRvPeOeLTuo/ByN6rkdQPl
u5ofvdFYxwoYlPZvA8JiUkc7DjzMWTB85GzTKe8A1JV6xhTVC7m865TQDrULg79XHIVDAoGhnh7N
xqQyeJ8kslN04W7yaImj2Qnyayt+0upmkcol26BL3w+B/mgoVHGpFPJiDINlFmnLVgddZvRwsrJq
5xXdss5LKqJmW7G1/v0OnH7ymCMw7yHD+wffuVSNLI309p+LGpL8fW53C+kaXMWKT83z70c7eS9o
ZdK/xT/8Y5jFgKuW5JYXbpr+yuU+ZPr++wFOrpk0L8D5i4z4yPD6/kSRppFHiDoYO76wO8Guvgoc
HLjNksGN3fHyLs99Fk5skhha0VBh0kmg9GeJ++UZRnBaDGHB86V7hwQ2ZtZrMAp2WCQ3TFYHvzjz
zvyc3aMkZUMmUoSwP+HGfT9FYWhgDpO1bXfqBymgjqwcJm/clKls4yt1vD6/KqzsuhohVoTtmXXi
xB38dvCj66sjGw8LhcdFj2+Dnq88o7Izt1Dm9x+VeniWQV+qGNCBKh6dn6gSbmzq7HBnQVO9MHbl
vWC/K9tqW32cG+ecWIDQ9wKkp3up/gwzbbLUC3uk4LaZE7zRP0dtCJKjss+c0snDzNpYEUExZvGj
StmX2YrQQGINqsJ8IYaCHUUk9PKlVVt1q0B+DlvSZdtwKZN+MsGGK1s4eMJBa+O9rCRnCrefPwcA
PteYnLf5s3c8V6iLUPQ8OHcsPg8+WbbTrdWe28XPtd/3u/j9GEcF+1AgtdQt0hpEd1jFl0lGng5M
aCe5PHQ7DITLfgVjyxXXwl16pZ35sv98J+eDK7zo8lw7fWoBvryT+SDnclvSuJB0giuK2FUiciks
f2lqcMPj/joQs/sz93iu/n+eMAJ0CjUywY6lfpkfeOo4AnGfh5PDXXmp29mt+TxHP0PEk1ferkZx
ISykM2/kqZvJSIwzpX6A1nH0umR1its15lxHhLym/7fzgGH652AHP997Y75fc1mIsgUCw/dFJx6b
rh01zg7j7cKXPhDlnnvvT13Ar4c4emIKq+3lwOSp/EwGFPYqIbsBmlV2d4MNwbPY+bYIbmh1rtdz
4qPBydFvN1XeCqQhRxs7YLdRU8nzkbemG6+1x4YAnVsYYjZaiA/sN+f6HscQC6ZWs3KSoFaTLTTE
jPmmfnlAC6/1CglvNPv1zhk20rrYjSt9FVx7y98fyxMXVREpKmfZJONZY677vhwoQLStxOTT2XKO
iym9rIFMYzOCB3XmhZ8fgKPHnwNxViZvHEERRw+IPiFlnnoOFCaNYzHrw8uKx8uzcek4ESD438/r
xByeY3053tHToud8iYnhDHCLRqusGNaCIdmDUKx8kl4zwn01AA8W6o90PARFtRT0fqUyM41i9XHC
5aRh5Y9y7SZWukfZVP5Hl/3fV+Posut1F+eFzK/rYQpkwl2J2koWrkbj+vfLgMb353UnH0bnI8aj
NDsvvt/gofVJZ8jnF3OU14LUOK0PzLuPX1O0ISnoqcGDpe/tpST702D2bMC8Jc1tOTWrGIuTKv6l
eNlYE3IoAw+8CcAqhg6Wkedr8RaA2TUmMnSS9uBjDK/93B7qC8Je3TJOL6JesQ0yg7W9VXi2ZJU7
M4PrHaHDCNKrxIyu+ChedBKowLbbFlrqhpK2zbSZo+2mKVOkME1fgoGUD4CPoTELiO8b1NgV3Nk6
iFc6eeuFJ1zVHZOYOE/syCphyQf3VpFdJ95dSVfNgPAszx5dOSs2pWJdm9172Ca3ano38tmZLAMA
1OTWjAcHhjixlbg5mtmJFaxQh21p9BjnZps95ONQZ6iekjFxHccNJmUFB+mGstUVVEiUIgw5H6Y4
xmxrA1r5JgoLV1BGJOoFVPx+JUQwHKcJRmy5EiT5RbSSLewJp+rdJjhMPgnh+fAw+dCC1Tt4l8C3
vKvY8JwpE50+DdCFEMZJpEaBSCNDXmT54kYh/MP0HzIqFIn/QsNyLGibTDokSEO1GJejhKe9cyq1
ITdCgrrWgs/otwWDvDrMl1kWLQrToEGkrn1Y8zqYzxbWs4+uPhOqjSWmu1H2iDS77Rrv2jdfW9Na
kMKoe/Vb2FUYpG80sliI0TDNh0q56DMkYcnzpFRLy4K7rCLPSlKqeXQZgo5NjqaxFez5RzpyMX6i
bk8wCxtLvIz1Ai7frYTDCXqIrSX3sr5EdwYHRbWTtlu0bKgGC1iM6UgJYDYIFBEbITG+xIdjvspE
myl5ZHehtoDnGqbavvFDt+lZqvX+olBevU5ZBGSkqNLOakyYCM3nhWyUg6mTC8V6kG7a4lVAYCxW
DCwTbxXnFx7q/8x7Q6rPTDFb5Im+ESfZTuMnv6oX0XRv5fdKATkRY9EYgjFTPjReDTMuDmpKwz8K
AyeJ5Kcc/EwjbWUkPgbwhAIEoWdYTtWABvXpZ7Dw5MJLr7+GiUzcEoQzwXMTXNAS6RJzckLf7oSh
3pS8v21qazHPUhw4YsljgQW/1v8EOS/THI1QPYpqts2BkGF7v7YQIrblNcADtwOzlygvqWeuZC/G
cQBhsCchQAvteAz+pmZ+5UfxjV+LN74OUXbo7oU+WJjTwdceJV1ZKop34+FUh8zX2QGQhRTAiUhT
3SrbFXmVWEwDkBuvDQNwY9Su8kaws/KhTu5MsCN1eD9jv/vZCtDPLXY2RopjaA2fH+1+vvOfP3DA
DzFHD+gGrEvZ0UxU/EAxRbFyvcnHgOTve2JwZNiPnRGQ59EsYh6mYkh3sJA3uFlx+gqD+HfwEOXr
PeyXahMxipGbblMB/wyptQitt/sMf3S2b6H3jVA8q6m6lKUQ5cRg+/jZAz9eChKiBWiG3dStAklc
NeVk1woStmgGT771Ve3IYmdHfbXpZHVR9M+JC+0dSSAO5oHKXfPLlwiTqcGUuS8egob0GBoFEIhh
Pd6nowUxOlumMikvvrAzGyKFPB+Iowmvr1+M8Z0/XcjZc5IWF5MEilVMIIN74Imza627UZorb2wW
NRhoGVESxPXFRJh8B90e0MTC6NVlpYQ1lp/egUlCEOHfDL1ikIvwXpkRWpAvC3GRxrd4zxfogi8K
Vd3GpWIDbFhU9JfIIXJT2PyZmi1GQ94G+rPAo5PG1tbnLwzEbQ2XO+jCj0mSuWThpvTvfNq8inHF
Ko5VjOdruooH1Vby8LmLzYPpBRfhGDiTYrnjRMCP+S41vJZxs6vBkUyWZ5dkLaZeeSNltI1BHdB0
dUT+3GPfrGjpsiQbGKTFoTM8WkPyMsj+KGbz1gPFkJlgN4w1ymup6pazha1BGzByz+SaN3nUbAt+
4STU60ZRVmH0rHbSZsKU3cFLMgF+WwbRNCwmgeBtO4tm2yAYq8j725i45ojoKPp+oQoymSWekyW1
O4rtsmu2rcKZCdApIsupB8LyQNf4WrK0ah+2kgRZ9w2Kk+1V0mvagUyPMhjkk7bo1Yd0BN0s49bC
bZyWs6brzvAs2/dHkvHiy6HCujPyYOtMFYLgrocAMMbTui/EPQFLhAeBqSl66KIEMSorXIg4nplx
xx5zrelM+XKix0DtImMmAtKEIuR4Dz6J0MIQ0gZ25b8q4q2ePcj4E2ZeqGhdQIhzBDOCsc2DF53Z
uv20C8ylMY0oE6U2MmTzuJDU1WJM21mIUq7SILol+wXHasyi1pWJkwnaraoAT/b4CvQqgEUWcXnI
Nmon3guleMjl8D6xLlU9ti0CI8XCJy/k6feq60TTbP6NxqdEENXM58zmS1UdInRUUIzQNojWZA3R
Y8IKhSSG+KqFYp9Xvp7eL3w54FE9GUioDkKPetLchzetK9y0q+4B2sJ5IdD8N/2o41VJISuPib/0
aWT+cmpTngklTunA9it8iOnNzL1WrgS4qwHUa5/Qp1p7LOq7VuqBsr0D1LGt1trpw2UlhysfWX0W
+6hjE/1MqftpZPvtl82V8Jdflo91HKnzVqbOHtHw22IBFzOwgfTYhnaj8ukeZLhSVbtAPu0U0MAL
Yw+5o+Pd1AZ9BeUskJ86mSQlEW5gI/I515k3HMb8JqrINmgvjRzIgnVT888l9BVI7exOxpcDbl/r
R5doTApZE4IpGlcBaVQ/2UF1Y3i6PYQEKjWvNfFFbYApDcXOf5N2XsuRY0mafpWyukcPtFib7osA
EBFkUIukuIExKaC1xtPvB07tVBAMY/TM9kVbpTGTDhwc4cf9F7n2HIrPdfBW+DsdId+i3egUPC08
nbDIYIhXMpkSRR5kkMf0WYbXdmSaHqjBKBS1DEBd9JC+NZBSK27yuqDKFETdWTt0m6C0fk1pfNaM
v62ovDG9/m7ArYqe+NOR0AfqBV9CL6oSo0o9BEj6LAx9m+Y5gsDc1NrhsTGuQ/VDUBH/HUZkpCoS
jAxpthT97YqBPjoGBx+Enq04o9pELklfZ01kTEpk9pSckU/ZSZFwZfbFiW5doTathQi44sU6Vv2q
0xBEMjvB0YDVJw3MHfTrfx6TAz1sdo29R1nsbKU55ZKW8Dkk+HwZ1aAaVzx8L25C1IM7uvRQyLet
Wm9UNQaGV143aL9A9YfdXSGPbW00FCxGze2R9/WC5syKQF6NzZk63fz8pAfv8iagblkE94Nk59cx
axHWHHyP7a3JnkTrUfVwO8ugFZNsAEVzfg72WTr6tq5nWQTANhLl0cVNfhIsTU06hqVxGtTRKlr8
o1sjWLYCZ7Ot8ZlhxOziBqMl+p9HTroDPUAD3DqCBZR+4HkuoZbmCGxiqIleBDcIZ3HjUq5qcN5l
Aa1EBWw3PoTFhCjKSR7clyD7TJPzmUO4gyof4/qVYbNXqaIzBhdSH9+lk2Vzub5Awz/wxyNT6MBl
n4fVdegfCK0CA/76YeIpDKxGnLsbApIxKLwImujEyjF37EMFMYXfDi8c1hGwisVxY2ZjoE/FSDEn
eBjGDKE5GDPZeJob/ROiwwjqN+iD56umbC4VsSlwNxABCkpHpsahtTu3psyZ7ktaMP98b8dXwiLV
0oxvk7QnuaQjvX60Mj+P2HLyUc6kjaLDs6Jm/DVEW7OHVyrNlGEd1CdA7DZ1byfjSvoYncquuCOs
j2G5Do/uXszFa7VyEGoZGpifxT/JSZxOosfeuMBXVt09d9JjLZVDRUC42uRlkEJ0bdkxKniWNirn
gB1efkBtrYL2Ix5maNEfWcwHZuiXUurikJZZ4eA8KaUiWAViMXjrN9FtgWkaeYMzuLLDkFqafYwZ
fgC8RnsXjVKYcgiQUKX++h0baYoSCTlOiseYtlpbczOXj5FJHTAWwZnPxRvjwXestyPvO29Oy/kD
GkljW4ctYnzr7BhhOnpCO39LYzVjNGQKBC6qRdfI6UkXXMNPgEdfVLaOq+gRSqN+YJ9mYcnGTInh
EZZV5EowK4kLgI8DINpyCA+l7V0UsYeVj7kh7NIUQLJYlGe6j9aRQUWoyS6sXH+wvPd6lE79gbu3
3q+i5L5T9BNBx4YzV+22Bl4ynoZWYQsBF6oZBK0giZEliFp2ybtSNmjv4uuaYlQrGmtdtk6jwN+l
6oBx5mCLsbKKfRMwR43JVpl84At7E0gpxG5gW2Lvlqnlpt0V1eiieTKz4D7Jxwehwwe8a3MQPIif
Ti26fQKS8dAFMLgi0zzvEVquC4S9hvsUXKhce5fZiEEul7kh+fXzZ/2smi4+63z7YAPk/2c55a/T
yYynzBt1GULBIIJCNdZjfGoIJUBYcYWapaPhA2i6fHMUOMZrrTCdGgQQoA0KS1iWQoBBupSOEyrV
RXnqczEXh8htFdT/zBdVatdmztXeEjeJaL564M/zUrJ7w3R+fo8DWCmDpgYCBuInqGcpYWCgnpmK
Jc5IIGx2moVgcySPZ3p01fn4TKUS3r3JWiCLFmvtQhf7hxGbVnTPbiKZKmkvIHKaHTlxD90tUcMg
H6OLZPFci+xCj82plgu23Fo9HXLUegrtbMDChoKsE2C+G2T9M2cTyrPJSYEj7JEh+b7jmyq4enrn
n1zgb73BsNT9sMHGQm+Su9yaIPSm94pBNpyYO7hsl5N8V7U9gFDrQojMXalAwvCN0D7yHPJi5+Cj
ALGa6dH0KYGmLKZYklTWNBUUnbvgHpzxKjdRkDOvTQvDXNHNKxtxVZYnvpYf9FWO7NPLbYvgACRI
JT57Xpx9X+d37CNba04EF6Q3VR4w7TJWaX+rTS8I5V0ip3Xz89sud6plvHkw9k7yQS4SBdEFKuxW
fZKCmy7TlwSRV43yK4v+yNvNB+j+6l1GWwxtLgkwcDuiGdGNF8DzjY4E+LY/LCPMT7D3Pl6RmU0j
EcGPFTY2LbrpR+tRhMFEneYq0K1bLe1cU0EqzhLX/nAV5bVb0eiO0E3U2mccFi+84EFqYckJGOs2
4SbzEUXAg2h47cXrkXaGp6dOXbaOhTL5WGGFNLWrzLgr0urI2yzTg+XLLM5svdJ1yiu8jCKdRebN
2F9P+Ts1s5+nwMEoM1kPfS6Z++hi2VuwYrpobrIo9A24rK5w+4V04hTyEaPRg3N7L9DiPuHDPxos
Oo8UIhIg43dogp+k2KaYYU/hDTS2d+S0mHOLb9NtL+Ai9zAbtR95aQ+fH7Icr7AVrXBRnbUt6pKR
jEmGMa0lnKB/HtBD70niCkEV+AryAIvPJnhphzC1Dja/ujQE8UyEsFVKvyw0mzJMlwvP3P4c8NvO
PU8U9gzKCRLXNO3briF4eZoX2DnlqIeVer4p8zdVSgAtBtvc+hXqVMTzj8gabb+tXo8EPzTK+8Hl
r0uuzvus99EYX6mbCEfF0z5Z1S80jRzkZ+3C3ZQU1E8Uu50TvWJzLNf6lrR/vjsiSzNCAKzmUtRD
qYJRrjTZQ4wluiGzKVdjWT2qza8ijNxm6JxA0U4rscLiMJquxyJ4CsNmh1r4EXLyoWEwGX9trsqS
/S0mmz7lnieXkUeLBxmL0l/7FUZn0Yh3VoevYHRd9ZJrxfH65+E/sHqJSj14HoJZKO3r6OMWEcVe
rVoUHGQ3wj1cF6/0jiKcHB85oM35Q35ZThSOPnmIFpktE22xUWRd0dQacLtVp6fnXRrhKN88SpHy
7kcd5IuWKgCesW+o2K3oGF1OrXebD20P9xOnTbwgUruZinM5eZlUKks+rgNSrWy8KJi7xxoAnDx9
HtB0yDEFzgWqfOxJXaE9NxmGtWOKjaF8ISlzxwyl/LKYNn2erPrxPsdHO52i+3CMziZ97v71wP2M
BOVfzxDdZJp9qDIE17JVEyh2LE/nvRrGTq9lWyvFIgjbtNk1GiFmt7aMbdNS8aqqZ09u3bagPBax
eyAKn1my4+PvZBS/UHY7T6vqTQ+sm1j+hbElsuiUmq0Je1IsFFX0DauuPG0MmiwmfPTY2gHT2aYw
by0Bpz4UjbwxWFug1X+eD990KKia4DcAKV39/N8SEFTpMHhhAnODAOXU0BOf/HtTp1iai8Vl773r
2cDUvFNLGfAA2BaJs7+tkaSHOPnzo8z73Nf58vVJFvu9nlleA2IQIm7xnmA8VVsKjbgje/z3vW/x
vot1B5wDcUSQACuMyLfCb9/F9OtSXzfnwekxnYvDsRSFQxAtFO52i+zMn7o6kDI6ozM6qL+A+7tB
zg11pur+GADy+742v9derMW2qrZxJZlALtDUmNYYEzqxm0K3w792k2yb++AITOjgx9oLt9hHzASU
eZQSTk2ybZLSSn4T82PqWt+0fubJybUHPP3snf7NuioWTcTKKRSsokBwMTb0HdXLf6ejH21HXXNR
9MGloHa1ivr+vGR17WoQqKd+MOF3KAXNMgkSTSflVxLk2opY+Lbo2zaF5dHU5z4lMAxA7NY6Jn/4
LU+eH9yc1V1USjWcsV+3WU0x6wjuIw+O90dmvg4JNVBf3mBac64eO0rkQ9GoGsAsBa+IbtTyY4hq
bzYdH2MKm8pVh2bTW3R1xvsuVdbD5J+iJEuDEr1HsPBelu3GgKUl3/V1shlmhe7qTgIHXyDuHaCM
WgqBm0q/oqGnPvkcWulKapRtpuP7KXX/U3LM/InBeQNHRGLqe43ajELgBKDXV7UbT3bxNuuJ6U58
0q6hZHJKb0z3523m2wlIQAgEwNY5nyBjLo4lskhhxCLFwPXsBWMiXEwM/IqAl5Lu/BxJPRZqsaNZ
QT9IFpq+kNGNMyMR1xUlGTV8S6JnEQIYMr6qwqUhSs97NM/LiA+F92uiY6FIVqRGV0YgXJWpsqK4
Si/52VMxnVIL2wc5IBp4+LWji1Ge4Gk7Kb+KzHqXSIbrow7rJ9luKlV7/u8SN7v8dzmgH6nirwhw
MKf6AhOhaKNXuCIP02S94CQBSOfpyAB829FV8O3gdhGXZwl/7ll7t6t27HW1aQsVkfAzoB3cgvoj
Q3xoG9r/mIvdvDMaYzCwJFoNwQs22SZAnPzx55f4VpKcZ+heDHPuzu29RVZbeokd8nxitOBKUaja
zX1iLGlfBhcoK4TtY2XQw681NzJmcaJvCsxTOiQZqqbGqpCu2pxGaII6xtuR9/p2u/58r7+DzLN3
770UYGd1qxAEQdl1btmpG6zF7gQFXYxVV5MbWW6/Ndojy+8bD/K/hvPvsIv1NwrpoCQx6294bV6p
l/gPCBG44Sn1NsBsyC10rrr2rwC13I/bY4v/GyrhM7qqQY6DW8EFYHEkU8zCJyv9fGlzU7sU0tIX
ulQ2qyK+ny6ooJyEd4qdrxUbLMq5cfLzoB8ac24gCJtTjFS/qU6B1eoxsIXk35dn1giJaVT/Fyti
P8Liq2aYPeEiwvBqvYVMn7wBFrjBD+Z/ejln8hjs3NTfZr2oJXnTkzrfVOR5UajyNq6Uu7DMnD7w
kAkUbXnq72Lj7ueh+7wvfM0PyW+oN5AGzNLSy8JD1OaylwT4F6DoDWoKaAlmJ7iuKY1FiaZ6yYT0
Vx0p96FB71HVqCdXQ0Zn1RLPYvkNA65tnU7A/BAH7CjRDF4DBDbZAgzsbaMrL00Dgx9QvuZtqoCv
kvx0I+nWeWxEj3r1GPbR1SiUO8mrnblxW6TCvSkHm05QXdMzjrQEvoknoGBNo5ubGmSTz7Pq6+JU
S8tK9BixJ+1W3xh4kmyjNcC9yq4RUFijG4JewSxWIZyoNyAP7NLdAdV2fh7yb03Vz6cwyCsg8fBA
y26MPGXF5BucGoWPRZ96neOkpQSw+rEbDKLEDYBbRtMVZiwIBYEfjW8Suol+WDh9nG2wb8IFzrBl
8V3vqksGboCWY6mDLQ+GM5djf37cAzs1g/b34y5lfSZ06qsZ086ONk9Cu3oS76et4Lbr7KU9K27a
W7W2jy3pT6Hvxbwk76Ifh1ibDmFtsaEpajzVdcMgqQD7vCDCvKJ+aNTc8TMn1qEHaf5maK8Krduo
wqWcpSv8FysM4/3kXkTzHZCYDgjHEFFMHH7JWNGl3WM/vsqokpjKbHX7kJLWZVa86mYRmfH952E7
kGWz6yHDppAfcw1cNhci3RyBZvICRjucKxiLc+UTi3coBkBuz0cUcSLxJhxuK+NNx2IJ5xdbxH1Z
CBM3BrmFMMza8KVVmEONjGi54gCkdhcpSM++ZJ4C8f35gQ9+5/0HXuRVoNbR/A4VlZxxcCQnxCIa
o6OZUI2p4woS965+kI+syANBvyYz89a+d1ySJFWRaeYqMonSeg7abM0rTJkczLhOPTvf+kfTgO+n
xdeQc5qwF7JSmt6r0aNcxbpoNxogqGOJxjdAGrWnLyna4rjAIyWY1IAULTiZAXCY7mwByq9ipz7C
3z32LotVEgqhrwghgWSa1uOYOJXeHtuuPoEEy6XIpfSzmqFzA1uc7uU4daaEk86qpF0sDY95+SHJ
WGQJ95lBP9d8Lmvq8SiITi3CAlroPbej8qRw3zH9AWyMhe/7ewZsGZ+0VQ9QDvsYu0TFyaqDM37x
Bm0t28KaXlKu8hlYCw6sD7DDE8MTuRG3sZSv27G87jtPXCve6E5ZdgaKWNx6QXXfJI2rFdw59bI/
Aba7bcpw2wI7Lqr2PvJzxzB6DALv1Lo6y5KQm5DarD0slnQf6hJHeWxp9B+ls34IT4R6thd4Q+sK
p+mHalaLr3rI5cxNZLDj+MqPcxgr9Xkd6NWq7zruc8GFl0a2VOuUcvoL9EdXuXVSaztRdLxSdNt4
tIcBFDD1rL7O1prvgfnuV2337olbUSlsvYYDEZ/pPWvAuzS8dzG5862rBhydr+9wt3bK6lXCqHwM
7/DTWCl0XkfKZHTqXMGz1rl4HvvPjUaFC0i6nL/nxe++BZQX5LYwPUTRriq2s8Nip92axXmW/eoT
77zUNUdpT2TJd7qSRa9ptlYOIPhk2+/A69aPgUzdTruasODGW3tibQIUQ1dewbcOF7cZFL6WWt1O
KbpZhehoOaDBwFvjQ2uLyP36JqJatMHT7FbuPpropeynVYEVowIUf4qAaserWp1sQ9wJ4TOuKwpG
fJ7OC0YMCqiET36EdiFo8kqqnjsYN6lxDp943U8eZ8LDrESbggdRIavMU3GI8tOqqXYqtCKvf8un
SxEMhy5dldOr7+XnIMe4jgO1N+4SFf44/9mp7L7PqSq5mUTFePQcXxzmDMapZyhx/iSONxKwRRPR
H33WGQPHmpYutm521he4iL6H8VPTPirBx6AKJ0rHccQsn7BY7He5YqwMBPda5lCTRAAG4BKBdTYl
LPraVc/9M60faFCvhO6yY3Ck/lhm/Elh+7p4VaBqBtZslE3opC4Wb2d2JWjtAbEGqW/PpSy6wLly
nSGfSBah1VcaFqV3odwG4OoqtHqKU8k0LyqzSF196G7FsLnyZPMKN9HzxirfhED7JQzBrhF119Ja
cxUq4bBCdCTGo7DHNLiJ4Z8UOtgGEbkVn6T6RhWnF+kkTkKyfwUaVlq/zA+1MtVKXps6ohGCn59A
ElkbGnKYQrqZKAYn/rPRnQ7SvRkjWBIqrlyNp6AqBgijXXEFCbHJwiuMBiF0DhKLqHVDxcTb2tzQ
Ona9qMXdOAnfUQfNVr0ikH/KsFhMnNjUncbvzMz7jEwWkbmhvp/i+yD+PVH4DjGmasqU/hhf3b/A
5MsVUoDLzWM7g0cCppyBmh23KtVTmd8WJkTPebgJs1OlUlAoyDeeeN2HL3DcV5PRng0Cfa543PRt
jhdWTfVaQxCFNBk8H9CR1aAhzyOfVpQftCGetXCxWrO2el5tK0t0C2O0W9zCrOithDQY5B8tahOp
ea4gdk3h1e3NGzJpvYbKo50aiu/U/pliDghhX9bItxtK6zRKscXpddfgpicOYLE75bzqhEep9fF0
PRnQPg8apl/BOlewt5RygVUZnahttrIkDK/900ja4kfmZMaTmGjuIN4ZMQjZgb2crkOF8axpnCcz
x4pRbvNoG42wYYLzWM3tOEWS0WKPK8DGmYpdIBvty6btUThMGzhnPSOUFv6mTuTbVkFkQUESvhg3
is7tkYZNUkZvWa9vyk7ZNYboRFHgmFAQ/GpaVUDfud04IhwtvbbcSI2vITgNmn431RP7a+T4Rvxo
JSSuRrieUHeP9WYVSo8iynsq5TsxgirBkJaAOTgrcJHAfbXCF4bPbGS/FI/rgXwR5PwpJYuc4rsM
wbdcNG25N11DD53IvIWwyraFg+B8kfHxTkIQcKzla09+qI38Rk5rJwvgy3mtKzeRHbIWQJ84qTEi
6HIhI9/VoEed6+c4ojh6prt6eDZqHwn2K/Ra6vCjEu/yGB+1ZlqbqHep5eh49UZKdv2w0dLzSv7w
dXEjp/KJ151IwU1h8ryBh+NwsLHGGw32vJqVdjsLNAaVndQfFJfTxsQsFVIjIqkS55RaPUqxRBPv
l5RcqcPD5L1lojs2l+AgWYMCU//J829mta7UOMM3GZjThYrm+eTBLKWVqyHzVV3WVD4hpEXlm5I/
pPovPAB5F4tK2gguHFfZVRJdC/09pnMQEHEizSr2yAKvPBg0V1L1ULGB9y2682brFs1kd7SO5RAL
Ou6knmA4SYC+oBg5A/8Y82E7Ki46tbU7DfFhsFfqTARMQKbDF0x8dFPjGpdicz2UyTrx2HQb2CN8
LL0X0SlLd4Bu2IxuW0xZ6v4pLClHZU8ZGbpBwbeq3hUeJ4gvkT+BehiuNdktuCY3SnrTi5ADb0Y/
BQI72VwvySY2lfXgGSaAbnyGsAAS0+sqa5xU3fh4a0Uct6K5Esyngpkb9pe9KgGzn/1Bf1dU3i3z
osTM1vsllyfZ9F6qZ2awU9oUb2uaeAqgh/RmNB4Ksi9VQlaXZCcbUkfDmTRVb0eFj6H/Foc7vXrz
pdyxjFPT3LRF65gGolh+7BTdYxXL5APQ4spXCRcrX7yAd6V3jxPDLHL2VhjUdEa4lWLFkXV/p7YI
uBf3cEHtuoFcp5t2TgdSy65TQXACXdp0of9UaYIEhy61c3yTVH3TiE8GqEpDCjaK+pFZT5rfujne
SjDykItHpynFl3uKt2E43aojHc0ODgWaXBp1Y7/MtmndrBulY12JtjL+yiMKhWhna6ZFw7N564TB
gmDgrTl3QISX+u9xUG7ENH2R25bUrkW3qAEf3dN2q2I24yGJr8LGY3/CXa6YIPkJ0Rl73zEo+1we
XRy5EL05bUX4QQqqv18vGFKaKWFaki9HCG7Wmw5ri1lo7lhz6lDuz1lMAZhYIEcWuT/dCWUq247U
rdTJbP2TyTjWRpifdPkm+yEWV8KhCegfF4RQz1tUvWI33yg38f2rupJs0UF2FquFY9fQJS1jvjvt
x1wUn6NSEkelImZw0pzUm8BJ7Vkf+/j4HaiZfomkL0rQgSCXslISqXHGD9nNLuNN8KFF9ussIZY7
3XlhR1QzLZKf/81LQh/Q6d/Tq/9WHMDtvUAnuqYQhUtvgzl04Q3Xkl86vpxtGiOiFAAvPfTWeW4d
uTIevHLvx158VEGXqqmUiJ1Mt0UHx6bCFDQf1zmMaEB5tqHCY578Mz0A2J9V7JzDL4HOO073JBOi
+3PZ4Xs3hxrYXAijTAJwY4kcMdSy74PZH1bjrqSGJ1XQAbtryKKTIzXcg7fyGbA/Y6GpryqLBRPp
1TQaI6GyM/a2rUe7QdtILj3N7c/vdKBtzEvtRVoMsSQnhj/JRKqtR110hwmWdHNWGedG0K8CBIoL
4aNsXrS+wGN5R/J/JL58YN3ux1+sIdFPoySn/0cpR3kkaUMxLj2PPsR15mblUem/g5/w77ddCh1q
rcxtcP6EeGutLPU+6lW7634H/rEv+KljudyP9t5rWYkwMds1ypJI8nV0l90J6+qs3CLFZofb1OWy
a3M7N53XcQ3JLNx0dOnTx+gCRNa6hypq18aRdXxof9x/nvk77JWSgiKzGtVgnPUYSk59V8maDYz8
SJRvhMp5S9wPo3wNI5eodYcmr61u2pd2A5QLRsRkh0/yNjtOFph/27dBVvFLwuoGvehlKzcyQ0wj
QqIZl/iIUJIDvn0+R7Q2ips8mzc/T9YDzaO5Ck4zE0kroi45RmAI6NiB0+Lt1OLifAJn5Pqu7mgb
JV2Vjrhu6dYBjbXNdeBaT8KRQ049dI7ux18U62rDKEPV5yOmiYW93PsEN1+X7slk4NZfBsD2pqTA
zblyNBh75fjLMl6S+LVOPizskiWMmOUPsfWcVuxW+J7Tj/XsrL0ZuTRmZCgdRecMplBdsjq8gStL
m58XHX2UeLBHL1spyF8013qtrIbccI1I2IyCsW2ppyVQ7yaqQCopimcYR/bDY++92A79HA2eVKN2
iPlA5D8N6rGK8sHVsfdhF7sgFwJxRJyV1aGcxm29rfXfWjMegcwc3muRDJqxVshDLtvhnQS9w8yI
ws3XoNT4kTjlueBSQx52qEbYxzXtDiCQ5hn7d8h5ZPeWvW6Knl9aVJDnHm+NBlu3m9AETNzw8pip
xeGP9HeoeYz3QkVhPCJzztshrWwXWkFicAQyOX/m5XJHLg8wGjUftHuXEeI4Yr6x/DLrMgRl36So
4XKzoINnF3K3+Xm1H8qN98ELiznRT4mmR+U86T5z42aL7tD6eG53+KX+xkgsDkBZ8SOxmSdFmf8S
KeZMwnnF/bosupVGsePndzo4Bfde6nOH2/tIQl9GmY/1MJft8+JEcfxT6cYn0ty4WsmPFIU2lLt+
Dnpoce3HXNT1+rGdzFIlZiFhA+bvcpS7LWn9c5CDJ89+FPnr9KuCAeIxoOZVt+4cf2us02vvTrn2
kIvMuWNf/RzuUCKxH21xznW6HIyhxzspwrU/Fo6Mkktkolih/3+2nT5btHtfTBzkMc3mSNZtdDed
9Ztha9Sr/FxzyxN8wmcBfeNEe/v59Q4moPvvt1hqwSh0pjzNi3kTo1NgngynCNKc/xuGJUdDLQ41
XW7+Agkl3rMmPtSFdqpl1BnRhJbxjJHNF0nf1PJd45FH4MThUb5AHsfuqidB9tdj3p3mSOxY1ksY
3krZvWG+hoJKqxm36Yq6o0grv+wBlTaolV6omYSamLkdoO3jceRYwejEQBjFSFkn9G+H8NKYMhRz
Jupm+W2hPORUdRr1VpFz1/JvNe9eDO/CkZqR8BIP0YqOqDuzfxKhcVPxGowi0ADFlegvCfmVlJ8Z
6pMy5qshXucV9nvPghA+FHGPIooCKw1ayIRoTVNeSVp5Axj4pCsSagj9uV68UbA+6bPJHsPGnXsu
kQW9iE4CckBruh/nUauvCt131SJ5Q/+YchEaYivPorIRS0LueEO96aXyqo39d1QF120O/hEmlm+C
gcyVp1h5mNBw0RjNcLrPy9uR1ktFf2RU5FOk7bZZke/SsXw/Mrvmtfh9I//vPU9enOeFWBveMDcd
ocs7zR3+G5vKVU7xwdslm2MtzgMghi8tzqXkfGe0pWRNrCAU/MFSoAZBJ/DCupTtejVtKcI1gR1v
rBf0Xnqu0+lJs9Ul7I9zh7ag+/OrHzokNUlSocJjfgbq8esuVZiNEkodzyKMjd3GNJnaI0niwWPr
7whLDIRh4v2gakRQNxX+AUhm/lslnYO58N6baItdXfFHGVk/4szY5uhKcWZv1PI6dD1Hc7XN6GRu
ca6u51ZydlTh/MgwaovNXqblhoAnwWPMgWIvdzQYwz9/qYPn8t44Lnb4ohIaVZ5PyrY+Cypxpfsy
VoW3fvsBmPLnUIdP5ZlHaR3k46Cek9YxnjSr5rVzzFNlW4Rrmo/SRthUp2oDwDCLnCMxD67BvZiL
IdTBQUtDTsxZnVfH3C2aHNICWyfH0bAAPDItD4BMWIV78RbjmXqW5mMnNKdTyV19iuf3b32joa5n
f8oCQ/nBEMY8a9zSUU9aB/fxdXqZnR/VCD323vPU2jtP2zT0q2Lee/Rrb5M5s6607kg4+ipuePtX
4fM/Xof/47/nV/+1p9X/+k/+/JoXYxX6QbP447/Ow9cKP9qP5j/nf/bff+3rP/rXZfGe3TbV+3tz
/lIs/+aXf8jv/yu+89K8fPkDYN+wGa/b92q8eUdnvvkMwpPOf/Pf/eEf75+/5W4s3v/552veZs38
2/wwz/7860cnb//8c76b/sf+r//rZxcvKf/MeUcyqHppwtc/bt6L9nfCf+QffzTB+x9kW36+/E3v
L3Xzzz8V6R+zropmIVcBhANu1J9/9O/zTyT5H9hB4aFGQUxElnfeN7O8aoJ//qn9Q2HVoGk72wF/
Qu7//KPG0IsfCZLyDxCKIiQktJ0QB2Gf+H+P/OXb/f0t/8ha7MCwYKx5RX2eo3vnlo4ZJ64Rn962
n9Smxe7dmRkyMwOHsKwGQrGp23As8o9g6EpjN0WlIMAt78LXoBnK/FWVSg1dvzC1XkbN79ptZyDd
F6yGLqqNZqXrUkpXSjT6ki5rSMNUVSHAo892BhFRzS410a/jsyn0rP65UvIqehmaUMLTLdJq4SMQ
hLgabSnpxe5srGSaE/UQBQGnWTxM6HtpchOnJd3XPO+o6fmCgaVprWC3E+edKQyrZIxlSmxdLQHI
00q/oCGT9qZWAG2Wpbmbkft1GLqx3PQlnsFlmz20gdxruCKFs4Fu0+VG0b/HMXgR0DJqXNLmLTos
UX1aKZmOqo0oUpal9aaVCuoffenroEQFQWz9wi2HVqSDJ2XA9lAbBM0zs9prvxGtVZYgkPfSDlpK
5iaUehhlKz1Je3lWnzRi9T3o5cy8yvohpghjSYEgoVcV6fBQV52R1TQKxWHo+4sOQtbwpuWYy/HA
pp/5N0EoWtlZX+RVBv1Q8MdhnQuZqr5peqfkNsdaMb3CblF0YCRtnJo095FGeR0Ec2rZLMtU9dwm
aIz8l5oPDWp5WthZZ7Gv5/1DGyLTm64oJxjKa+q1ofDqhZ6hvdZ17sF6C/VcqHdTo0vNtdf2LfAV
T2rzLFhFFLgm18pTSXoypgallhU45cr4NWmBVZ/5GYp7j2FV174Tl3m6sZTelK6sHCkXKrWZIEvq
WcetBJwj9SCcFk1EZgpaobLOd2jjEKVUk0rKToV/PG0p6ErWY+8JQSCv1EJJU7ANYSTiKDqZCLS6
MZmET288EJlZLbpaa6OXYsNVsY41thICesKmbHzLux57KWl2vpQU8k7SpyovHZTElNQ1Y6vJrhpl
Gsatl1V9sqFJw/s7nQUJ6z4uOl+7FEI15F4olGWen/hBpmTaaipLJX4eIrGqT6c0KbsP4AWR8Ziy
Kutdgfm4BPK1VkVUEdu5R3AW1KHKR8eIQcvuchzYSleSjam9Lq20jbb9pFcpbQQUvmbBCdp9k6gO
G6HT8P82YnBVz02TmMM6Dc3ews0yozCPfqZuCg9N0CfGFeJGhn+bm61AGzJoUetQ7bwTgS6lg+Hq
GLU7pYpqZYd/nXSpjX2i7fzUf5NFIU13ZRbX0clgIrrsZHKoqSdo2tWB65nMgcbmqpW1OE80gmVd
StXQ5NfIlQ3Rvah4pP154VX5WRm2vn4l+bnOhT3y5cY7DZI+HE511cPrz1a9FPnjRK1Ky2GuNbQO
tAa1ynCEhNjb0PYFzxb7Mc5uubrGaDZa9OBhgkZlKaSoFFSKmG9kFKOMTdABOWjsPBW18FKsZa/f
FpnWdq6cCPVgq42RxB9tM9Ex0FI5Avzpd2Zl/K7BmeXwSlmcLRauhZgbuAkJgmKeQN6vG1wwwZpQ
pwxYsW0OA0U2itdULtLcNRL8kFv6Ol1r7JrJK+KbwcK3C8aMHxTp3RRkzRRzMxvLWmULEkdQZEkT
wN3zyrF/idqxUnpbQNKPz2J5GRMHaqeGTqg11Und8YemUKh0NGOn/67+L3vnkVy3sq3pqVRUp1pQ
AAnf3X5vGtHKdRCkDGwCmfDAuGoGNbH6oKN7S9zSE0Ov9ype84QOCQJIZK71r9/oqO6+5Qpq1yfD
Lo0M6yCrSPMKjVYepo9NkfjpZdWUIazAAjcc+DAgn7P5Hj6g5/TM1ysH/5K+97juSiRNgumctKTw
nhMblXjPrajYa9YTWRZLiplIPeQOpVV7TYIOVVo4lUWzlEO+kZ1nRvnaXraK+mDFWV3066Cc6Q2h
XiuZgdcCxGJJZcEsxCkxttJpeoewzcNLNeUYGuFuFarMg30NWOAWB2uYB6wevRgeUomjXljX77I5
D/qPpVmHzSkUU9fDGSiIp9h3NXHI5trCZMaDAW91Y8PjYEGYOLhmagpPnprM+cCvapP3GDua7t4w
VRN+xSZLupsmWqxCDdG0Rb2eBxXdpp7s83DVDubof5R5a+qDr2yV38aJ3/m3XduUzrYLIlTI7hil
Bw8fPXFoxKTyDWYiInsM2iwOblur50jZsMPPmHzqtO52TTq2DTSqqLdI6+6C2jbYH4YwuWswxfGc
XVPwRxUrJniRceisXk8CCpNhkGAbzHW9TUwMJt11omujrjcT9qBZv25TE/uq04BbNpmwUeCoUTOy
SFqjOQXd6FkXKa5hGIwy8ushkvVNN1RQO6DsfMMmPYlh69j2mH8etZ+QBDpADTyVmoiGvVs00Op0
sJQdfMx4PBPjC/NsPfoxO+VuNO2UT2hqYyc+TAKK2tsZtoOX76wmrcP1Inpo94mLi3q1rifXwgs6
yQxClsI0teIjmIYb1Puxn836aTLaQVzCsMmTK68r5fCW5JzeuDGrMHJmAG6JuHyFoXY2zRejMBs0
9oU0oSFYeBgL5M9FHik4nz6MFiznh6D7zHuzspui6tz2s+2LGGqhjjNbP6W1Yn67cgZpBDkUJMfp
PqVpyBm5bfK8ND9PYT8kX1qRYp/Ah9dFZKZiLBHyX+iaF8+NwLAlBxg/pZMrhPkUZPx1QSaO1ZjE
3pVK01Hel6zTxQHKwJJtjVQPC6pAmdMjdY/6UidJpvcLxjiy4LUZriPtYBJuJMhglOvmoVx7Q1Ol
1yb8rQJ7rkI7E+y4OtXmp9o0+NYh0FjRbZ3hDbyf+rDxD2YR93m/mifPnx+jKs5x3xmxoikvnTow
rZXp1tJncFIkefbM6qo1JYjq5uHTVNUKtalr19kVQStQ/LOU5N21TNn5n2a2pAh3cjvy146X2sOH
cfRmI111uZEDVeq+kNVRT9qsP/EpjckRxmRjva8quK0x8EyeaiSb0+AE171qBrSs42D1R5pUVb6v
YnfwoTKP/ZSjrUo6KzhKbGwzsCbIRBmEvaA6jqJA2IOsMGsyTP39rDARBTpRf++aOAMbK6xDF+6h
KmPYwYmR+xf1IMZqHSfZUqWVRK3cKDVAy9xkSarD21HWbnntGyIwrt16UvMNB3ftY9vslN1wEwVS
mBdtOdow66ahZiOc5JiW93GobDTuLMvuwB7U8X1rW9b6yu1lMX5uKtT0999bkf9uyv6nWIgh/3FX
tm0GWrIy/bn7+v4jP9ov8QabWATEzHBg6ng+rfM/7ZdtvmH5C/z7vidr0FD9u/0yhPtmCfdB3o6R
BSwVj8bwX/2X8N/YFoReIo4sz7TQwf9N/0XDdtZ/oXAmIoE0bezhRGiep2PacW8LNWK94JXMHLUY
m+wwC1f4K1HZ5dGoOdB0g6xO97IThKg4s7eG3xevOsOKnqNWh99MN+sBOIZMnuwyJP12mPPjQDXG
/y6wl3Nd+JS9DUl4bp/zrp/WHi0EHK1AXDYxZnAzWWdrr27DtUG66M3UN/d1IkhLMJPKO+rOx0HF
wjwhf8ikiL7UKTDzOnVwkr33qiQVl1VnJFdugZmRabi4RsvB1NdxiZ53TOv2xqznIFvNceaWb3vO
fsh0Rgx3/ApXuIDAa5uO7rQgESTnGiG2pznNqIsOoQ8jTjMs9K+qxNKXOMpw4mHiltofOVqyeJ/m
AiKfUrGJh3lGBYjAwB2u5sxn968pq0m6d+fKOMwkQHTXIp0be9s3Q3kT1s1wJx0v20VdEF/WDbIm
Q39P1MaU10SGuxrYRvmCq+5UzvOuGgu0AKW6MZj2HB2dMLXrfMG8Qsj7cTTd20H7zoVtG8fZa59a
Gsut38/zPk4LbC6MVu2IJZ5v7SrEttyxmXSMYR4isZGeKDft5JiKAXdSW++D2gjlo4MZeIZrn8Ej
vaadsyHa/f228V8NpcF25U8bwvr//O/26//48r+OfZXWgPj/ID8LvPP9B//ZFgzxZvE3WwLsCZ7B
u3r5+v/ZF4zgDZ8142VSkkBtoBIyvPmBy1jsGY4pzMWUwGcEvRjc/NgXnDdgizCpggDYBmMHlAB/
AcucOZgQ3+mipRVOgM0pHH3+wpeIXhxyJDYmROEjNs6kBG/6i25XXNtg0LCQ8eF8DUPk3l5sRMsl
Q7ib7JBkjYV4Ny3//hOIWPfuKNNqMXxP2uFBDw5N80p42Mw9dAuAhMdiMHoXXsWaBS2yellfGYGT
hZ8hSWRL0IGIU51ulGzcLiLXoAiSWmzNWHgMEkVSeEJdiq43PpuFTVMUTdUcX0Qp0pHjYNBCXMVt
gOTHjt1JfGoh5E/bLklJj0mULqApQ5egICtIYjaZluMRCK/N9DY+PFnmo8OAc02uEQjMsdlPWz4j
nLbJN7Lyt2GeivqDgWWufjAje4zuGrLB862Hx3OmoUSH5GRkwtPdquERRW8LLOaDbec2sUsJnHhu
fznMGQF2AAW5uaHk8vQ+RK3XkrdbIQZsqNmSC0cHKvjW1dS22KFFdR/hYeDLABvK0e7WttcM/om+
K3eOTW/WETrduKiuS0nyyroDNbI/lEPSFO+dpplM6rSwxXjSjJOKlFVenv46hjCDV4CDbXBFqBde
0HGXxiatxhB5hxpHy+okEfUZJyhLBOGo1qzmawMPpgeUnBljuKE35upTEia1t5C4x+ZQ0mAgOqxn
OoDY0kG8M03Yh3eIihiilU5vK1rcnsewKsuIfhfzQ7rVOcXlCxhlDtN1kAi/2aezGDHCjCtUBMeu
KwJjm7C9Z5eMBxP3YzxG72Vqe4ivDAd3IjRdxVUXzy3WED6V/y5QED92YTnC4Srx6AYzowHFrzRS
Nhuu54joIPtacP7pop0W0ZHxwUYtdt11Y/JtAAM1N0VoBNatqJWKEPSE0X05cZxuMXEWpFCUs9Xs
oQrROQ9qIMynp/KkwE67ZdhtRu4HZkDoKmarViNgQke2RauqDq1RaXcPIXgeWmWsNpyDS2Mmdirt
QB1QNft0NmpI1cHltHYPSruBd1JdHY0QuINi3PTVKP23pZ5cZ5v3PfqWSnuyvij9vnM2mRBtuA+b
MIDmnziVuwPxC9VVEZa9vWq8DFpUHIv+a5i1FW5ucYhBqu+16OBmFE3ZOhiW/jrTPrkYQdyV5WGW
xDLU1siVhk4mWMn4BDlsGzp5fFGGmWgdiRdacajV0MFjnwxOz8gyi+468UfHvAVbU/1B5JVRXMrA
k84mF1FDfvlgQUb13Fwxp6/GeL7zLOoCKKzgCuA/7AY3k/KDkn6mJm+J1meI0H/4nKulNYzhycq7
zvhWFmbG8NK3S5YxL6PACSdNNOzFyHHXnqszSF9er93TVExteRUSqSXXmVEgBMFK39Xbmu/jLo0p
Xz7I2kdYFWXFO+2Mnt5GZDUOmxg7n3ZnuEOfXltBRZNShJX5WclwJJ07wgAR83JbA8Hmwn9XuxJ9
wmgPcUd8TikZ22RBZRBR4vVNdpmUVIS3SqaiX5vtGIqrIvLaCzogyAyrzqWs35gRJzdam7noDxIL
boRTSUxQkp7dfDr4VboItFBGeGuP7OzkENAZI8kUZQ6XyU1qH3uTpkJJntsaEDMgYRcMYg6KfVOB
3mwKm7poT93aE7iNcpB0nnGu3ytggZ4cpyr/6PijTBiFO8hPqthqzFVmjaXa+g5Yvml0mbsKmgRp
aAMknq4AmwMYsbVZurtAjvO84VM2rH1W59LcJpPf2o+TuzABskwX1s73/aS+T5vOAEJC4QT4iC+Q
dwS5JFTI8trK2reFKNJLGw4CZU1kq/RejLNRnJygbhF/NDLKGkacQZpc8gzUU5W1zWNnsk2vw0Tk
+FfoGY2hpaMSIkLXxsY6DpIgwv40yptNUPVVuyviuPsyGMSa7swK6JqlxXm+n/CaVscYpMwAbaLw
3Ii0xsM+1ZnDW7WkGrZOIcx6ZZPZ0x2yRk+PLiVg9g56cHwtXce0bgB2G2SeIBn9xUBYI1FHuiiu
HRMTtku2tP5BjQJ5FjokNqs49GcQYJ+9QBEpBa72lFat+OzgB1fuwVdN/8rToagvwoDjc2NpXsBm
zGTl8VdYgf1xoEPtENfrAEf9Jpr6XdTUOPK6kSxxUk+h2W0r4PhsraJWnDJYGpKYOI/YM4CvHmuh
HJOzE37I7VXO6WA/+UXsPhqjSlFFqXDEirBtwGPbmWNmDVyT1Edmf/XXBFU/j9QFBNg2U2YPO63y
yD6M7L2cBNJAnk8xn0lSptVsk2dDjsa+0iZyU6nwdbwa08bINqkX4xEnBo6Dy1ADZ61UNY3FOrTi
Kf6HcfBX3e5/tbIVBeifytZPT/I5ffq5XP3+Az+6WPsNJsm0sT8q0qV2+6daFeLNUo3CIMRvkZ3S
oVP9UaxSyAoEA+CZGMjjFu27sP3+1cVawRvTZ/piYrQb4tzien9Trjrfu9Sfp4gUqlCH6ZYZ+OOd
4p+JOVo1GRzqrC8OIac5JETQFLsuGWYCy6wkcJGf+55hfrEERBGTWqelrNgEpSWiUxZgL3sKpYkM
fJ3GYHF6XctYJtet9ApnXdZsFY8pDCd0wb0/p/JbCkCrLhmchNWhltk0Hfohi9S+rlJBTLivi+ai
VYJca9XbfrK17CSGARtURYQqvmB7WUlGryFQju0Y4ybmIOAk7s0k25kRfzSapbIK5X0Dfyp8ViKp
+OXMW5pt1IR9eQXqjh6PNJn0/djZot9MHWPBY9U4Vb+ru0jGO8EEcbgdXOnj1d8NU/DWt4qR+jiA
HElTF5gpxNXlgJS3oGvCWkriWda3kd/nmBEGdPK63OfF0MdsrMSPopwnH7aLilWb+u4zxa8YDmzT
urguXc/Q28DrVLQdPR+km6HVFK4okckRG4llMN/GOq+n3SSUR2GTUT9lsQND0uAXasjVoX0Fk7II
DnpWmmhvv+o+ZeQ93GJVieEJgVSJfQSOxVxSlUDjK4Tn+UeRdBXy/K425TUWAPYMoKCr9EQkU+5f
OikT8UOSqaA+9RVoDLJLWTGpShyzW1Vj1hD4KOe5XkVl5extNQXo+Hq8aMCEi8LmwLRS6m3LRjw5
ergBUjya3TAg5/TNj1PQIPjkkJP+kb3LjG+9BDrSKoeOVJ/KSmbJI1qfKENHLDn77Zrda5lTOK3Y
tYYTKyT/mZyv464d3g02I2DSAJmPrhzid+Qy5gRuYGLU458ugsy6SR1R1luVDF5+CA2piJikg3ce
eKqB2ra17YWruY+w2ZnzYpzusijsmqsaj0vs2nMj/IrdyjQANk6SjOy8UP6qqgtfHV3waLK3/LQd
j0GXVeSE1mUI4KOsGfu60CtbycTAURUkOmbtpzxxC0GCjetBz6+DpkwPSaHSzcRRvsiN534CeECC
jaa/jKDhmOXYHS034XNoxyyLdwmYGVaxA1a9FJE9pjgZ36rRGnDxpjDa9ri0jTvlU84++r1KxF02
J6m3m1Iwo31jF4U4SWp4nCSGwao/iEjE056835mn6IGHPOEUie9bElXJuFdpWXWbrqZaWjFvt8Xa
GWWwzadssI8hhdxIPIEMwnXjeZqQTSEn+2BkgGfD2ou1qp91LgZZYWpqdfq6n1N0wFdGONQEpgUy
JS0vtzh17Ii+Z5uEQ29PezPpO30Ddsv8c3BrO9wyHMurG2YUKaYQRWuNU7SeaW0wasDTdsQnIiva
54Seig4udZCtBAWZtNuY23XQ7joduJnR8eiJOkeuLICh59PI42veWjhRUFr3sd0E6zxwxXzhVEzQ
0UxOBrw8InX6qyC2yA2I3aw1NpjqpN12aPmPHQ5+En8PbxTNYaK3oMurXPG1TWNKUsT9RbxnKpzg
ZDNPTN2vwJM6PFtlZRhrY2g6AhwhxpefYKvDj0fybvZq7zYOA04dDNW0tSgFn2WXhHx46Yi/bG5g
sG62iVFc+Z0qJWGf2ZTj0+rhDoE3vluQMtgVKdWxstqsJR6jHp8Ds/K6B7zcesp1+rIMs4qEOd4h
CF28/wYT62MrI6cvKto5205A6PQZQz3fzr43sQvo8DCFMkm3WRXxiq0EpUmSQUZThsD6D98CRo6m
LLu3Rus3jfyYNo1aMFBnIkA+5Ffd6b5Er9xES4SuNYiZFetlpFjFbjI+5ENimzDPxTzuhEx6TAaw
d3Kb3QwA8rHPOsND6pGWGGHEfulvXENV5sGaQxc9a4+TMLEc6LXvkjCevuZNBAJgM6hPYZ+A13wm
tbjy18ASIxRayrDqxvFnp0WlniMpXI9QMZxdOlBnXnUu2oibPMEzip45rpcN3piNtYBdUG3KWk/F
QbsT8bZjXOXplySv0TnTAww3PjU75BJsg9+5mEt9KrADdS6suHPDCyY1zDFGi2L90lD++FBp6Y27
AA/N+TgNflvsg2lxmBibWYjNqIVVXTScpPe1nBeP6lDmahMZhodpijkE0UnbyndYhx4a+XwUzkCa
WFkw1MgCGwylJaSRbSGAn+DP06c4L/TbGkQbeyJTRfPRqQcW8xgpniwxi5OmJbCD/miCHHCQ0BcE
mzaJ0ngrFAEwW1+S+1E0wEBXnPBMeasApPbJ6B23vp7pFZ0bY2rMBhcI2yYnL5aTYlorMKbfZNPo
4XsyV7K76kTYeMfUaNBNDENVB1e8oLo+8bUF09vAqDwUS3lUWEeVLfr4OfHkeCm9ZTBYG7hGr3vP
Y73qFNHRxjJDsI2UwweLyqpx18NAX6qVl8A7dQEbn5txFg6Zp9LlBMTKRSW5aq+rbEiHtTNE7nTP
zLhqjlEUaKwYMDlMVxMY+8Th4U7O1tC8G5JD7Umv7aYI51UA6UscpO22YGnuJE0eebuEt1naCbZR
bqXOUWtG5nCflRRbJPZttDIXzgskcDvzN8k45dYBI6fYB10uLRalIeCYx0HVdJeO0bJ70IapD6Pw
BFm+s3KnJwPiNEyR3Gko0pxQuwe7c5J4TyucqXdF6BjOl66oev+5neBXXeS5NjEkcS3imp1UA5VI
WwfwfCb8oP1NiYkvSqo+zLZ854gA4Tvw59ihg3TXKbBzech5tSOGL6Atpjtt296sxmbHH99LlWzU
DHXHXmsaz+4yL/oGAhbJNddGkY3ZoW4tHmQ0FcmQroSm1oVaU8iyv1cEpBqbOlPJ/D6qTZcsLK9I
Cn9VVyYMdJbSwssI+B/st9nUdzjlcCIquAFTxzlraU2YsFc5aeXdWbWjgRGFKMR2jMvMeWebo9es
0jgunMcYg+V2m2i//hLVdt3sZGSQ5riiOsFv2YrtD5ITfGGj5+T8FalKiAMLoSBcNDPd9kH3QRHd
5FBJ6uuJVjmAI2Xb03sQzaH5IB2nJQE2mZQ4zbPBXkJAL+HRRdTp3eAsZxFw1Dg8TClY63rsVAOv
PR16iHqxPeitreeuO/79bOD/T54nrMo/tmKpfH56Hl7MDr7/yL+bMaL6loGdzbQuIALs382Y+0bY
DAg4KSB2OsGSefSvZsxyGSvAziCWM1yMMv2fmjGauIVEDFHK5AwJTYwT/2J2IFwu85LS6dPTEb3g
g1Wb4pcEUB2UJMf1WNGnVR7QGkV8RcDcJW7FFgY4oCXBTRcNbbslYcltn6qhQaRV2VkOwwysli1x
DkcruxzsQAKzz3bV3Dpm3OL77iVTu58gXOm9mTsWZIEK9z/zW1y5jdr1SuIwL8Yk7xCOeEW90VMw
5RtqttE8qtZwUfPnVvTZDdtBrqKshf5l1Ab+v7nFzH011oIc5ygMxmmLYaXTY0CSiPSk4p4mJZ0k
wddDNHGUpoAu/mWblHW7mY0IiVmADeC010MOqCoS7Mi8rCO1V6hSlysVuLV3MHsJdyWlksdwSeSk
X+dyMLDYj/IQijhO+w7Ha6Tro5HgtfQhNIZabno5lv5WsYFUJyyHF08WOVvAgkU2mYvhP7GuXd4m
/iEhm6nAerrlsduWfXJT9ryURnIVj25+URnWqcPLaaVNAeVMx4H6EraJe4fpjaFWaQ135RhQusgb
hlDD+DY0KhwWRT6N2S6GdZKhVp80daIxN6W6ZXczowulIe9s7DF0h/uRQr0/ZkFG9t7Uc5ZvWkiu
/c4x2cFXcaNVuZpVFJbxThOvZ3orb+wMdTNmKUkBo8WAI2m6jQ51WO9U7bTRM81IuDIGjNWUoy6y
saYyxfKLgjMyodXgyVOACL4dez+ct67NIf4ANbhQFzqPljxhpkG9epC5n44fjZaEzz00kdE92pou
fau/t9Z+bCTBMy88LO9NLUz6b4iINOOOo+b6YvzepA9xiYU+Hle29sxVrrn4NtN1M+2heqSC4zWT
8bavvaY/4toadutagwXuiVlwFYZOfpYdpwy2xiUEWdv6JG085wYAStioD4amUt7YrcyJSlSmSf4P
2YVSYbGVCuVclKao4l1Y+EO7n6uiK0jjbNxGvINe3FQfvAXcgBVjA3Qw8V4sqzyE+dbKJDUBp1Ok
WM3B+b5Law9fOnB5XPQhjHzfyufv23o/0/k+9N+3e04Ltn4odLpdwaKrwEVzI7uAjMRBwQyKQ6NX
tv8FMqNdsBC/HyyDI/PmogwirG9MQMHgapqgdZ2yzOUzFmpOFeHtfkgmg5a0bKTdOIy4YItRN2+a
Qjbdew4VLOZdZfTqo+0MYXyMG+6afK7B9G763JNWv7Jg8oqPhWrq4JkF035zmqpFnoa107y28T4a
j1OXKoERzZTkp8Yeen87QBLFCwv0qNUMTOqBX01DYdzlST1jrjPqoLmjerDU5TRPEu4XgfYayhKd
zh4gge8VRSw2SBt39Gf8f+HtTRepYTf6YJWtFd4oard069eUR3ssIGI8eCi0AYRGrBEIKPDd+IPD
BOupdRrqFaNqg8c5xYNkw1xHDoeoju7aeZY4z4F3XQ75kKYnj1AIepw6x5nu2JjKVSE0Sd1Dw+pk
PfQr8JfcvQyqSRKCmkVlfFtZxVxeZhbDLhoxjHNGtr60IWcN8OqdX6dDsoEl5fSbkXjXqsKRzzaR
9fme23bHRn33H0upmL8lpISr2yG0DAzvIOXqd9hNwlRYjXNhlfuilFTsfW2jXsfKjyYqkGXarv67
EGinhRHgMVb/A7UIkWv7MyK7/O8/agDvTRAKQtoWF2GYRQGn+Q9A1nnjhS4zBscObUykl8P5Rw2A
FIRpMx4t/JAL38iEWPADjxXWmzB0ICjx74unPFf6iwrgpcwLCJbfschGMLNeNCfnFhKwad0YnvdC
7YOHPdoHWRUnpRnao2APw2b/01P5oSl5oSF5UW78uFxIJuuiVOFvP1PNKZkw6J/9eN1Blk9EtpfR
a8K1heLxU0nzr2tg5UuJ4gFYn5ETPDG3PVUBWYGb7DiD3IiN9y06pYd09XZcfcVUeNV5n+vViRv8
pw5+IXf6+fbO/Aa+X5tEWxgOLkMQgPSFwfUTMSKJVTeNJUmWvvqYNG+LyMYeWF1E8aOOr2N8ufPm
tiB/MZz6f768//jSC2z+/2B1Lk3+XsAiWqyslory7LbzPCkZy3JpA95Ue8sudqqs/NrqncPYR5ei
cPeB96kQ8+2fX+nLCnK5roNWx2aeAOgFr+Xsup6OvCEY2HBrLQNw4gQhG7l1m0509j8UpP/wHhfL
gZe3CM4Oa4aHy3dEGfzy6S6qG6bQXKpR07Ob2fallSePqTneKryka6Yidw3Erlee7G+uimWFG4Ji
uQ7Eu7OrQiXVzGLhx8NBoR4bLPGcRyhhohHiXI5kNjw5g298/vNjpc04v1euituSA39vyVd8ea/a
CgydE/SyxswehFdkVoUFnI6d3Z+vs8jLz54py4aG3iPSlje4bBA/rdi5Hpqx0yBcLSJu/Hy3I56+
lVle1Chi/nypX29pmT25HuYVLjmRv6yULHFIERXZWuCQa6ZPSfLtP3OBEBVMYJvLt//yXhjL1zZY
VQY/R+3LooJyvIxh/nyRX9c7d7GE0IPPM2Q7f2CdGaQFqFCGLzlEJ4vh7arwIF774tUsg182Z7o8
xwloyxzfJULk7H4sVCrO3E0ZNr8UqMRXY7knwjsSzWGnuK/c1+/ejkP8L2ZCgqVwHhXrQ6uyXFVl
6yF27/nY76Le++u1xv3wHTFL5AXZ54/OGKxOmZisgqYOxlVrG01+GBATPc0o/YtdVonm7q9fFu04
C0JQhqGdPPt2JRLJuIkDXpYLKOstnqkpppOvJU/+ukXgiAZlmM+UPhqi4MuFB7RptU3aUnTWRcic
vkWVxaownCcrXHwUnYwmRtO5Mpir0s2f7/E3q8SGm4xoQIAy/BLA6vmxAwyHE9083Rv5g+F9KNbi
drIf/3yZXzcKF8E+UVR06gHqv7MNCQuBPsxHO18jWYJDlGe2qk5G1fSfG9+qMR3N8iR9ZcEsv/Pl
5gTGC9uZWogt/5dUaqkaYU6IzdYGJtaTWT1ZQdge5TA9WeumupVx0Rw8P2teeaK/+cSJhiV/m/qL
A+18oyKpCHA2s/J10RdbbeEGBRS5F0H0iij8N58c2zvfNpQJQRbL2fc9pqqZTROmLlCAj3KVCdlO
VkH0ykdwfhmPQoTfL5ZDDGT6vCjJLMSRnWSBqCk23sbdhJOHUM3x79bH+VWWv+LngySvIluWCTdT
abFJGJisi2r2LkRv620hETb8+XrnL+n8esu//3S9mPQePLy5qyi5cqyLWb8T+v4/cQnkciG5XERl
/uJWQXRTSopZtp5AYsMaMTGSI8hgf77K+SLnRhzm73xXIQbgbPYvb0TkeZdnpYnFoRsPEMdK4l1V
HH0b4IRdzoh+yaksHMbpNlq3pIvT2z9f//zD/n592B3+8qHZv9zlWExW2YC8rQGu9/hMGzu4Bwun
AOwoC18LazvfKv+5GlxlHMCgR5+v+cAdyGOAE8B0vx4RI2bM5UZRJu/Lrhu2mGuOl57nFVcKpsan
P9/ob1aM46BQWuzr4HctkOvPK8adHboNZ+BBx9J/ToTd79VYSsiPXff050v95pN7canlmf+0OLOp
RgeZs1nOlfjgTeFOT80ri/O3D/KnuznbPExPInyeKYaHOAwuU8Xoteq7W6Zcbc4QQJXOF0Omxisl
+G9v7Hv/Sf1DLXx21RmQkoF8zSkQAQqNSeCfKkbmrzid/fJJcMYgcIFa7y936J89vnDy2t7IRI3b
elGtorR67zUkq0ROcIjL5K3K8oceH/zZd1/ZxKzzLooKGEkQUHjogwkTX3j24nRT1HHi1pivG49A
URfTWD1Wo/haFPqBh/yIjG7T4pgjw+L9n9fML8vz7NJnyzPAvtzsmr5eV+H70Mc1oPzMBOqVzeZM
LQB96+wqZ482HbqckR2+4nmJVDVKcSAp9wkuU3DZ9api/0aZi72jgygtPRlNdIQrwekOEZ3E6fgV
e69lufx8wH//a/Cyg+BA/0r6wcvH7Q1jL9qWF233waVO+lPTT4h7yks7zU/4Izz//SNePv2AOonR
37mDnm5iv7Mn3m7gqctUx3uN2b0lXrNT/O0q8oXgrpapD/DNy9sKbUjrfcqrRMj7dXDHmwymtSJ6
IJihblpDa2+gL4mVG47Hip7yz3f5u4fKaMmk6PV9wm3PDpQ89YduaC3NELt0OgJKYJrtkBDp+aYF
4onuCseuNG7BzDDu/nzpX7YHGkjstNkYwD/YZu2XN+7NVqaqttdrdwwuLSG/OY585R3+su8tl2Dz
XlQviyDv7O6qLJWVGNG7ZH34AOdnbUJEwTZj09TWu9hIb9vo1SDLX1fpi0uKl3cFzXeOXCOt162E
MTbnGleG12qNX07hs9s6e3Jj4CT06fNyjfbTULm3nZdcaI/0C2G8BpGxm/6yw9JV4gfD1gpwQwFy
ttlwO0FSSOLeagTDa0+L2dpoPAWideaYmKmOJjDayjB5wLsWpjf5MspDpGuJAQEs+t+hXNdNa+Oc
OFs6DDd97EElGj0vn+9cbTx32jnpotNb4bcxqj2yVeFrdlAwLQjOkY2cApnRxikzvXXCAfqQ4+UX
dtCZhEXYX6QxeYQsTE+lox67cbzPK3PDZT8SWL1XzpdofpC4+0/TsJ2c8qqYsHBz6PdVujaUuM0H
hCT7Onz2Gs2IniiYJr4YjXwLMzZdCE8rxQzPRaPnDuTwdEwCwv2cHWL7UcPBcJk89WgGEh82TI/s
pf6/HJ3XUuvYFkW/SFXK4VXJtpwxxsCLCjignLO+voe7ql9u31N9wJb2XmHOMYU7zH5pLLdTCJIK
0qsmgToyAELstLSEHFAGpSJdYwz1gyr4JnEN6EWOGREInVy4OvKSIanwBSpwM4a+cuJ4wgOknyoy
50PjbShXUiSqw7TA8pySkw5Axck1VB7GAL9A00K3GhXs80n6GvbFNkcsq9WMUUiR63Sc1DKhBWgj
l248ld1WtpJAC197HRZg7E9lehcEQ0dzOv9Ys/ajMa9Q5+RamEg7NLaJhBiiu8356NuDEQNNS4xN
qqe3LOkfkq7t5JCQblgO8vih4GIs4eIY5AuoHJ8AfHxhbojxUTa6OG4sLXGNlBRNMQxCJBWzOh2U
+i8VBC+xarqoMveRFV0nct8XXXXEuKcjx/eNyzzug0YenMZMMZcsRwk2CHqZmfTP3saGU6N470nH
4B207qRTrcnL1NkFornmaOnBoECzw529oE1ks1xzvdnKkG2W9FSEjtx8xU8/w4RR4fB03KM/JK8D
w5ywlVBjkGPYqY2LmhhJyAYtPU4OzeujR5n8m/OLkG5AWnAtSij5Bil9RYETqAWY15JVigGQnqiR
NXkI2fgwCslBFws+OHJNxJumdWhhj6DsSjdWiCsd1ctujoIVDjXitFRHp0PKTXlY1ddIyPfoiOAr
vFfiddYkl89VUv8mgidC64l9CVSeBdPNxUM+hDs8TfeiR4imHVfholrbvn4J49iV9as2VrbWXozh
JV/PQ6OBThL8PEG6FkF9TMbameajomsBzr2dIt/T+W/FQ5bCDZGk77Xe4ZdwF2kjx73brIDJp7da
u2Xj+7j4mu4ZwFXm5J6Ohq9mR1W+r+q9mnbdPL9q8XledxQXuKYUw1uXVzyKNigdV5ePRYTfuLCt
9tEhRw3RCMvhEEjReEYiwBesdzvWsHaalrux8CecAsWyy5OPcCKzeN2ViMVS4iUuyZDbbXifxT37
YEO+TcjCJLviz5vYQswS3ZuyZW7QWY+KhJsMpZkzm2cpJXGiPeiscGOm8Br/SzzEteYPfDMmt4pB
YuFOK/x02BRg4dRX2EraKyrOPP4aNVezjkV/mhEtdizj8FqTD8UbPpMY0rEoHH/FaWjsJjRyR7LC
H8kazgj3fkt4F4ZovqUSLjF0kX6uTqufDyOlz+hpZjdeFkprr+3qklgiELi9gu6aPbCH52k7t8MJ
vRdSWh3jd+fma/YPnZCjGby5iVqD1VrmDeK+zWTg6Mm0t2FVIceEgRZjpzbn8IpA4AwT5iznvHGV
iFhbbv0mtk4jfiBCW4iGe/7Aekx8Tw8JpFwCZVUPCF7vOjrLWAy33SKTMDhLdMHRRux5IivI7mP7
BS0Eu5QWcKAgsmuwEX0OOOmigj1oaWGcOVWheM6HXW6ugZL6Mt98tQbJcFaJX5nJZHllsBNZCs/3
ayu9GKZvDocp3hoQR1QivJTWE0c/t+51shGnfRj7Re5rX5nmt9d5Trz5yQTZluEVfzX+QzvqfyRE
gX22r8tjmXncE4l2Nds34r6FfpvhI/KX4t4JjsTkhQnTomcOSlTqM8TBcHoxj81byGBN55TRaZ32
PGpmtYXeJACDIOYO9yiYJLsTU0KxNmmBhFrpCYf80JP8O4r6G0ayUzT+9vwYNRX0GC2wl5qrtExH
UoSIKF/OSl+R4YIOgOgTy+1meIAVIVKxmbxjjfXHXLz16uIupE0mDXahhmeTJOwRCclB7hdPTcet
WdS22Byr6V3J3lDZh9K1U4/6/K+uNpm+scZtD2D/edhdxhUaEj/uSITZfV54yBs8m5kXcidO5qPT
trjurPxfwQTCih0h+zdYV3X8CQEAiOlrGwez5SXRPks+E2mflwtx6fDJko/IfEekDYpsYP2dTS2P
J/toZzH/9Gyzqh43mt2Mvd+Edhk9WDdglH0RV19VTkJ3q2UoxaETaX5V28R+5dMfy8hQr9yqbS5W
9Khn0Y9XEefs2ySdVKslfCPa0926WWoeykry0L3y7nXja4kj1Kk1HvnRyL6Rf/v4990WIbmcKsxV
5NodWGw0DQ6GNPGk8S1KEndIug89etH46aOB7Acz380C1XrzoZLyKgEG6LOrnGLKwwvGc1tNzSav
zkq1y9IgsiQ0xYvT9ZLdVzcNrz62A4+d7x2Z65uMIZ8cdHyPe5GccemskCnaG6RIEaP4BNrW94Yc
uqGsXUFfztYUB12T3oEUXlLZ2qdWsVuWa99zjt+gHvGt3C2jP7WwbOtFuqkiaUGD9DkVtZv0KyJq
0DKtvptXg5NWd8zmq5C3ikmzHp7K5TY/c0OUM7EiyDPh5leBZXARMPfPI76/xXSL/B/+boRSMc+V
YovlsYs+cnFrCEQ1+XXoN0IDsYmqqLjBDkIWnPhG89mtiGHuk3LUy6+wGJ1EX91E1v0aRa8ocI6k
1amVIB2NoH60b0NcvQlfoPZMSpv2ffEeDt8t5mkWxJu8Oaymnwq3KfywGGwsS2lDyXOragWOA75H
VM/Iu3J7nKPtakq7Jauu+rKQfTb7gkF1VcCv7TiEVmUzkW0W1q446nandOcqn7dZxIVT19s0njjP
LWfJsk2iVl5qarehC31h1ZAxl5Ir9jgwojb8bPWpcQVcniaApqmQdgN28ulZq/CJVZQInRr08m6R
4JWKbjZ9IRiyzSTZL6G2iZvC0WoOiEXyJLUJ4iW7KSvVLoL7tsh3aMY+9NWoiS0bD0xxX2L1zWxu
wgoecMArPOEVHZJDYkQv+IQ2k67+DvF7znNY78G0u4tgHfpCxW0hH4Vw2gwkxUXDT5XoOy08CjPC
pSp25677TKtrNBmPPN4Pa3PLWfNBDeMS6L2u9eAEO5QTWC4IScyhvEHkQt1or3p9nTtoY0bCuXKP
R/gWQndfIjBPovhVTr8rmW1mjmd68ET5S1ZI9WheYjPyEspRLev3zICDXDyp9WuODFAZ4l02RxDf
rHWwCWFCqlui1wc9oubjp2mScBeN0gtUs7HFHq4exNBTuO2ERZXcUqMTE7N1pqahoVgFfjK5tvx6
JHCU0Yz+Okzc6ppO1FnbraWfqZXF19xT3s6teWP3NPpotMujhlDH1kX0jlOYW+fRKCrsxuFC1p2x
L1NlL+IR81bLmrw10wrb0IjvalqOJsoKq5Vv4ioezbTXMXskKA5VD+xXsaFr8OU2eqsX8s7M3JOL
8i3jwzAwVgGE24GEdDH4XKCFnRRJ7r0KgOebmVjTNmPNLA9gMXGClPJhlnhADOHMY8iLiJnTmM3j
WMubFFN1LMyXJ+epNdMDph4nKl9xuVq1ym6GtOrM75O3qQvK+ZjOMk2On4i12687wGTUsUdLpkeS
2PeiQpTTaq/OJMzV6iOU4lcTYDcTaUIPL/MQ7lds9H18XyuNb2Bwk1JCGGjQz1UvUl7e2u5L036r
ehvm4wF+nieW264rETmgOZegQSLCGI37PORujSgvhNik9yicMHQJ5sUUTDfkKauf2WFR7fQL7Ye1
IBXs7MXa4l7myqFbRCIWVelmjoiVXORXXtkHhCViuJGgTpZ1tazynIsqtctoW1H1TTyRp8OTwsvk
tOFmAMdZhSafWuS1ZnXGg2cT7m0L+mepTX6XHhciWZ9W+4WBv5CZbjsczOmzINi7mqlWhItitORW
1MdUe0s5RceRiViluTq4MJHOBBuVnVi3SgzCusc6oG9rkdzARg+k8rBkXHvnOYOw3l6UQmAlSPBo
jaWOUZzQ/rQTht9u2CUJA90+IjyS3iWGbUb6aZFkm5Qs2hVEnqbrNxirpVOnjW+MeTAkWfuFY/ob
uPIFVGhu03kTMIfvlv/6rJU+h7lXZDwBYeXn83oJIa+CbV9f23L5i8TUUe+E81XZnvBQa0lskTtS
0w5lGlH8/KupY2VKMZ4IAkDPUqQRVmgFVu1VHBVZhvTTOC7YifVk87zml+hW5i8YN7d8D1NGdvbQ
kgyOfNF0J/pXEKn5WUdcJ7+v01aPLmN0ldlrp8m4IZX4J0SimFD+FVHs5VHrIpaJ2+OsUSvTDDf5
xsC4Vpa7aN2kiruk+ZYJ3FGlRSlNfH8DQgbUtmB98O2Qd3vK2t2s+2JzpRdTiy15eTrGMEI9zfmR
g5Vr8JVbToaOHqQerIDuoEk7OX+dDGe0dhIFKhGXC0WeNuzGcPR6aZuGK5rB+atYY8lbC0i4PNJe
JsgbgRCjYVMhO+yDUd10ZtHaYt05TXlcjH8zT5aNpTtsr2McerLJx/RXtyuJxOhkCWJtOtWLas1p
oSJZ8+jqcRAPl1TwUmE3krYr0baW/Ptc1H2rdeBEYpR5djDm5OLuDpf7GkpeHP9LTKeR2PSdwvB9
Ff5J4xlyrBlvjMWf8lNLEmpRfRkcwCiL0+SfUDlGclJoTQkhbnOno/80KG3nfVYmOysOzPYihqc+
hXkCN04dX/rhIVAEs6jZi3mxR4j1ktYjsnGnpGMtmfD05Mo2b5MuBgLuuZA4eCH5FYrbk5eQW0uQ
9dt2+FoYxCx4nQRHkV9bkfMTJmS44Nf6XHRh27TIa+DSPwM+4+55P4JP4fjSFp9kxignaKUCDamT
jLDeGaTgbXGe2QKJsDh4mo+QYoJeCJIVlXrz2kWcW5Pz3MfHt8HEy/el0bxHBXzgzM7ClNDPzgeA
YoM9pIiqsXZy2bpR5GvTNV0uE+/JZO4xlzrV7PXkH4KWndwlpnbXgrmQUWdQz6eTXRTKSWwrbMJU
o9VLhY/XnjuRopCpQEZXep8sYAtZ+7qKONWwuWgJh6sKeU55rcWAgGanI2hRK3tgDD2gG+KdzGfu
s+rnU4Nr5DBHLcTOTSTPXspTnQ7cxh2NjiJ5aOvU6txaQaTUR1n6ycKj0nSeXlMYjbWNlxQMyTjs
6hm8SBn+1EL/N1vSrlqLnSBightabEvrx0x0ZJslQElKT9JlTm7SW9PkJCAVEkWCsskSZk7DAEO3
2WCjhCJVzNyN4hdyWCfsTkNbBGPz6OWrpZDpEkW7nMFzmvyq0bFruwvlGr/iQuyaBsUiurVV6q16
sy9ycJJaXvuw8cJWczozN7wZkoFDVgOdHNxYfOHU/5bVJn4S640/mHp6QDGs8Usnq1ck3WDgDVxJ
ji16ZmNTyBqf4bf2DZt3zTx50ZfO7mjUrlCTlQ/ilZgPAHyGZFRBGX2VzNEgbUnG9x2azeckM0gT
+Jf+NH5Ncix991jkEqdcZ5UDoonEl7oEHoLlssI+Bm8j58BehU8SRSEGTdnzXuJ3Li9LlEzc3nMi
ePhyeBpzZRR3nRJne9wGENuiUmjoghq1hexgVEzo2BcYM2DIVmdhaRutlFfbDk5RoOpt+qlZ6bo3
M8PYIzKdMRGIUYOlQM/vQjLr5Q4/Un0rZr26MJ2tKnsqE5JfQx0kt6XJLyLa1mCYuhWYq6kpXtV0
00aI2sZrBnl5Q0sN6KmRlXtXDPIr1OXhpyiM8newQDffElwPACcjCYKQsJbZtxklddDGdfyCpick
pVto8y8gdEm+XTGAT06jtZMvDrhcJWjPmz7he4WGSLXqjnMmYVDiWwRAYzZQQ6y2+dCNpNusHXPH
aYHUi368fNfHUTx1Gr9TVFbjNiR589aOKnWPxqi1xczCDKDVsNjmWjg7Jba5a6VhXCgFoWs43RL9
I2WIeoh1meFjnxTlSbO61mLi14B0Q4uuUBqKEIiItJ0ICSENiVqCUF5FVaefsl1oiifsCZld9AmT
cSLlq7dkhFXgicvUIMNP2yEQzTChYsuVa740zamB+ngh3rr6NEPwfa6ZNJxfuaX84gmzGKL2kzUc
x24lXrtep5RHH3Ry584y1yhKhxmvjFBRGcmRNBekTZfjaanwCcO17KWXJpOU4yAZtWwLqkksD0xU
r26X7KpTOwWDDi5PEpTsLIK05NVfgPBVE4DOsYMzDJ736Y+Ru8+ol8SbKE/NF675mPyH1GDOT8Il
8wKQxG9ds7abONGqyBmhOm9WZliMWVWOZmh+w2tozLk3iW37aUzsitMp58SYMnN+qbvy/0sQEJNQ
Z+q/WcPJY1XNdFTK0noKfSo4NTWsFWW2Ja1i24IKwSjzgrEt6kJc4Q2NRFPKTUJssUrx2CSs4rDo
xDT6Qy9BPhD7ei13xA1LQIqSFIvDiM0k9PJsBDsxtjEm+ga1kQsovDWdccW84tRGaqUBxVxRf2Bc
qLqbNgpFGUTzmgQZXFZOEhgVxwofTeeICRYoX6816AtaSEM261wTNOzFAb7v+LMOM+zgMS/JkoCa
M2EXVNQ40ONUP8IXT97FrH2CRJfSKSQoQEOhqJ5IJC5wx3QUOGfR0DnaQBOtZaFOWCH9+Js5NYBe
sf4BveLm24+6xMkptYAnGB83zW61yopyo87VzGGXLD4BViFTLIuH5DqQdfsvpEW5taGgHJMoZQKj
MQXhCSgjxE7qSpdcpo9mXBi7pWkhMneKZuWWdZKxVQF1rE5sMSyXEkg6C3TcATtyohC/PkXrX4uY
osGxbEh+u6rmuZgj+KidLhhsBNq8/pGxhCR+B9bJxoaErbd90Y1yvEu9/i4PLdk7T5VNKZbtIczr
3C3U8XPpYiYB8zz4EXYPNNSQEnVzyM6YkWP9OFhFRzC4VdDFDCtLOkcHnEEDENU0Pz2FvVh/N+bc
/NBg5347ZFxvmjh/iz1T2rlX4Ij0SKKu/SqLRy1dlQ+5Y4qux8mwmcs5tJuilJeDJlTpK/UZ24Fm
Lbn6U6nBjdoNcJkMTZ/ezQkLs20tXfcm8t0rdjEyQGx6eL1C0lNiZGNjcNCsOeUUmurTOortR97m
iEQWnPUwimSWCODgto3eC04LpclJZGPh+abXqq0SkzfwTs2gTGzqYEJw+L2sVnoiFLG8RjPIcaft
R+mugB/YcQR0L3q+xKYTh6kSxHEO/MAUiuiTPd38ANadUj3HzyHbMAvnDE3HRjaE+KUxwSYV+GAv
WANJcK/L5RsxRsP+ehUvY9OVK4Mqct2B2JufQmslX1KoDH616FRREAuWz0kZK4aqTZXSsk+ZaAXD
HI6KE8p96a1dRIS6opOPMyHxkftoabnYQqHkg4rMo1jnIdW2BRbLz4qq/S0Toe13cso357alQc2R
Eg/wZLEPyou8NC1jUH2+YYwNb9pqENeozqS1AvCnMCo67pa6id5Ap0l23QyxI6URp3xhye9allTb
TItFa2/l6ks6PQt0NZJbww6LasIsa1Jqy/tGUOd2OzaRBXmeud17pCV59qRPG5KdmLpkuMMwK73d
GLrYUqzFTDIwChf6SdZwwO+VOsYDZ7bjItl43LQmSOJ4ZRQLBSQ5dQjXq0uxGGGT8pioYfPFp24A
Yx1RqjCVHheQTPKSaierjUNxtxSh1p4ltavDnYl6DEck5NTmaKRcgSDPk+GZbRWlmKckqKBlDySr
WPXMLhsFvVMvlOPIXNSMZhc+8pg7CSvFbAtJTSVHPMnrNi48Mip0HXM4CmgEEqAHjM8lrpSvkQzk
bKHPktavHiiYPrWl2wxVC8s6iubvUY1HkDKSQfAmELA3pZKHS95Z3Tu6JOOYirK8S4viMuvWQIaw
xAGccZS8hZLVXcix/u2NUcMFZ25AsAC4S+Ic/N8Cg4JYkG1mhMrJLNT2M1Ka1KNTAtzNZnKDIxoc
1qQ8pJbiyYBE7UeiTl6hVZ46hTkHc5p72k9/cPjZOk08qpRaisEqRTfeRbH0k047tGpxtIbelxum
n/oEbkyoZ08RJ6gBCy1HPWKKrCZzk9H4F+zJk0U86QJFXCG3VIS6vNGWofQVbiA7DcN5Y4lMzpYy
NgNN7e4TIW6ACDx83b+VjspOLvrA6ITWk1cAIRrFm0a2M3PyppNcljt+vn6UDceYpblCWyCQ28zJ
cujV+6xBhyAlaewSF04AG4/qXBa1F5Jb2gqV3bQxg6XxBVj8Z6e8ovneFMOBRATAW/V2KPqtkSVX
nG9On0dQJyUX4ybXZXuJ4m0HYUia/obEvIqN5A3LaxjK74hiGWjpGwmMozEWG42tjfyGnXwvS8om
U8UvKz1DN9oYbFAr1vN19UyCG/9189ZUmDKLhWMswssUZkFUjFs0nLbaUxUpe+CdjjTsTZxvXZRu
xHoOrB52XNwGxKbwiQhuI/S+mvwsYnTGbuFX0DE4Abx6WDbTqGwT/MpaOjEypWVD5E73DLBj1YFB
PLft1B+C9qHrYGT64d0MM7ceWneOpK1eP9g9zTXpFXXyE3XMl42IzzWpbURLOF2TU5ggL5F7N+Kb
iwkKWUU3avlTvQuSwgPUScpGoFcNvW4YiAboGPNYhifclb60UHIYyhPQad44qLaCqV3bOmV05xac
ktBhvVbi3Z3GoyFnDxn5J3wPBZJEzkStg7SWKN8KJCGJtY7JX2ulPkuh+9g9YBdeib/hiEW4xUZ/
yrw0o3g1hdccVMba3zGX2xl2QSU/xpa2b5P+QzNFPMwiBE3lGrFr1OVsZxj1YRgAKmOEHfvBjxXN
sWrJy9sEbXLtDRYLbVXz2vgBu0YpyLtQAasWBkSoRwRoSSzXI9OOzZCJTohTWCxvKzvD+jn2WkSv
RP3E5rCPIR5FJFtHwwbCziFZfat4aePzCPtPfMvq0cnEVypVtxwuFQ2yKvr9ygue430YNc9IJF7K
Yw1oM9JVu+oz5rJfYMQYSxwzPLeRNpNKAh1ef/QlCw4FlE/7s1RMmhu62MiWTIbUTyygVbnL9Kp1
2yJcj2C9nDa5pQlvEemKzTA5sdZuJriMRBzZrTT5dQ4uUGDBu5rqwmjWfCRd8qg0A4pj6uXd6ojS
IzEew/qoykeeX9dy8qd1+FxJNwqb8EOZppaXO/6TEwBLIbsuJjjzghk78+L+wzJeJ9qgfjn1+W4c
v0Yzc5U198ThCMUP6KN8HniIJFk9rjP2ssrtgYQsIq9Zdxlhma5q5ST8iWy6xMPHmL1BgkRpdhzy
IGOFoPzNEQBaPfSs/gCV7xrTpzQaS3FiFOQJQCTY0mmfTk6NioeVNgoYa3ms7CdXUj7q8DbxRIaI
n6lGnaoImeeNFCnwtNN7Ngl2pBwqVuTswDhSK+N9VMSLNOjQ7BvXWKq3quw2uTrsjIgVfewk2sOM
H0TKdMXp2Qp2vPCdwKaUDdegHtv+YcyHWQykvn9LK9Aa6XDsILTOffqd6fKvnmBTUmAw6fsatsaz
s1P6Y1y4q4jU5PL8mavEl/i/zKdBnGYBSnomZ36is2O09kb+GQvbvPpT+t+qa9yUMKRU/pDyzbge
hfZmGe/I9UJrJ06BbB7GYr+QcZR1GyC89jCofhlJ4BEu03rr0wdsvX8JvFEhdkIGyJ0Xa/tB86rx
ltQPprZqcxyH5ikCGaMD4TP2Uh0V86PTTm3WegqgN4Mp8eT3SnztmTpy2klRdByQnWf5n9xRzszy
dsSNUIurg5RnJ2RnrJsb6umtPH4v086aZhA1k29Qdeq5RSG2VaZApz+qIsZQj6mgacAe9T1QAIf6
zIIQuZNGmHAkeJbyFyNDjCvJZfd5lJpgqphrlYRVCBQPjL/HmaR4mZMnOfdjILZwg+bRbuhx1nDX
cyqJzb2cszMj4lC9J4vxOtaNX8ffIo+KHG1Hc2XOqqNt2ih66BTIvMSeeatlQRCYP1L1KE/WbpJy
R+9ACOkdSynKozSH4Kn861M4vrpHDpWrW1mgaLUv6ecVQ7MVEdCZ7FDbkFvafNH4UKGVVGwc2JHs
GBHddF4yyON2ZdBoTL4yr0FjJEFJfahOKgtRtr4GgRaMxXxDXX5krQ1ypXLXIfVgeHhEczBD+mvy
SybpdtjdMe153OqHRFf/BKsiQ1z3dGVDNI6cLG+yUe0EhWAxCEesm7gwIQvpvScI0bYRFF8bhsAy
85O2QMniR6tZeucNrI3nGQaywpDjTTw9dUkA1wxVfeRS+5JTs3QKE4Au3i0GWzZWMCBeg7zJCI1C
/kUhqii1p6BMXsuK8rI4NsL6mzE+h1vtlsV7p7wg+/Tk8HeBLGjxGGMxdPVe+pKL53pM2IfEZpXz
aW1vxPD46sDGge6ogLK76K9rr17RcL1l6lfK5dUlnpKLaPgkVwEFnAmUiCrVytS9rcXXmFIeUkWP
A5PRHhhHKh4ES3WiQWWDJG5G4suukVZQwcQs/Ik40fhyx1dlQTJXm1ddesbT5iB1yiS7wUk5qZoF
lzkm5Wlhsatsozx0lybbFkAghq8hQVGQsCdfbXiM106gKW5Wn5n6flzjRypKfiNFG1OOt7X5krbF
Nlw52OZpa0l9sGo4txgxOFqPvX+OA5BiLO0IiNK+xwHVynY02EGvC4OMu87drNFpyciTe5u/hW2m
hb6PeOCBi5JaS7ystU618WtITBjkr0ilLbkAWfD6bnVTUXCspDopkebgJzl0+W3Rpn3S9X47IbLj
Ew+hcnUyb6awN8X7OL0tpbZPF6hu4E+oW3nzYNdBYLNFZbm248rl2gX5uCDRoseFQ+0YUhHEhnDP
EzkQ46y74HzQbTpMuhZIru7apD3DaNpbpgmNt4ht45jqdzI3DvwkwiAiXnfzOe3eGMx4d+Wl2jSz
D4xguA37kv0RdiWQkReDayoO+muXHa2UbsKL1G1EfdDdJF8R7PTAVtMRU88UXsSJ59zTWK4JvLOB
WPkSIuRnSXuqhg1V7LJPjUN+Zy2RCVvhYZh3+S/80BdXfIhowh4qeNo3gAYZ9LaaC8tt/N50ZHsh
9cuerrOLouzO71sHAFL6ngDblIluDn/5OPQub3EnEEAHwYX8KXG8xuo2HB02V5S642n1jUN1bP3C
my6ZC8FkIIRiKwesjw/hT9GQ2kkQFkX+gOzLVzjyL+u7tuudMaBnaviTaBOaNzFxxdXFlLyF1QD/
b9p2JzYGFGcHdUPN9JwYX4X37kZVg6Yqs1fffCvkfTHbzR7bfbMdz6W6i9ITczFAuiwzoj4goImF
YepW6Xfa2iAWRT/x433Mvaj8GcWNZwkXGaPeCNWheIhe60sSRE+jwosRlMHwPQku00ibkkxOD0xq
weyCaA/9UmZRzAfqpJvuq3TpzHalGz+o4ngl4k2HqdvrH3XtRnceE9Zdz0sR0KO4k5kIAu9juYte
sv2z5q9K+23Dm7F8Stat696t9VjyV6Asyn3Z2g2JKxVuw+K13YK9okcy5hfWNESQzFrQhb/lH92F
0voUBwh5V9aMw9usuwyXtM5mScZmpeZ2VBiyIZlkDxjvRNVhdDajpVlBknvi7PfTIR2QhFZ+4/K3
m8yK/I5C0HotGeQansi4g7xru0gdq8FR6EjZhfU/cTxINtG9avKemt1I2TLyCmyifeuFrwJiSS+k
+Xgp+E1cPDV4fsdX7UXZr5nffCsxNwBnvR3dtT/Do27VKQVCxA+2vknc0Z8P7HjgVRv/C81ucbZT
+RbqV5DTzto/vxM7i5y+9TLcCLw76FrQzwRzuR1vDfd98c/oDs3zbnaayoYPn4pbuOZZfS5ZHPDx
ZBHs65NenRN0f6h/R58feXYUuM/td2hsWMZP8wZOHUo6JidizbpmS5W+L9DV0kVTvUYvCHHE0Ztf
ILytl1Zyx2SDxDd6qMkuSpzhpm3qYA4QeVOhdDzrCDq1jcxlzT8Q+cU3/R754TsPzLyXQruWHekx
mxS+B3YSOhd4b090z/WtR17e79IfuGcTTdzTWCLZ7asQuWAD8n9iumuQ0UjX1vxqFSeNPFhs1TdD
uOVXSnzlo/iPtPNYjhxLs/S71B5l0MJsuhcOwLU76dTkBkYGGdBa4+nnQ2RNFcODQ5+ctq5FZ0YG
LwFc+d9zvpM+5c/mLbJ/8dTPCeQHpTskvR1KXJ2sGomAKlsmfhE0v2aL9S6J3IjnBM33EVwzzcOk
64Ml+nJKL+OLee9PEHAX3qFo3Ml3+Jv8hSlAbOTUj9qVpSyUK1LaVlg19swjbLkpNAiuOrp0pHjk
SnERnqDdhdqyTh2eQib5Ir716jcd3Y6y6GkvFJZUphd6w0oJEmYxX6a9R8I8QwClv+FI4dFrraNa
LvXe8bw9ERCldNdUG1F8hrY304+YB7n9BOhLvqS5shrbQl8zsPOW84VCDs8ykBbqAw+D8rlEE4Hb
mH5VXlOBrOulfDCeOTggL280x3yrjmzCbsZp61NbZIOa2QNyLeVopNcJGmB6pKe7WkNdI/jBwRf/
YdtvCPBMQHZqP7XpxRpfmvyomUerXMrNc6CjrU9fc39lOdFuBuqRRLrOuLL54NoeyKZyNRz6V2R+
PHXhJtvpbWqwhdpcawhrEUbTs3ASd/F1+lCfALSOH94181Czrehc43auWIgL+TFM7I4Flb/lWFwD
M4qJTmXnjuGEReHN4EzNDy8XVb3urduiOImDG3ZL9jaZrd1KWF/6hYno7CDvEo66/Mvc9gw+kc0l
CLPSg7Cb/LW8U55z3+VOe60bBIuR+uOmrdMhcR2umvSnuFQpyN3MYF02oItu2kzRXVNQsLrpI5dn
FF7zA2PjWdbvrZ1qOD0zBFM0BFKZOpJrDSw2/i21SOHd2Ovsr7aTskdoUaVLcct01Z2a6NSJC/B+
GonwjHU0etD8IAMX5dbwWH4PE/VU3SFWUw0f+6tJWzKPoUJSR87kC+VY77Mlf15siC7hPn3rX4U+
u71F/TY9jq+xuGkPJCvp73CvB6I504+CFyjTIzm9W/RQr30smD864j7F/F5kyc87d+xcyXKUfNuY
sNXQWUTEgVNyWifiAdNvhMTjTthUS8URt8a6tTHeR9HK69+RlCiCSwau36y0VbXC07q3nlH1cdLs
3sEkpfKdeqg39ZP/7r3ChWv3wgtX+hheF+pL5HJmKSRbeBBraloAWxejsBjiHYImXCE/+h+9tdXk
DZFTW5n/1s5c/1F5YGFvhyMkOk20EXuMi/DFErYle6cf3OrWz5ljsrN2qKrueJ1PHTVmm2ss/CFu
ucvjtf8Y3hgrwS2udWpnV/xBggGGg+WO9BMUIQEI1dZlqzBAnlp0T9NqdMt0M/3Qj9V7+FLvhWu0
m9SyWS32FktrBDB/HVyzrp7Q4x45kSqP1k36IN7rT9YxSm1+Pv8XLliLn+RnSmKdeDWDQUmaklnj
K21pedemcqOLy7JzDYVj1R0HEdl6SMVd19xnSDit7qXTtlp8Ar0fZUcgtQvBuG05tScNpUXOFRWy
q2PWF47+JBWLUgNSxuhf9apdy05MUSy75qBQ+uRFqiEcLQT6MWQ06TSEe66AYU/YeYBR40pig+u3
e0PfTdY6V17msnEX7OBGrwRMMRxYPtq+E52+YbD47VWeUsfXrZ/1rKMzMDQEpHMuSEC07Cbz3k25
qNahMhKwZarXitg9iYG2SWGZkc3EPM+eQI0kBAX52i/vFebsOtOPofAhjZM9mfQkTYEHqC+Jcnnk
om1RP2azUgShrr7UEM91Mbenpoux9SfxCJQeVTf3LFsfA6TKg1uxGgdubV2P1c7ob0NOGbItWquG
AAxWoeptFkZOHEHojOqqhyhRkZpwxAvDzU+FJKJjjO5kTM0dvqJNpm2D/Dp7DEVWcHTiP30qBKK8
KPtHzhYxeaw+oSeLgBh2ea9kS2IabNnwbHIUiWfbZi0C02ZTl1sv41qOZda7qvIr3zxGqCfbbVy7
U/PrY3qOfFu8x3SfwQ2yFVIfjpVtuwKfjiGqdYMCqKI9wbvj+Bw5SlI74iwvi28UROWcHKX7hufu
bMHcNKByq0V5KtQbcL49V+lP1alptyxArWK6WGdtLe0c+GUTjNLEvJJ5URxzVEd8q584wo3VUydf
sb/px+uihB3pNFQt6hdNWmjSTr/vEAzLh8JE57G3PkbFrh/ReHKHXiCtfQaouFCVZSwwPet76PJu
YQQ7M3vu22Qj1dUiTpQ3yPNrhYsI6ZWptQ1t0ftJqhOQA2e2LmQ3qnAkCWpEjFYXj/mrCja730xk
kSNWM1EEFiliqLA6qG1hdwLnnPuJs1ST3od8jrggSGa2NQ3LWWCj2U3xXCJ70E8x5+JyMT7rljt+
MOqFER+TM2EPcaYXliw4rZG5iViRZD1b9GG6CfA61IvWuh951nLFoqVwRutQagWsouBkZVuwEpdH
UJOPWtn41cri8jznsKmzZ6AuUZW6XUatPQyOWu9mrCzepcAGAKOYS0+4TsJVKa2s8gbxRm895dNq
vjUmc2C854RPsUtErfk4ZVxvOkIh2KmarUp6dYNDqCRExKBnU3QWWu4MTIqg5a2RJ/ZAwZRcY24w
cs8pi+JqUMJdnPd4gqjiFkrSOBqUywqULSLIXdVJAnawttiNQSgtA3YqUxAHe8FsrSeSbpDw47tK
RK7vCG2OLYWCEY0gHApVwMYll/OYy9BKtoY57mT07N1QCzujbsEua0lpvFUR2wC42q8xbPGlJYZc
lGJ6GyLFPJFqGGpr4gU51mJooCxYmhJFTEUU6OS6Bv+qJKb8ue5873mIZDTnPlpJ+r136rowWeWV
1m8QBjVPXhoU28STk+se8fh7UJjysp3y8D6dOg4dXd+dJOjqK2geKDpFbdpqI+KSJNSzw6R7UIIV
8RT5lMtiLSqe1DD29mLMDRAyboNbTrBYw7gDi0juvF8zCaQayAUIJ9J4pZUppY2+FZS9oKVc2TeV
r608iE93QU+FwQrwPtUQPjhQ+P3IFiwmnTDMkIe4UJNxBRoqe00B42GtZx13yhKKQdlM6NNhF44n
cIipPXUF+eliYtyVhpA8JbHsO34IFBkNV9bm90ZVczsVUMrXMfk0fTC9t7Eh7EU0SRsdR4sjSLmA
QJeAM7Jfa+RkKDwhy5U/08GUPOqoGRJU0p5wNJQi9MheVNeRlqaHwcCWwVUHmVRrqS0Tg6dRGTa6
MT3HIYXkaOqVXa6SVIm6zi/WKLQZUoHsF/wzV1R5wOVZrtfJajI9iTNN3z22+swcgyB+ohrGRoRc
Bz55RfHCo8oaGtyTTYJOinQkB1nvhPXQOpU5cYgrAsM1mwTLA/RqSkrZ+OHD+GTX5ev7GiCl7RdS
vYVPi9MykhpvBUMzIWs7nbVYCLLCpDFRqI/iTd1rbIpC1SyZcKrKms8aANOXilSM7NBCvR2eamQM
zZUvk9S0nOQ0bjmhFLWBYl4pIFxmI2FrnP4CXakf805S7yWBkE7sGcbA7VTol05SeYhly0Jf6WAk
55q2Wr2bFZZCwVP7t1zKBGYBYPukl9f5se20Zh/j6npQmsjk0K5wYz11GdJOuZngmoYF59M27xiK
hWH6wG8JO+FkrMoYLUZV57wNGFV4JZrCql8KeUjj67akm3DrNlbizgerbm08YtGt3VAZSF+JC5D0
B50SvnBTihpB9h0B3twA89rZMpZB3R3kcoTPXpZWG/4wxoGqT2oZncyGOPHGEtJCxp2tZyaCyFY4
K8wuZZKQ8NelgS4lywmFXLCPLJMlIyBnjI6eR4oYvHst2dgI7tq4febKjat0YkI0a962BmqEfQiR
lfCYQTYxmY7gfx9JRuCisU+ogG7n5LR8rarZkD9YwmzWTT2iKV4m1jrWULIYppWSlCz2gQ9cfXZi
tXlSHogo79nBSh0KEPpbnKiaN1I5mAaZXT1RcLLYPPdk/ynZj4T+LUlc6HB1ZUrLrDF6ebCWROxp
BLPl5DvoKzWJQR0PxjDe6cJQCeNCAhLkJ5mD2SrEG72cymRcf+/ZP8cFGArwSeBVRFEyy/6Rx9Ol
JTFk2XwE6h+HHD0sYjYPAUM2kWF3/X1b57bzuS0uTXVJByAN1u6MPiEPZWOp6K2wndUtPKKaCb7M
XuJYu5ukLnUCPJ7ocVNmP85037d9zib41bYGi1NlGlbEOeLoM5Ml0EwFc+1Y2WGRcAJp/PgoCGp9
AV1y7uOfW9FgOSFwQPfzx9v0G4G1NeFttnLEDOf77oSaPfetfBMGwyV20FfPpM1EC0APFvKMMxhC
oShi5vWAJlrkaRYn4TbVL7y2rx5IF8m7gClpzNzF319bp6YZ8DRemxxuVHNHrICdMDcYQ3ShIWn+
ZT/DQOZXh+CUBGZT1fh/z9grRSKrKTENFbto0VWNge039RsxX/mqoS61rt+w81sYhl6fYIovonp0
v+8hXzyqxuYfdoYkmSonkd8fNRoENMBJU3EAF7mZnnAAuH7NGYDS1fctfTEONPgjqg5yFTr8THj/
3BdF0lN8YJ6V3T3NHoEpfy6TnSau0K4tTW2jS/mFl/vFo5mmycPRI6Cvnj9aWKGIEz2JlNiadMcY
bfMjulssmnJmUhIULmGevuiYsPAgyupc+zDgzh4Q7eqcX0yvYa3CVS62HGLD9fcv8es2dKKHoNLJ
2nkKreZhihnQH9uGzpk5R2yAyAd/9PetnGN56JUWXgFxJggi+D0n5LYY0SBL8OYE8Ar4lEP5Z0Bz
3zfyaxSd9X1aYUJUYNOA4z3jcTRiJZoEbXD9YmHbTYInL9AeS+QMUt9tTCKJJk5fQo1/EDk5IgqE
EEHNPWO/8hoWlVq7idIIaThZGGy84qvvf70veg+DErQg0BUDmNzZNBOgX0QL3pa2V0npGm0aEaVj
kW2yAmmnkHflhS8rnWOYZiiJLOkGV2QqvEjtDKBDLgLXgSXjg1kbITEViJQ7e4mL2JF7cCyOeiVc
RYaEqZv7h+8f9s9upYrsGPUZMMt4/xV+/IndNRE4NuoGxQBFM29Uoz2liXzh+f7sUzShapqmMiKJ
gDib6QB5T60+0qcU9slFe13z6bLevPAg8xj7vU+xLsi6zFpnzZl+Z3AlNhpTMRbMpyViGdm8ZWO2
bdLcaaPB1iuuP9RL05qknDfJDkJRpRnnpEF1suZf6dO7M3sd0Z7B+t5KnEasQFkbSvkBynxNOuZN
qWk/6rxel1RT8t5wkHA9xa2FURVv5vcf8Y9NjaozsyokbsCZ1f9YS2JMp9WAAp2b8REN4zNc2IUa
F0jKcRFOFz7nH7P53JjG3ACq12AvddZbtYSY6SrHpwTo8LrZcaR1EPU+Nqu//0zzlDqDRkkhN85G
YaZbMPVROthinxFVE+PpNbzxptCEuyYR2ThRwv++xT/HIU/2uUn59++ZZYqZwn7BHReiK8t/Uhbr
SDXWuJZsilu2eVQu7uGPXvh65+3CM1VnkBTURTaLzO9n/SifJn2U1RxQF8dMMpW3ku4dpbjAunnI
0AbkFOknaykG/xqZfysu9C5P+d//mv8ODJ+xCv2g+YVY/88/rT7y42v6UZ//R7/9nfq/f/2x/5E7
r83rb//gYt9vxlP7UY03H3Wb/PXz//Vf/r/+4b/y6u/G4uO//vEjb7Nm/ml+mGefSfSSzsv7v5Pr
D/k0x4mW7ccff+kvfr0q/hOyOCAzXTJR6CBN/8e/+PWK+E9Z4g+oJLBnwlDEn/w7w0b8p2qIrGWW
omvz1+SXqAEbBf/1D0GGiM8OGfijpXDUmRe7v0Gw/31t0lgwJUO2mKkByDHjnK/PUkaIrtajFNa8
aZ2AealrTEVUsaJGvTDO52n5PxPqn02d9UpZlgneEmgqGiVCO/S2Bqwy7T69/uu/ftxvDPnfp66/
WmGTBqfPQKYKxP73MecFbZY3BbQFEJi3etK8QwLDiA+2QR5OAlIvFTCC3jbPHbr1JOfKMedqQlDj
YwzZRKYCV7TKgePt6/e/2FdPz1JCfzJksO/nNFSvJnUv9JhH2SLvuUu4ivX+wgwnzfPJ+Rv+1Mb5
uk/qcECGJW1wz2pPDrdsy2ZdL61VvvSXyoXD6IUH0s5etGpmjZZY1qwxh5RUl9Uh94yn71/a2Uz2
f76mqYsMByw7v9IKPq2I+RhUg9XwRJQE0Eu2NnItIsm2NZ4yNcqcXDWXjbxKhPfvG/764f7drny2
Jll+MlJXpF1ZEe6t3rpO9fRCT/19F/PHo51zBjn9CtJI9hq7TiA5KJTjms3hYCy/fxLpUjtni1AF
EGEgyF5YxA+EPjrY98LYJaU8yp3O7h0ICCspctTwijv0C03PI/qP/ihpJCow8QEcnPc7n75ebJYt
SeYmX29JkYbgm0WNqXwhrT1HOmJTYC8ebySbc5y64A4BBdiFX+DLZ//0C8yf+dMvoCEeiMWAX6A/
ZXt9NeyLK8/h6uhKvEbruYWPdhVdGoSXHnr+nT612XRVI+QZbVJZdsajtw3sehXcZleUZRYYxvVF
dRO4OHRrLMwXzqlnfNJ/dapPDzxP958a76W6iIOYxsVV47QPqq1/AKaKloCaVvVGDt146V16yV+O
lU9tzjPypzYTChx+bDHj9ra0RFDqljbeq1XlWis0rCv/6tJT/hoa3/Wrs5WknKK0jkOeMtikD+jX
uWOR3fiEPcLu1gCZnNDmqr1Euub6EMJcTp+O4VzoW/MU8McvMVdcSPBgsJ5jzgl/HD0z1Onco/Qo
ScKyha02qYTo5gpyuAqOTqpaaHgsJFr64fvWv3znEOUNOMIzjfVs8o0hhZtxgUSQO+A1od4UlLwL
felSE+fzRqBhqApoQkIPJqOHbqX19w/x1VLNIYOSlaFZJKCdjRQq60OadGTKTt6rwe261Ox182QC
pUEm9X1TX00EWDMo0erzAes8D6SDE9MBiWSbY6L/am4xUNr6cGFFPDu//TX6PrVina0aqUCys5XQ
irpK0By409qyk5/GCqD7Nl0iIrzwic5qfn82eNYN8O8LEaX2ecEfHP0hclLb3xsrxR3fLs5rvx/T
/mzrrD+MGShPgfxWTtzc+bu1ayzEh/IFLcoS4coSZQP00OwBosToUCVeXnrYC5/QOl9MRDJMrYr2
JeVj4jLWyG5b9pF/v5/MvnRdVg1DBl3/+1xW5KYUiGbD5C1ch/7Pstk2uNO+b+OrgfW5jbPZywyz
ieJ+C6wCGJan32swE75v4auB9bmFs0qsQdBeY+i0UFW+TRoi933cUwAFwJChrb5v68unkSAJc0yh
UqCcvTG9MKogatAGq+mxR6BgWBce5qsTCiekfzdw9rqCSOkE7syFhVCI97mJ4FNqZnAXQsw+uP/+
Yc4KiX918s+Nnb25jpSK2C9oTL8v9sBhgWT68KTceVHxV0TZBQ+psc435jI7KNf+4/fNX3iX6tn8
MfltgF+Dd4nDKJMwnAb/wwbO5gt9CmWtmRuY09NlCzn+37tS+eMFqvLvA4hbSMkkc4TdpkzGOmYp
P7/QH76cZT99I/VsIsj1Qq4GjSaSTbhmQ/mCaWZvvOR73IwrrHfS8/dfZe5g5wv95/bmr/Zpf1OS
UZ2mFu1ZgUns37jqLOKdUeXi5bU9HD4yc9/3TX65acc0OlfNZXEuQf7eplSOYhGatNktzS2+n9vp
DVWheVe5wFkcTI5Yw/f6BZy8PH+cP570U6tnu8dYajJ9LGmV+E6XbSuWjoW1VHYouPJiiaECYWu7
HFw0qzsREZYjmidwvKRRI0T7/g18ucf7/AbO5hVNr9vWmjvSvKs0H9oPADTmls0lsozW0Z14g/bI
lpccbf19d9DDpX95ff1qzZuXAuojFiEj50D2TMXNbk0V00Fh++t25cGtsyX8G3fKNGsYW+4nbclO
XGuDP3yCA5atm/7CKv/Vwvf5lzjrfzGB3n7MdfYiIj+3Gt57BRauH1144ZdaOetxVC0CM5XmVqBR
CxAfu9pDxXxhLH05wxHSoomybljEM/7er+NQrNWxoxWuPSCivYn1hRnu68f4TwNzF/80WD3M5PiV
6DaIZBaATyfOm5N64ZZ67nt/jpP/NHI2AwmtMuVlTCNm9SNS7lVYilKyj8ZDiVX3+3Fw6YWdfXwN
zF9A1qyA1gTTIclvBsay75u49MrOvjyX+H3YQ4Za9P19lD+1xr2fXMx0uPTKzqaWXip6cYh4DiFb
pEc8sOg9Yhe67uLX9tjtH8tbDHDu5U3ypTd4NpFEZAQ29dzljEayQzRReXth3vzqBVrUainlykQQ
nae6JBpeuxEMAaV2bVEK+kI1oR7W2YWu8OXh/nM7ZzuhsoNdQBzFPCWKtmwzC7x5XJVg6brTl2Bf
V+r/8MHOdkM+4i6VhCGmP+gyU6osTSUBAdlc6IBfrnafHuy82tYlkiA2aD8W/iu2Akd8gJQru7iG
qFCN5aG88+34YqHmqx75udGzqaiVhAakHQ9Xy/nRNHLX0JNVCWUuCJCLNZeCD7/qhp+bO5uYoiKs
vF6muTmovMeobmWXXuNXFQnyyZRfJQGuV88GshkMWm8StsDyjSp6OaylVblpVr7TXlgrvnyWTw2d
DeYkD/Ikr2io8zFzqPKcaH+hiS++DgIIsgepHpIaen4QS4IghOuHBDX3nzqdlG35tuKaswS+GDY/
//YE+FtbZ+NK01s1k7O5rRSAxCuYXQPDy/dtSPM7OVszfmvkbCxR4JYHoaQRIGHL3IUdxf4qIVKX
nDy64MK3I9d3/j/m9k+tKuLZiUJPfPLKZxqqgRG1MadFyrKIEvfC1/qiQ/zWzNlYkqZy0gg09CjT
42l9Kqjnfv/6vn97iij/vqwDLEc5atBAOBi2lSSuIWiArBDI+PLq+6a+mM1/exbl96bMcZiasKap
qjrBKYPUsO7lS9vbrw6aCFWIEzTmchT37L+3wr1FWhZZhoP4AB7ZsZbwuno365b+StpWr7kz814W
3AyM6+RFuJCc+MWJ5rfG58/5aZMk+YImVRaND8pD6t9KGtsK6cpTVlkN8aK/8O2+fKE6yahkg32R
O9z5aqHnASAD4r3t3MTrEzwJ7eb7r/b1+PrUylkP6bQ4L9KEVoASYs4OnOaaPYbnzJV+7AASHpeH
alveXj4l/Fqe/hjav9QLEmpC49eB9dPr9E1PjeC6eQvcpwnMvFXpFuGiqA6Sg2VmpaxC/Uah+N/7
bvIKTdgB6OZ8//gyN8Z8tM+/BUofi4T0XwoKDfXG2eyvhVE0dUbvMzwCP3sddHPW6iul2d8mObxK
0lsNwcJ9YZaSgsM76IMM11vse6QcILOzqySg4lF0c9aG5hFW4aIo9LExxHGR2Cki7npVoa8Acw7t
ptkmZOJMdwiRvCchzWvOwWMRpHcCg0dxmzFURTeXyA/Am03IqAyCJ8BHhYWLa/JQXRRm0VWKQ0xM
JL9yMd5KW1GZGu3GmsZ0AkwIGrODNocMPP/hAa7DD1wJ9arW+558AEg48QL9tmBdD+io+gKgGNjM
ZTfpMOEKuTEM16iRX1CFyDiks3cat4KXWSDtScbakG0Lta8fhtMkSE+lQFXTyrUrSVExsUmetRSy
xNxbWa/bXUpaSACEguwDcZmX7bgUGkrU/USmjzR0T02C68KvhEershypzEtQvvJHrHUbSIr3iSSv
OGBuOBRdV2F9BRxnNl/2L4ZpOGGlr2JzvFfA3Y5tANQIx59nnEQBrLJC/oYmE9EA8kR9rKz7EJO3
lEr7NG5sH5imActHj63XtoA4LmBeSuNlD+wLX0St3cbRm14KJ3KAuAx/CIzEGedAHL0jkSXsHFjI
w4I4MNiUrbCr5LusIF5GbzY9Zv+2Tt2wLTd43sfsCFKFnwnINLbWowI/YFigsofC+upZp9K6MeEn
QfO3hAfJG7CPLhXtKEEfanFHSRtJ3lkGaS9QBa7z8iQY+7L/0UEVRqLv15vJuGuaF1UGgDyshthR
q0OWrob2LUzaBQFG8fizKbGFFRilYCsIqPkI2koASoydSTUQPzgRVtV9FZMryFTWx9QFSJpIpQcP
uJtv3MfqWpf3YVfbtbrvzVc1vJ5gWE/a1ht204TdbiMZhEBCMgEQQNSEpRLolIFVrddTj7nZuymj
Cd3gs6hBwkrEBTFWo7GO22AZmTvPOhR6BjP2ChcP6Qf5An8H3mbCmXbWsNIoDSTQoZXGEUDY9/jP
6ufOu4nEwh4QHlVeuxu8PaL8lVgC2O6evOGnXnCmxK8eoeFZN8E6NTct5isTGpfekTa+b423tD0I
ON4UUKqDshzqN6HJMVS27jgcdS9zK91YjOFOlindAIrH5Zv/KIId1zmeBNz5zai3Irch6hpTDij/
ONmO7E+BKXpoI6OrmjAIeZfhHI7l6yrd594NHpg0wiz90qU/I3VV48aIJEcO3vvoxZ/Ayt4O4zvC
vB4zR+89mBXZOcVIZ3rVUDlN8yX0NLlafWdQPKmSg6GAXtbvpXyTd5uaQTTGKOi9jjeOtY9EFFCa
i9RfRwSDdcyppUl9RXIh4dmFcFLgGzOsbQ2ghwkEazKUfCHW9X4MVzDereJeDpEnQOTO3gbPnc17
A9UkGJBBfetjLcCix0SkBUtfZro5GvVLVn2I5PCM4K0xb4NoL+NrUT6q8k7CCcSbx+avBJ09FStD
vh8gucWoAstdRhaS5CErRd/dZluTaVC7HmBQ6qjmqu6mhyRU6Nj1lJGr9lf4LW13rKDTNMsae3nI
BlDrDiWcCs9bpbLjjTI2oHUfErhxlcjv0XSFEVAlNYCX0gS5LTfI75cMGNm7A9oELhU8DLEgS7V+
6+uDENwL1Z087Mlg6sW1ou3BbQr5yoTZgPvFgLgRHMJwJTT7IL9TcBpTsIFiv5832BZYgEx5GbKd
3ttmszLqJZkMEXAADLJNeMfeKI+OOuDDSEZacwoa5QaoMjCGVcq83a4b/wiC0bYk2G8iyVCzmLE+
9v4mVB/18oZpJZkoMFWrsnkb5Apc5Btyko+CVCwudibz2KAoscA5SkwlaQGV3H9pC7KDPBz3AwKQ
9FrHfVJwDVXVb4n+ruWxTaKJa0Rg9QrAzOIilF8U8LCKeB9PfBsfFmOq2llQLqX6YFTywowexOAU
gObClR/XhutLh4JQlN47jLq2yhT8hp5vpxWoGzO3S8OYeflObTFp4hat9NTN9D0ZYKTu8m96JwMx
DccUKcxmNFNHHWBnJkcB8g571iSg+ECQGHaVoy8eozq9TUlXWzRKfJ15D5If7QTfdFLeVx/PGG8c
VLOOHyl7oD9xAXKq1H4rjMQb8YWMyEC3rWg3/fSgsEiqDfnvvXcEPQZmvAQt/tSKKDeZLjtmNFXZ
wOuvJqYDOXmYhJtoeMwsE3BH6OrGUfZeYb3ZOmG7lv9OZmlUAhDLd9jGThokxyo4EG24EKXrFoYB
0Qy2kTwHgPBSS2kfzajy1swug6sOFv5BoSdxrtYECsNCSfyD6Snqg9JrnOrbCTeqAMYUIXJ80xJQ
k6bbsBRPem7A2uh+tE13yGWZMKAGPIY+LDwxK7c6kZHdJN3GYg8U0LyquvJeaOSliXK6bPwXQfHf
G4t5auhCEGbkJtqJMPGdJQNmK0pZmJzgqRWsliX4IAK3lH6CEuXD28q2EcQ9p1SZ6bFZUQLoZBUg
bwPtK7tO83mlGzH/ZjkgCH2I9iXMogrTlmrV733rrwCwA7uRKZdi+vaqV0CFbAygsQ7K4yQXW0mJ
9p2w7RSso9OVLO3i1LuXyCYzjWTtgdHIAsg86uC/x6Kyi1CoYh3yt1WNje7YlLyC6CiCHInL15qA
gCp8zuT7piAwYZmUqTO79M018h5oltvcaBZiBXbGcDOEHu1HofT4dd+Y9SztelIesw8h2JCVyeXp
hyztPf0B76IRvlkGj/0wtFjES7vR3Tq3xex16pYWNEONM1BrAud1BO2kPhk1hH94IaN2I5i3LHgz
d1Ah1Om+PpEfKhTkLF3F40r+kb30mg27I4TtE2i4pKnGrix9FxhLi5SYdJk8jKljMu9Q2gwd2bhO
pmXLp694hdBWshtJuw5UJ77F1+zFL5mxgygZIAQbdoV5FbXbXLfjtboSDFfVFpXs0P26dgb5U4pD
2ASUxFvAwNRdJV6BYhifoLgZMC+Il2xsjTCb8oDVTXgIvUUigi+xSRmbycZhtCbMxtDdCb4fzAKW
cCqWFcb1wmVXLWluJt9oyf2kc2QDx1cuUqpigXTy1PegXeiKmziMPxma7nArS9txcLuKTDTNYUcP
LgT144egLkj0KKXnoDhlxmte7UofNE//XFT3/QDkN3sr6OfejZpuopoQC9PtemZs1rhppkzBBtKY
E+W+ea5Los/CtcldWxHTf/hN+bcNb1Iil1CFyINGBHAfKXAHZpCiXxjeh9++9p7djvuYiKicq9Xx
NcLwJ7W2Ud/KzbJrr4eU3CtjGY63MsiSdt1jLK+fyka0M+MDZqad4GdsuUPU8YQbkQ9hKcZwzViG
62EQQaLjghZwXxokSo7drjZgcp9klXQ83xE6isFwjdgMs/WryaaRbA3SWLKwdgAe+4P+0tXFohVW
JXlxsaPlbv+g5y6piuaM5pH0BZFKMB8JpCDPJzdZ1jiuNy30eysF0iBje4BayE2Nqt6ZFQuAibIc
D1QdtG6u3ZipyOyuMqGyN2uXWfsmslNmSQ1gmabsbqrJ1RVtIxorXzgEvbQur/xuqVYrVXIjbJvT
angcif0LjgWVymkfq06NurqOyECoXZ+8+W5w+AiquZLhNwfmdSO8m9GW82lskjeyCFb6Tq3WeuVE
PeiVRTNwKnLIzlTRbN0oL8GtiiJ+cqAyQ2O1igfTWJfv4vQD6LDULfiZnDiDcqH2y+SeLWfGOKc6
XEEjWIqGW1IqEYF4MKtdTyTseAc0dxAk2UPmw8lIfxZQpINTX1yl1jq+4nt4jIY+dzLhAQoMvIMW
LE4YLLhgIz2BmdBzvJY3awfdzPgSp6PPmLdVwSXIrFIeRNABJBORSZg9NSwV2ICFlKG4kl4klIbK
Ir7NfxI+yPfMl+p0bJ8DOMF4Tb31OC07wD/7TruhU4PZJQWJNFL5J+b3jnzFaWM99cf43pM+ML3r
uI8h5piOVFw19cGXNqiXCd3B0eK7mnwH4r+CD/YInUvjFJqyti2J/lSA3scLPKKx/hSkrxobeYTx
ueWarRvBCHDSE/0wLPZVvyqTNdbpxjio0k5WNp0FkmH/y0rqErUU5hvqJJF4zUDpyxvwjhBjEzLk
fgbNk8mEZTBwVrx21hvkMgc8seSOeuJdHj1CvujTY+Zfh6Hd32Q9h62j9yw3L5AHjReoQ/+bs/Pa
jVvb0u4LNQHmcFvFUEE5WdYNYSsw58yn70F342+JKqhw/ptzgL29PWstrjTT+ML7tAGae4xRgii4
ShFy+q2qXgcYAvJP6ih4eSEQg3S+Eo/GBTl33KiGWwc5mBCFk/RBEhaAFeJr/MmqfKharwEQoM1w
NN36TRmOxZ2RXC6iVr9gQwbFAbWiubjpb0u4Hvkx4oIAD0O7W2cjNoOiSPxL5mZ7GFAVCD1JtmvR
bYJ9ne86/vPL5n366Iq9hM4O53oNn/kh6YjVXgI9TcCTjRdqch/K9woqXlA6onf+cvlQqRzZWyiU
yLqSWgD1wo4nUqk6ir9LxB0XLUlmbb5WfRBHN9KVX1yI+z7Zm/mzobs9jCr5yhgdSDFcaoj+NBBs
esC2NXpb5R8dkUHuQeJNwAXgGWyk5gOeB5vserauU+Oi+VgKfUDHiQrqMrwUHJmC2JIMs9NMwjaW
jnW91wlUEIRDW4w1lrk8B4YOuCbki9Sp8p2kIvGqbmfDmdkQdUbD9BR6loDq6h8zIFCCdIpdhJch
jeMlAkChvp+LF3k8VJDpgKEU2xw3GefmLS73sIPq9iirtv8kSHZRb9KbXlxg1S1RY15rMngz9Jke
ZF7lqY2SoSmgZLefh4+ifey6V7W75pyVXhoZXZjpui69nI1ktoj53EWVO5U36eiZ2osg2g2MXPEq
Vd9RSakD1uZ2fgw4TQuodxp5mHZb/c1brwUrLbkiwGDxreLvQroHdU9AyeNd857GFxAZmwO6tvkm
QFJx27bXSnpnpgehA3OseMXMRUw7slLtDH+nRCCY/F9d407VXVtfhpwH04MUVG4+0ff+qA3vUfNI
B3ofPggDsIL4mAInE35Xuh03D1HwKxY8K32JzZ1cwGkqHtB3S2BucILSv5ubb81lObyNwrHI7lD9
8YPDQlgfeAOgc4BKoa1BESGCIkC1h8JiiTcWGwNNMfPdGm4bH10MXjY7FQqf3WueUDgqCxgAKYSN
FB57Rq6t+pWDopB3NUdMZ77qytM80PY/H4XEniw30jzAMyxhyfpbGuggXNfiReGIGg61M8rDpngS
ZxqAruTsUeEylu4LGPD1b2RUoNrukuaImAF/HTKpVBsd0a9oJ5T1wK7ug+k27p/o9oPrzB+WL5rh
Pof/msDEgXcXIEgwofmmH7QAsA23OO5ysI+LXTxsFOFdIyep18ekPFqz49MKqF9o5VN/FUOVaK4z
cEC6cbuoydG9t4nKPR18LdyogF4l1O6eK4MVnSVXvkekoy3uMo53JiKDfX6nAoUcdn13C1QLkqWv
upahUjviBUGIDqKD7kWMSiguh4PTjQqb9IZz0EVOlu8laJr3MdfJX2h52oWPUAnnqmrn1VY3d3jM
SrxDJ6qb7dri5OeOE20ZGYThWAavFTy3UjzG7XIDaCXHX7Nve095q/kLQbdm1+SXHDqR82An9dcU
qQCDS/oLXQP7RoHwBrZrL25xRLUrNYXh7YFP5MJOhYflxZ29dPq7j1ZS7I7VVf5naA5F85DyfBvG
m57YFCCMhMf2lak5I9guzivCZIB9ZYVoHHJ4kle0O6Nj3wSb6A8skia9RMGGcFShgBmc+PPPk2l6
ofzLmm6aLnKLAm4mCE8LtfHa4T6ntLmbPVU/Cu1zmKCx6i6RqwgSKQ6N06tIVLLF87/peKNygy0B
U/VtkbvLgTdnIDHhxlayx36RO6Sj3uCnTf6VgnyY7HQxm52L7hUOBApjSWZzsucv49M8Ey/bNJaL
QDDBK3UX/qooWccST+RQPQjCrxQcSL9j5sQR6s6ENgIEVmYUcEOg20WCopotI39bXgs3PIQgoSMj
rOAW1Yco35eEi+4zmbdSv4PMOAn7RD6a/VZDpINEvfLQ5XbwMpnyXm8vO0KhSvkUhZ6JA29dqAQr
Uwnmp7/v60cgI4jNCdXePGo0vDQgT5jml0C6NxHNqoPrCj2MkAhRI1wqIc3i/pUGfBH0mBbvIMQp
zd1keXF6o4PeQ86vizVqFLjhAhhR90sceCn82tQoFdZeAcektwe0QojFMSbUYgj48CDSZHd88gN7
BJGLTPBr36kIrG18+bYJLlPdzZAaZ2ktJBU3ng+pdpsnNwS/KC7kzUuoTjuCp5YA5al7qB6AJjvo
ccYe2ZT+j3qj4p1nLjp3PWpB4b5JjwWR1y3evs5zNtpNwE0NQpbw3WFCUxFF9y3lHNskRLmRcyC5
AtBXy1dz/kwQ1OrfZhHs0RPMMlmw5cLWo2VfMqCockagYI29EAuyrS89DXhVBOsmtOOyN2Eh/9BH
0njDfMzqS0FWnHmmEJc4m4E85EyslEOonn5rBPGIznPMfLT9Szzvwuqmw7Fk2/kfFB9GiMO/a5Dm
xDeBB7XqmDkgr20dXg08+B4S3ml+ux0hZ2aqExoo2vPearqNyEXaZQ8SITCzO+JQSdm8iWiekXfD
L5bPWLpdlV+YGh7TM1SSLsAz5yTD7bsskE2vvOGlRk6gsgHI6ncoW8zXsfkq+A8RXfZE3zfJBxQP
5dUqrzmbugQ1XZsDVavRoToKgz0mT8gVir3XA7FEksBpQkDUsAGdoL6V8LWGPchGA2/wlkoQESwy
WWvLnQq7qvcqa9BwBvl60jyDBxq8x8rFCQX2Umlv+ng3ITdXEXQq0ZcyNTvm9A1DdRvBk52J6M7Q
dGAK2jHhzTK+lvHeG3zDIHgaCwCCIvSTLiTaJeUPXR/tlJLHo4yyh2nU7iy0Tq7GV1I8/lVr1Bi6
8Wbgn5viDFk2qv6A0Jadmn7gndpoBysx/pLDGbZdy9xqQ+cjWNED+YoNRzaQUNQKVEx60PGiLaKH
GW6TZJb26GlmaFnV8V0RpHgFvVgSytVEEwRbnIsZkh/CdMjbmP/KIn2Sd7goqaCKh7pGahjlrgBx
NRXXTE3UaebXR3mzV+A/ExWK/cHVtDg5qEOx18SeUH1wT5+feZUgNiAH2U3blr1XwDs4qiIRe1/R
QJDxZNLyykbOYxuryEtCVXK0AuJtWrkJeEfJsq5qbTI2amE+GuwXow8PYxbdC4a8T7PaThSuA5lo
fpOxLutEvBSEnGI/QvNNoO8QxpLdLIkfMilBunTWr2ne/N0p6mPcoCCr+Pu6sG5BYSXIQfDujYd9
qJvHSDTeW2V5TSSgCbNwzG3JoPiuVYRXuAkfKMFzXAURIXpLPFiTyL9HaWY3jvVrZ9Wpm1kDSWor
uIb11fwyrCp9Vis9v5BCPMqhz02XlrL4rsm4iOoY/dJumPRdzB98DAVWhR4NAyLqpRDaZVd1Dyas
oOWeIH1oZ5NYAPtsijR+LQakhS7QqEKqI1P0WH2im6JAG2WU+E4ScXsOJtnn107pIEv3eYJgkTda
adAdC0EspUdKzBAb2aZqVRc3ST3hn6AhM6HEMJr9X1IEHZe+IAVYDMfkUBs+cktpmtQRYGABhTwx
TtS/fRrL+CkoeRS2JUja38JQhO4YoDMcuVkTElntDa0kSTJHzUUb9elzBGVp3M2tmE/7Hq1q1JO1
nPpJtdAS8aNO85h8Sj0H+EsiiLZDo8tCB3Be459PVdEN10Mwwv9Vk+UczaWBYFdKJzXE3aDvSlIh
PpDvyGKeeHP5BsH+aFS0w9Kcmh6HoJ5VtICmuiYw2RVtoI/bWRGLxVf3y0G+URaw1lOY5xnelmGN
mXVdp2Pv742ZpbJLjMm/M6tQjv7STDem5OwGQ9+0pGvDTWyRzqQgeezUkuL4POyBME9RPToo4hXL
MwSKV4ekBz1hBFnCUqQKj5jsqGQVwY10Rofb8K0cSV+4jgn+lKBkWvhbKqN8vBsi2a9/BQa8RvrI
hbJpTAeBz/qtqBPJR75uQRDkUTtUuyzum9e5T5vRq2FevvdS3H80fUSGkNqeCQa4PqL9x5s7KuK9
YglCDDBQQEWEYKPS9s2bhBhBv4fF4StvhpxoAiD5UkD9XAzL2As6CwDwqBjRFvFetdsOsjog8WiI
CBJEWm1ErjoKcXlUCk2F0AmPRdvXulTupDoNrvuIFiTXAFemcT/yChMHyqtds2n1MNvIkUVAYWJF
565EFyNQlwIt7G0VMEHEqVFGgt/LSnDyrB9Db26HKT9aCJ7FD9oIk8Sts1jmWmtiOXL1KPZfskhS
DLuaNP/FFDvprRo0bv4sygF1pVlDDr6UaN73RrTFyp3SisBA87wxD0rL/T1OKIEU2RgduiyyYkRq
EwGgfoVAIqGqto22s9AjA470u9w5pe77FI0MAw/4eFSnEuiZ7NsE06PnKleCv6UypePGEv1oYSem
uvw25GaL1kMpkygwRR0FhjhoKZMVe/7fsfo5T2+tDmL+K1KfPK9nFeQ/stwSXN6co5oAgwC2LU4i
dZvWihZB005DBJ2qARhPFwwRiZusqn41U5f2x1wfiajqYzNCbWVAMGhZgMVNp+RzzNR2SWDnc5dR
sZDSz1NJLeFbtMLIXZiphAvS+VLaboS2XFi0wSLNU8dCO0JKjPRXv1NAU2fNoEm7oRB9wNNpwbmo
tMYCQK2z0i7T2D/oY6Hgb9b1TK4zhKjnhXVBDwmJu3af6D0iyeEkXZHhGlS7LhTAn2M1E9gFisi6
LmKqDrwmm6YadTcJ+YMUKqDi1bNFHE/iAFFuUrWJg50hN4AktEmNHjQh03l5VT1RZaGrc/D9haqB
ZGtQokPoJ6tBSjZhOdlyky0p79KKnlOBHDbBdUrPH2ShLzuQ3MlBLsJ+r3RlN++SkUqMp3quZEJC
zZSS0Tfa6SHvJVtPEuHWiv3pJYjD+YoyqtZ/NxuLLvdsBGPmIVociltt1NQSfkkvQYNEvrvbqbna
ybd6M+b5rVag91fZeqrNVXZQ50kTfgf1JI4fTcBtcN0mCkgLsNI5+ynJwBqSW7T0v6NiFuMFnX7V
4owHcyttqqrjGVuotQm8OYVJhSuq8af0GwtdjGxHi1LUvWj062t3eqVEIghK0RKciL3TP6M+0kTH
PmgAjzaW4hesXCBwjtYZUoHuWBw/yH0CtBopF7pqZbXljTCXVsZlnfoFHnU2CsHoiLIFoxnB0G6p
Ji3897adrGKX6+IkIVlewKir85EwReeLqYWa+0gyohPLgTJQCJfGplI0FNXTts1GR5DkdHLiPLGI
Nyk+EGHFHAi6SsIMhYaJUKRdoVci+K3WVyDOx9lwmwRqkxwmJQoiZyyMuXAp/5BKqpEzjsVJsWAJ
CvFEkW3eDVkwHU0z0UziYdlSpzEFFEi+tYGZtcqmmvhzhCw6xeAKCAACChd0qy+LmEbr6I1pDdo/
qPmiG1YbvCOhiFsymt1Zl/vT++CT1hq2xmQkOYqu/ijObiZEprovqpn76UJWpkh7rYeUcHSeyZUR
oKBZx0FFkiY0oT5rVT9RdEEF0IAGUFm8BYkuzrfx3PZkfpIxLp2gbWvDHpW8hbI+FJH4pMZKPN4G
fkTYK6lMJXaLvCYVXhlyZ/0mMYnAjBZQwISgaiFkBONTLZ42We3rE0o0DVoyEhqf04KBR6i4M/pm
eNaj3PqFWiQhOktMLM1pWGZQv4e0zO8H0yrJHIkJFU0KBShFHo0TGq1NGbg53cO0jfALQls3JFGE
Ba+Q+JIGJfW3YwUY0ek0o/xboocoo8k6IqbYJamv2aI09RNK02iebKa2tpL9EA5946k+kp3Eaipk
JsC+NO1Rkc0pv2srJbH26OEEJoqg7PuL3Iyn1kGLVoab3/FxtsWU9KY962mcOqxGknUUbQnotxuV
OR/CRhwsRxjDjpJRaybp0ofZ2F9QHZtrqJmGRuZQvD8uikDtCOIXodxgP0dUcV1XyG5Wu8EsKuG+
nBPV3JpwkkwKGyQoe3gVltThqOv1QfYHVj5FlgYs5z4kKRXnwmNnhj1jEHur+5s3AhJhc0o8twzC
mqy7OCO7g5zEhKcWLw8AzrzrqK6V4KOROn/gLWRQGGz7SYKalyB1Qu7ISYj41mxqQ+TWVtEs/GsF
bCuhkDwRgwG5trGVZAcVu2Z4M8RZ0Jpba5r9UbqghxcRz34uEdoT4EHAZJcDhHelvjaHWz0uRf+x
aEfTJDE86LC+ukBs77s2H5W7po0AnIqwQEjFJUGMLwfSscweTB1SNlouPDLvEjUdzF/y3Bi3cakJ
0Px9tebNMEnx5RzGZflaWpW18Ozpr7TpltqkAH7yO0C3dDcjlMljChU1iLiG07Wlmjhogyo4i6Iq
9nY8y0iTmGwwcPIBcIk9y3jyj5OgqRZF54EJnr/IJx9UczKNsZtwCTTeXMa+dF2KSStcd8bYS/tS
VYRyUw6SelcGZvkG2jKeKC5QP2J5uEcXU9uGUUvVt0zUg4eXm3aaqO3opZKQtUVGHLZ8XHQPII4H
sNJhVLUfYcJbEhHSviMHnviVjoBlCOouDqH6PQ+cMMmODuC5uMTbMmpv7kRE/YqgZtloStiCVobc
OO8LU6v1XTZJhIQ7PWphb1uGcjMJSPAdkWMi7zvOJc8lgc+sotiNfOSFZLYJ5UCDoQL0CHocbou3
rrLvxIRMqmWZ4+TQKlcTwJL4tajA5GqJQDTPacJwav06GGVMurmJKUOLGk1G96HrDJwYNmhtS2OY
dHz0RoNiXKmyJ6NlaL7IWVoq1L5N0BC9rm3S1qNQWrTs2mzGkucAunkHnlBWtLOyGM4pNTFxgtpP
FiUh+Px0Qt/IHxi6oHXUysxsP1zzJAE2OhKITVV92nVqNvKA9VtUbL1Smzor3SbVDGwbSFNYv5Zp
E2cvI1U39V0TlDMie1UM0Osh0aWKcDQ+gi48d73Q9veKqfDXbJN6EPrH3NJLoopSrXSEO0U91/dm
KOVIpOW+aYGJTggNl71FaDGOrWK+ngRZRGY27YB9FNEU93dTU8bFPQsP1L1YiGXyIBbon+Fe+CGK
A43WTTy1dbOh/EMWRzyf/yp5lvnJklVYDvQJhHo7IaI6VeZFLfJHPVMAMXf7X9zxfl0ThoAUniJE
HtY6mzYbshTFHzWDWB9Fpd5vIs5W4Uwp7L9y26+FsFTCAm7TOWIlWVsXwkaD0g1JSvczdEiPKHiz
DZylVxCRu+gBRL9LmOTn6tvTJkE1GWCZZAO+2NeCaiC/NO4uXVqLLpirb/PaE7a+O29hjNySsXg/
1wy/LrhXWfULG+p/Da5JPxyoeColBqkpDRAgqiCxnxnTupvknwnkaTVJBA2orpEJqBM0ir4UBMag
WltPpZuP2HQOvphHTSTc0/PUCYS+VOkKDfiAKGMu1787LUtm98xPWdoHvn3R//spa65Cl86NNYT8
FPGAMtQLtd0bzbMOEAc8/e5nW+vSeEYNSRKEqShpsP/WpM+4EJW8YoeB7/aKsjzQ2HdlIQsgCMp+
qPyDbJ4jVq07Xf7HImcfdFEgeOsG+qEcY4FHFaghwPAWVQyouM3UEilP+lydm8nvReLL8P7P2KrV
hcppRRwljJFZuPA9eaRC3SfxjYwgRX3kPNxzleknVuoXi6utMauUcxLRoNaj7C/ylirB4T9trYId
SFk2YE3TXD6ZtMzwp/r7KJ4KwO4xxaWNYeyVJMkuOOLrM+136++0WAH1YqqSqFLlvj5WhlEZuzTv
4HrM0os//YnE51BGRIm6SWSVdz8vw3XPxNrY0g/zaUhyIeGuWhgbSFRHRDoDImQDacSfzXzja63t
rKaubU2c9Ak7PeI1jUwxsfiPyL7Pcycmci3qdzDavBAp+DOWz41wvRLLQpoMosqbsHGEa4K729he
KEWUYpj3SFFtSR9ew6P/2ey3FncGLFsmJ5oMG0431j1yfl7WVVdRZrAg0harFAbMO6pRw9opPNWm
w3/ZB/5DvxVd2dYRk6NSaX9uVyzf7/OJtv4Zq++rGAmU5mRAB5Y3MKeq6b+JRit6ap4gCuNLhvfz
uL+1WGIQKp5JoJ0rCjTkqt9IxJXQhJRxN47yrIe0+WwMt+KWQhFrEaVyYt3lfqQW42fD610Dmggy
iKyaogyO0lqfp8Quopo/QR2Imd2Pqf8g9vW7EW6HNt83yuPPxr6N8p81sLeqATxVJ8b6ddtkFvX5
dSOiYnqB2ooHN9Wji/StP0xuuIP8eTzf/bM+39Yml3//aacKqjmEQYRJv0EBhNCVjNTSz8M6aQKW
p4YyxvINV5t0stRSg3+vQiOhyGTWVQrVivufbazvvWUYKpc8LCsmiWatr8NQtVlNhLJdxJVzdF3U
1DoMcuYmPSlgngfj1h/yu0yzzgxtvQ/WZlez11LummY9EbyZkmrBn35XrU4EdjKVjUgO78zu/9ZB
/c+cDqxLVzXWorUa5VSKvOMXc7ReLLkFwExbGu88xHtQfkTY0Sa37p5rwjz1/cCUm4ZIugkE1aoz
a8j6pG/HAqvknwfp6OtvP3+80+P6ZGF1nDTEhrRBLNUNSrBRVv6VxJDG+pCi7SA27DnLcJri7k/t
h1eB3FzMqOUowr6lWWg4x+I++UU//ZTVYu1bLVbMZbC0VVP7eVOhzq3RnWSe6WFU1o/Cf9+STc7x
wpubjfF1xTZl5Ftdx7cMMntwsiuEm/zL7Gjc+x6NNIf6gbokUqE2Qe69cNlW2xKNQOJO2/DPZBNo
9pFuc2gst/PtuQ8un9hNOs3ekqiwW3X9G+Yixf+tBV/ZZB/Kq3mYXvQP47lxJkdG/Ch8lXZk3Jzx
g4rI9I5y8/KKMIxDmTDLL3R8ZzpzCK/vWqbKEHmycC5qNJuum6nbeRrDFnkvJGcQtDRRmh3wHTNV
PcML+PacWBtaXeqF75uSkWCorejfT+JDoVjXca7cm2F9zHRrR+KX8qfKQlxUMs9ZP7HPvgxz9dQM
ljRiQSPyBsVDBzSQR0VQ8A7obbNAc6jesmzj4eed97NJQoVfF6GPl0TmCJO1fIMoeyPMZ46s7/en
zIFsWMB+FSAw63t7inTVFzhWYGUSWaQyoac7M6TgoZAgvtFY8/N4vq8UGdbqoi2C+6zBsvg6njkI
pdikJXMzBuIuSJKd1qLAR2z8PzfD5jB02pBR3lhrD2R1jcdIlpXKGs/IGteX/4poav1s5MSpuMQA
FN0AySGqlr4aDJdd2IHC1zZzTUsV1Qa/O705VmQvhWzOj2oip7ZE65PVI405WET701f0qm7KKP4o
kOT9+ed8Pxi//hr569S2rZokikmLxUgdZIJ0GNUZrtzT4EHz18+mvjVDo7fwZeSre26MEMUhlsf8
UnvmUWS7XZicyo5abbvYx3+UbWYHrnnmq37fDLKuk3QVWTgmLJTV/qsSIe8qrWSEfRLQQ1I/GLJ5
DjVwYhqpLuH1jjSGxht+9VFpSCbb2rIhUL05yr1BgwDF/2N4LUznMD+nTMmmJZlYIQ68fruqo24p
tUbBZaGK9BCiCFy8tv2FFN38/Lm+73EeyJD/ZZ5g3GXfdgPqjVoaaCpZ6PLQt4SsfEkmNdotSny4
QHNGhfLPJr+RIxdzdIxLtKvztdBRWa1GRPrKoFewqT5PwlNpPsVoPDfCxag4Jkn0KQxwpwtXGX7/
bPn7IlFwwHhnSouuibn+frE+qW2eqOpG8UnI0hKXb2RNGM+MTz4xp/+eBUuEDELqei0aQqsWjTWp
G7u1KbbfAzugBTfYaW5NycvG3CuedjCfSVV3F9p22qvH6iazSw/1WfvtDOl5WfefnT3mepFMYrUA
CeJ/VruxjsVhmGV+y1jS0CLndC52lMWSSy+2w0RR+dDFu8GoaPkM9P8UyLcYlyWLPJbOPBBE+/qh
myBQUOKrcMBo2xTaP357//MH/Yay+GcBwREIzyK6CuvAyNhqZUajnLoUHQMKoANbDrfUCW8XMCgd
YpVdPVe1LboKpOfz6IN/4Z319HIe/D/7yzb+5IENkZIncsIIlY7s15bUQL433AV9nodukm7lV8uj
lt6JbGt/VmrlxDrjIIK6wwdmMa/XWStNHB1hypuD7GK9iXapHbrt0Ry88Zhc0h9hS1uaAe4FYUej
0s8z//2y5m6TkK5ipf/TzPo6cDKhgxrEmrxRJqgr10b3aJ7jDH8/Ajn2KOfD+2R8LKCvJoa0KY2E
2oBNrlKma7GE9YPc1IdWjc/c1ictATqUF+iP/k2IoO3isJJELKEct42tck8ZEsSMl0pXzrCTT7wL
lGXaILz+gwuJK38Mldiyr4OZebtH2timmCu2Q5jR9GBBDtiADLDPEZNOfCpQzTLgYYlACDHKr/NY
sS/HvueiFwOaPSVhFxEJSc8FCk7M4Rcr8lcr5sAzWy+xQgHFb0Oc3Iqupl5PbYuU2H+89r6YWp1p
gEbGzETdi0YTi57LeqPJf2Qh83628v3kpJKNXcUzGgUlc+05wyNRM+T1ZDr5DlN+CMWLIRn32oj3
Fl8r5eVU/+dTuFjkxl9E/TT8ma9TiIcsJ9mMsOUkw6XWjcvaiD11vqNg4syC/4aN0ckz8LDXkEuV
ZOVbaCyXkzTueIQSiw8fUtoFnv1H6xrN4m2xlbob06a5050E6pc3pJGuWu9cbO77VfzlBxgr5yXN
NX1JyVHhMCteChxehFzy8wc88c74amM1n3JuTGK6DLJxegpr3QWJTa7I8EhSO2epYd/9bmOJCEi6
xc4mzLs6rmpC9xFClxArsg+9vuHs2Cb5I0WgtkRREEnUc8P7vuOWL2ji4ZtoI3JsfV0uuSA2JpVO
1ClDMaEobdcAgRAHHjbRMYfpES2Puitdz98N7dZIaRXuogcDEEFPzWZnSWf2y7dEJGuK45okJCwg
woXrwANFRH3TztQCqp7iWsnWBNLiWtslvKBTng+o4Cz//9QUKOg7EFjndDPWCjKsnR4U3NJlaxR/
Z4KHQVe/zT3liGTjz6ym78coX5WCAYM8D4/Hf0+Bz1e91TdTolGv6T+qB6hZwpYQtiNfC5fmJvg9
egRzqs3ZO/6c1VVUw8gFoZMMrMreaJNy3WmgBvClphvNWzIV6q+YHtyzSeXvE2viiiPWxj0FIn/9
rmq0dCibALOqpx+sfiPSb0I37XW/q53RoRi2hUwdbsSL89/0+7n71fTy0z7Nc5qbZh4M4OJUr91L
O32/xM9Lr9md+Z7LLfH16WaKoGDJMOuIEH0jFgJElCJJWtaOF+x4mce2tdWvMbXd5pfnjrtTg/ps
bDUoEBdqTpTsfwd1jLzW0V1xd87MiffwMiiWKaKfOvzm1ZGH5EjQhD12pu3s5hfyR/m7uA1d3YZY
brdeR5XPvt1SwAI/1vl5Qk8P8f9Mrx4ADanJbICi9W8+k0PkDS60HNfY/2zm+8XxdYSry7/TgVvk
KmZMkD19cUya+txOP2di+fefVmBZJwPNBZjoXcUNt9Mj73t9zyXpKFvT7S+Hv/K55/SJC/nrsJZz
4JNN2htSpZuwWTmS298kNO1N++WAoWh/K9vpVUoOKbkfH8laNjfZ/Tn+9skxKyToFUK1ir6O9Y3l
kEXxvIyZ1otJuknGj5+/2/eDjAF+MrCa1NRopDFZBjg2wm095ru6hRdDYf/PZk48sL/aWU2knivh
EOvYSZ5Gmz5DLzgsKNd5yepuVZem2zMHybmZW23tOKlpEvw3MIU3PMUM9EaeGdN3R+/rmFY3fZVn
QzMrjGk5qsTL6FZDGbKgQ2HzP4sydoTfPk2yzRYRZoKmP5s/ubE/fbnVFaQXAeVqPta7KadDILzI
8icZl6ygN1JSbpWW1frys8kTc2pqiGvq+lLR9L2MitJpRQrHeWMZlxFMD5kmmZ8tnFiOXyysvloy
IidBdSb9e0nQ2yl1+m4dI5Kcy4N+Jkix/FWriwbvlRAMKWjiXmv/SwKlJxpCM28ClYZAM9pm1WVL
V0Evnbu2T03bZ0urIzit5yHW4pZe4PItUe4t80yw8ESOG0fo01DWh+/AE8kMMVDbwn2wy21UCcR9
7Gbbyh5s2t3GDZBr/cz6Pz2BHEt8E06mdZxDm0wfwCcT6FdvckpcB8hip7xLUXlmUZxY6Qick0kh
U6UyzNXZQR2DREfQAlkadfqclcdR9G8NmkzpqtYe5a4nfBe2tj5kDz+vRmX5Mt/WiGSYBqILyPSt
XT/RVzuq2EsWPAxB+mssdD+mx36f7xd1HRKJ3ASkVy8JFLiDrTyZR3kneOp1fgyfcDAWaa07wxaP
547TEyePaSAxJasEvtmNqxlJ52jSoYnPmyFOhJ2Ym+V9BifsddLa/DoMKTEFyZLP25+n49QHR8NX
JOu0SFeu47QBATXKOkPuCktvby1JqK7mZugvS1Ok6XkwadP92eByhK2nH+KzouJLscrWlTl9a5VD
IMIbjTQLmgaNrxYgIYPWCt2l2viKvgz3Z4unJha3DddbxHlBw+vrfR/o4hgGIms6iydK0+fQOLaj
2F41uSp+hIo6XNQy+eL/D6NkpBihRXxhfcn3mUJuVO/mjdSDpYKGWKvHDrqPSudnQvjrZ2snTwvz
k7nluPr0pgEyJoh9gbmFGT/b+naU/+mjQYBYwrHxS/oYXp47LE4d7CYzaypoPFgUl381SruiVkm0
T8E9GID5VYjrDl3vqT2ggJ/Hd3KVfrK0/PtPw2tnTR5KGUsLCqqUR2cmp9elL+lw+7Ohf6/29fJE
xZVqTY4/1INXx24UaVrZpZwO5mX1FO0qJ7kqIhJrsWs5Sy5BOFjENKKtQmvUvzj3uaKCUxfL5x+w
+pI1dfORvhxPMdC4wNxFwzmt9hORdAKUn8a4+m6qMrD/MkwY99A4lOfkDkDZVnAgMao2AGWnvcXj
deqzkaiTy/Sz5dV3RMcs9P/NbmtLPPdTtz/Kv9vNBkQOLppg0xZ57kl1apF+Nrl60IXJ3BVCyWBT
kAICJLlWy8GLv/28bs6ObPVys0olmNMKMwPKBuBytsmBmhXB6bfmxt/Eu/JQXp4tSD91iS5KACT3
TEknxf51WyQ53U/pMrZarn53RLUDo3mqjOyVvjzXh3ecmhnY0nOU9lNHuLUk3NnzCnnF1R4JOorD
h2WJlqHgBMVjH8W3Wv4UZ/IxoDI+Oid4+62aUyco/Nngak+U+Txn3YTB3q2oIgi3+kE3t9arRmlj
aFd29+xfWx+tTgB1eBZuszfSC2crnE+dQZ9/xGrXKNE8tcnIjwgnbae3oR1Oe+hdlXEmb3Hyo36a
3dUe6QMqKoZlsIRSL/6btDPbsRs5uvWrGL6nD+fh4LcvyD3XXJp1Q5SkEud55tOfj3Ifa29uouju
H3ADbqhVUZmMjIyMWLFWukv2zSRhuvqWWnq9salMZlNDBSM3r1+0YxhUcfrLjgRR27YAcB85jLns
lRftgwtFnvNnxxn+/R1/m5xSs7MwHjRl7g4CNJGWCvvjcAgjeeXaXT6HZ6ua+abUJ7WpVKxquggV
f1u+bx+VG3p1dgxJMsxBsNA6sPpuVs7/5IJX98aZ3ZmLMnQKKel0b0yzC2LmxO+sZ2/PmN0uvw9v
/C1UYUW2YlRedpXf+zlzSa/RgjIsMaruB9ipLKd6VrctvIKvGvwFtGXhaMvs+h6+x6mgMrVlY2fY
53f6jXwrPBXv+68wNKx9grWtmDmwXA2uRYF4+q2K+6kB/suH64/5vfIR6gA0Xtbw7ctH8/c+zGI8
vbiwjwz8qhE+pcadbLS3UdNuw6Bc2fGFwvsUiX5bmoX5ZmCKuZs82L3TT9FNcLK28lF5kj+Xdu3E
d5RSV/xq7RPPQrypd5kSM9iFUqH7FZ7lfXQYj+CsodjbwsZ6q9xlt9JP4QQFlLexfrxtfdE4zVpN
Uql0Urq9PK8APGBxSTDetpm/SxVNPjBy+N7rxuegLb91FpNgVfVQ+PVKDJSnY3p1nKbnAbhPShNz
3Iqv9BQegW8RBCGhcPIH/wEWyAO8CZAUJZ/9e3ETbYQN8GEYnw4AoB6095D2rRWcFpCOfO+z32P2
vUfkFWTZ4PdQ9xB/ImRFo2cHF8TeX1nx0iPl3NDsO0P7IDeRiKHR7+Ce8cbnvgETFEkoFY2icJCL
NXWQ5VD5e236rC+ILHnjJ9Met5+zl/pHvIE/wim32lfppJ3Cm2gX34lr2M0pwr/xXa/eYqacNoGM
zZK39iRd7231Y7UT9vG2OyjHt913+bSerXB234xyJpukQFNHx6MWRJqbOeoRathu49rah2A1R1i2
iEbI1OwFIWfMrh99TNwuiLEIu9VmmjspnOwuYfpiUuvNP6zVDBb6rmTyvL3oZTOZdzUJ0UZKoBt5
PDLnIu3yR+UAAZj4MJ70HWWKYS36LUR2SyTR1Gg/0n+dzwoOYQX2D8YaTmW/cU8wO0yBSHB6xBG7
9wm8l6c/LTtOzkClXGQ0EYQKXFGzGJQ3UhXVU72g3UXPkv2tR0uuRxByq9FbYZBl5fZaeC5cmJu5
jMZQdJqk1EPypHyyvO7QuK+jsCZ2Ky2cgwszMz9RQRP76A7woG0kO3HhFdURAsnuenMnivd+/8Uw
PsdoKUiYjqw1qcmF+3LqPjDzTmi1rqp8rl/FTEzjNRJCJikyS1pROroEZAXKzJUzuLjSaR6JloQm
0bK/vEPyLJKMdNKXkfcUd7bSwdgmt7AEk438eR2sX87y29gc6lBJIdczwdPmqLhsHNWCsAJwr2lf
3l7W4kk4MzTzSlnuAgNsM+G6CrdoQ0AKtXLYFh3xzMLMEce2NLoqwgIMTRCAdBA834zeu//dMmZu
2HnqkMLTNNgddOO6BB/4SgheqqcwaDRd4qzlGpdoBXGmeDHLCH7KSHh4W+hw4+h2EB71n9oh2UMC
QOpkbGLec5A/D04on8QMbfH41BzeXuyvmtvs8rn4XWaX+dCrvqZNW2oABZM3OXy8G7XbtDuI2k4G
CNIwf1C13SQDPf1i488MMRZkrJz2Z/3RY4wdqQiYTu/jl6Yl3Yt26yMly1/993bNToveDt5QTh/E
L1BGochU0f9knmnlVC6773/MqLOrH26vCHU/dqKA7t/PXq3h5e29XjRgkDLSGKc28Sv3OHvp+bIB
LjkJRnhemE4KkuCT32crycRiFDuzMXtnTBx/YR5hY5C6W7jGtrWU/KLyrc21ovWaqdkDw8igIDMr
TAla8knXGa5Mor1n/nTL7vv/buNmPho2xRCbMpbglLvLgui+7teS2ulHXB2Ds32b+Rgc9YPeFJjo
aAurYrWt4Q3SomrXwqJYyJC1SSsnb6nWACLSkiFI4eJhrvryEjBjo4Y1DLfWUI2we7AmiZPeyA+6
rZ3geHoyHteQmEvZ7YXJmXcAVu5VnmoDeYPMfMsu3jEAb+sP8b0MzEXcKB/87WoVYMlPztc585O0
ttpAnIwyTPARIJwbHYAK07OjYPzUJA4zuEwgMpaxitVYKuperHfmOG0dN6XVTutVt+Ux3bWH4BZu
m/tJGC+/zz+CiidhCj+UqzMGU7CY+9P5omf+xCMuSKQYy1GQfGVUDgLsEMo42q/brIrh/ylfIfL+
LOh01ca/0L+acJW6BoWdCjprdoMpVWDBTYhxryqdhjZvMCL3JDwIa52BxVT73NIU8s5CmiFB2WMG
0MBpiPL4TXpbjkDgvVsRNt8OUXAIvuFBb6Vxk0jG2gFauhfOjc8O0FggOZaYGHcjW9R26s/iGSGs
Q/pJ/i57+/RF2sKy8xcmfYD6nW3u7Az5Y9oN1nRs+2CiKX5q4QV+O9wtPZgsLMDEYWmWxne83FWz
R34j8DChy91XIat3SpUcdRH+/Jh2a61uIJA55ZG5D4PoXRyyRoiyHCg6/vwABWvVQBtazDdMcery
F0nNsoPiDfb00dO+pEF7HMXww19ZLAg/Kipk3bjrpQ3OiSg2KouFtXnb37bHCZLO+5eGvvFRPqwF
+mWXPbM3iwn6KFfM/mAvPDYv+Q4ibcA540fIj1cJABZm0X7BQi0VQhUevvO+bqIoDf00bE1vw+Y5
e2ofIqgWAPrx2pY+Snfx1/zDWsBdjLcGY4x/GJ05aC/6I0gMjPZRhiRDvCnSB9f7ZnZrkNRpp65i
3Jmh2ZeDQcsNS4+ECRrOkwxK0w26zZifQvl9IqeONqywkCw+EEHZ/mdls09nRWbJaBcGBSN9X0Kk
O8Avb0mnER0VLd6XMGlZzUshDXAzWwerelhx1aUE7tz+7DgkpRjE8vQ5+wcS8i2I5ic0RR/Jip3w
EG7T/RoqbvnC/r3iOfuPH9ZMHoW/HMjdI3PywXuyBae2v6RMT5u79G51sGb5fJiwtDIhwhi3Ngs+
uSqYMXROwy+wV3aa+h9T41M9rE+GLFUSGTFUsUY1daoQXZ59A469Fn1NiJf3sMtzPVe74jhZiv5S
SD2zNHs5FqVkebAoIT12hzqCsmv20QdUhBzjyXvMHv9aV/diabM7WCgYMhymL6fuu63qhJ+nmhCK
GnZ+P2VaEUK48vOKfy4eyLNFzm7jzlQDMcyxGQy20dj5Md95W/NHfepP7m3vwF64nYhdBoKqvhbG
F6POme2Z20hirRXJ9ClFXoM/fEb598rB3XRf/Hv9MwzpPF639X20W632TRt5FYXODM/CHct16yrA
cD29XJ0UpUTmfXsmmjSnfa0++fu3d3mKam/Zm0W9oVZry58W2gANaIxPaQIvl5HYJfyeSbuGeJtO
wFvWZiEv9RUJ0BPWwmPynGzd4/dmEz/DD7Q6prXmPLPgBlrG1+IUS1X5rMY1XOnIRRnFNlSHfQdT
e+dGx7d3cjm6mSCtoFibZkhmxz+VMiuMNRI4Ed0JdYug5i0RbiszroLGBz4T2NpH6OS+dGt450XT
UAow/Qswkom72VeMozFtoZxBJWODgijTRjxdt9xgDC0WKoMzVOLqDNIE6/D2mpd2WeWtx+uf6Wmm
uy4jHvA+CZkAiPfNknsTvQwl1Ta95d/3oE4CNDl0d2UCdzp4cw8yoOxiBFdmWGcO7TOFKO7DViO/
qtMUebKEProdFg0Tk41smJu317d0RcLUA1cYtfDrGbLEayUrh27WHmUBhQ3PvfEjlGreNrKYIJsK
ZG5Uahn7mYOsXLmKAz3g64knVEuR2oDp6BfIWvvZHN1P6/3bpU0E0cWoj6YqjE/OPhvaGI2RyygE
mIW7VUfSnBjpxmCN2GUpiHISppsQojry4UvvaP1KFpDd5LRbSKar71vz/RBVUBavZFJLywFlqDAq
JoGQmz8wKiFWPd2CvTZP0UbXzOSY5Pk7ZVhL7q/XQyNGZJKQ1wxTp/POD/C7HDJY7ISujpBak793
U6997JVOfTGydLfiFtfBEnPwMNCLFsFvzHGbg+sysegiSgr9uQNOba/cW08T34O//fN8D5iCEI52
AWN3MGxcfinJUyIJLlBM+eJhiBW0DYVvby/n+ihZMtVIMMemKuN3sxu1yrTW7Uckd/1yPPrDeKrL
diUaLXwfTODYsIXqOqipy1XIDFzobQsDgStTcfYMGKpFNIAqHZprmKlj58+vSJ8a5wxVA66Zh6IQ
5Y7ETNBoD4rmaHb6I1ya9UpsuL6egSIQgOjQW6xqfoTKKKnTBtIf+Je+ie1TFKPXo5sbsf0wpn/h
A03zeDibLuMNs91roKa19AIWE0X9aQ0/i37NyRZKhCzmzMIsocvlcpCSFAvT+zGFP2A3oo1MrKsg
6xMRl7O26wNwC1n5pdWZ42Wa1OTpxM5C5+spkw9Jk99MokRxDZdQ5J7EFAhR+Q6dwbfdY3W5k7ue
VZMiI6ldngSIbTL4ZCo7lzngfbSfcjnE+VBs0l5hIlmtCFxHw8v1znIBWambSgn/2OWBoRIZnNC/
zQKNUj4inAsd8XrGteiqZ193yhXOlpvmg4byCrqSmZfctm2LbG6CuOWwzRA2UHJ9hTVs4fnMOicK
T11VmI+dH79SMHwP/hhkHH/hoWGdNO0IcmALoMEgrg7kLVQ/Lu3Jl+vTx7E3Cq/pYVl01JM8yZaO
+qk0d9+n3rgH27ztZ7e5Ae3cWg3kV/H8Muu5tD07m1UUmJGlYxsO7F1n3iDC11Je/yGiZIcy1RYV
lqmhNU2TWvGhB9rMKDhynBVXr1PRZjKY0V77rZYd/OwLzM6zGpuV0Bt8gcnBS5S7zMdSP0q/5jGl
7Wg+BvrLf2F2WuxbmzE70Cmc5rBvsxkTDZuElnzkBNtpxr7fwnZuAMldB7wt3MUXzjY7y2mZ525t
stT4GBzQIPO2gE2Oxa5/TZ21OLl0jQG+mCqUkiEzin3paKEq1bJcZnzsSA42EcJSjW2Zlbyviya+
9VqEgFYi1eS6sx1VINYiGZSgQLk6SkUAU5GUoJ9a7ibSvZQyov8JLYZ9u1935qWDizWOLs8Ghf/N
A1Qnj7CjIWUTmt5r65lPQVg6Uqog2Wgi3IveZptHPzwy740s5NomEsT3AxKBby96IUwynKnxVmJG
6Bq0kGUQwWh9CCBKQMI9L31xkyeQziDiU6/s75IpBqCA7qiwmItzpJvSaEOlINbGHH1mIqiSfNAl
/wOAn7UC90IIhnPlt6FZCK5If03XxZAGuYtReU5lNrctcryV1jmyka4kJwvPTmsa8iH3FvnnOiGW
2q4aWo8xta+WZSMYWT5GN+NBfHTf0eBHaSX6wYvppD6//emWAo9CJqn9mqOCiWkWDvO4SfMsDEhV
KLILNhxF0aO/mwqXYL5eB+O0frstHEoFTBTsPOT/6hXzZztGDMjJQme3QvsgR1BuRyZC4NrwIa96
dSWRXciVp8XB4joNiuGHlxEgzQJhki8jf01FCBfRrQyrLvgLXsl7k8ElgOHyVb5XKlJRphICS1qq
vVea5KS0il0lK6DHJd/HxERXqZsMv82CWRpIZgzdRGfndWnLLSM9HXqwevz0tkusmJmjgkZ6THFQ
spgmQuFetEuxdwp0zt+2Mp2feZw8W4wx3RJnKU4f5FCiBljpy89R9VGo1HsrqIHuPHvBp261rLPk
c7pCfKLyYOAOs71Du9H1skbrbMGHZ7AU7B5BwjbO9lwOK86w5HE06RiG4j3DkODMlJZUsVKWJI2u
aULRg4CiYm3e3rylT3RmYl78R0ZK73QRE5aADG10x2PDhqRn97aVlYXMi3AdymeNUZMc+CYocSnf
N5qwlthfd8Mt5Xwl03V65gYeL9C4bFkJ8l17tWm/jmL6wIDhPq/0nRkRd/W6+m50+bHOsxXjSz5x
bnsW+sZGLxsLlRKIBU8Rji4opVOS0qdKu7KTi9HdkmD3m+qZTFXO7umySMuihgsbihYtdqSd6iQH
6UZwOgrF3/Xv1fviwdtZ7//K9/ttdHaF6aWWCmFCouX2FjrFB3hiVoLrUiJPLQ8mKgZFf91fl5+v
6bQ+MdBmtMWneqN8jh8rxLrs0occ0jZ/RLf9lgldHcETyVmlgllwzwvbM9dpoBEa+3SyjZxN2r9k
wxrwc+mzXZiYeYgMyVbZZpiY0Jj9BjXnSRjCctx3/U8TrNsTqMx3f348w7owOq377EhIjS9IejLl
dCgT+SoNm+pZr1BpE1fu/sUNJBhSE4FH7KqMJAcuyoAmKQ6ig5tOvwX+uhLklzfwzMR0BM/Wgk4t
cAUNE/UG1pfH4Mb/PiGL0kO3GzbJd+m1u/krTyly0d/Lmp21SIMDu/IjihTaZ1TxXmqvfO0F+W4Y
s5tBB4dC/8dH20Gp7vss3Wf6h04uUf4Wtn/6+PF7QN+j86y+LqGFglEmQ8baJeu7RX4at1/eNjBd
JLMr9MLAzFGEesxbfZgMoIIFH7IdtUC9k+CYidVGqVG7rX+a6hpUbMlr0OOaIKpQiV2xFLtRHUd1
gzRd58MKiBq0++eHUHnSGDTuFDiXp3Lt7AbN/Soy2xyK4sxFdaKjc0A7zfs2aqm/4qBXi8ES1W6N
55rKPPivkbEz/2wQBKSzVSM03STIJMo5Yt+u+f7t73RdNoM/geImrxWIAyDRm4URw6LyrJsZMJZI
fRdqgiMXP1tRzh0dMey+U7bd0NGr4JHvK5sV29PPvnASbNNxoYgLmZSoz7MRKTdSREvRKe/UnXpS
t7R9N+Ww6b6bdmmnJ2+XfXrb4lViB6wM2Bo81coEX5wbFD3Ewbyw0Gw/fAm0r4ZwV/ivg2dM6oh2
Ya4kq1dnABumBhkYKTEDQfM6taqWEARlEdRySNHtAq9T4RyrNqnufmg845S26E8OQc5okAZE+O2V
StfG0cileUFbgcLyVbNpHJHyS/LBhCG4e5TQ7OpHH0nd5pDE3kloZZbLKKNubI2o3qdw1MD7t1Hc
59rI9kaO+HhVboK63SbejeSuufbVAxb4qAVN5DQUNpGlz5xOGEzNq5LetAtf8U9iniPZIqCeXKil
uzN7r91LutGsxLyrlEpG1AQWuqlnAEXG/ONHSjh6qhZRPayzH7LontCkO/UeqrV9bBXO2/t/lQVP
xngp66ZG8eOqV5WXSt7SJTHsspHSnVqJLtqgkXJI0ENdOcILmzlxrLCXikIx4QqRayZeBBMGqqeF
3/snmqTDNlDj2LetvG1qp9GZnWKkVDXXkEXy/PwyMKeizINygszs8dxyG6LQnMOjCFNxOFofrCi3
siN92+LZgpYL4mRLGBF0SJI2R8cyAeFU9ajLOIEuRLmjjVoGVT0yN+JKSrvg+xDwkVxyw5H8zRuF
ajwkAuy0MI3LAcmdH1OgHoaTUriqnQrtLvRFUA+9sM+6bCXrvDYNGSmdUF3DQwmos6cj7b3Kl3uQ
AVLiP3S6j06JVtymsrZrxfBTkRU3Q1E+ACF497a/XWe7FEmYyoD2BSU05YpIs9E12UfgT7PTIqQg
3HyVdOVZ6/r72C03ZiM6ZWjdNBVtMuNHalbvW7rDjEEUqID2jw2nQjJWKvfX520iS4V/gzNAuWoO
kUQPLxZNxmyhhfnaMpSiqBAgerFDK38l2F3dlJNa0fSCYX6OEdP5yR576kRpVyL8GX3Khc9B+vnt
zb3++RNhKNe9wvTs1HW8zBQVxY9axU3AnLuKxFEqlKY5SlL4F0LUpaHpwJ1d+SOQB1caeJ+QE/ob
qxnum777IGdauFV6cSUeXocojKFuw0cCsct3ujTWRUPcpghz2omkxTejpLuPNfQweyNV18bbryt5
qDtCmM+FRCOHYuxsBxu/tIaggywnPHYfJYZF4Xr44G6+a8xSalMlf2347zooooZBeRlSKn3ihprd
MKXW5sjL5rIt6KpT1Llvq72f2ZTXjqrA+L7q9muEBfJVvUCm9IuKwpRFydeE2ID2J33LRLFbCxZn
VWgPWiK9dzmWTpAHoq1oFbwl9EILlYEChukegGSdupDh0jw7pb61kQpD3/uR8bUNBMePvc9GFG28
duxXotT10bz8Tac86czPat0KA23kN63k92GsIo6qUdVAU63Wg5VYvGyKVwa9bdKuOR4A2WBUXkJM
ebLQb/tw3GsuQiWTWvWgFSsIken3vkgof30BuKApNSJWMs+4Ej1Jg6wh48oD617L28ccNARA/vxW
S/VXH5HGpCrXwG6LKwQZJUH0xXt17mptYOqgl1mhMeSdrdbFVk3Lje/BAp2P8tEvIuio/ecwUre5
inxznKRblVSgTVOnFXkKtZb+IKj1Sq57fbwNDUJh8mqFyMWZu/zGQ+CW/STBjWpQCEpCFHZZ4uY7
SXarlV2/fkmz7ZP2JsJOoMSoEFyaMhvFG5BmVuwN9x5mTsqmP0QQZng/RH9bO6Kdv66Sti6u78zo
9FnOfLgIBpwoxqj7Vfosn7zDVP4IHNGyw3vJgbZS2Kw+368TnsuFzvZUG+Ms6GVs1hvDFj9SA/G2
EeRy6q6adKDW7C151jRegP4ZtDlXlTlD6xH9mDxLrORn1UsLp0hRujeTXnGGXB92b19z1xOe03c8
szcLC93gFYhwYK/a+o8A1vtxl+WO2x+UYBvvhC3si9vQs/tsa0UbDY6e0ZHGbfq03oZZuDCmX4Xx
Aw7UhI2auZQUmFJeB6g0TKwR9cQ8MhE2mHb70jwWj/GTsCrweH3JX1qc+ZPeJnLdxVgUc4a1uTCK
8s/naJcmZu4Th5Un1AkmJGFn3tPoPeYURrYTtRQgPW1w6p/jttj5p1W48bIn/d7O2ZcN5LwpywLL
E6eV7+7L+mmyGzjSSfmpKLtcOdXOYKcf1u7htV2dJRmyqg2t7BKR1QRBdVonFEw2b7vtkgn4AGH/
F6csZt4ldKu8C4UpEDRB69up30e2L4nl9m0r1+1sDse5menXOIs3cRGJSjYdRlD/T2ilnfRNf+o2
4ua/kUiZPGF+kU1sg6STDMOBfLk05lNorcaRbfMaxrU6DbHTu3z0bc291UdtZfp2KZKeG5utTCxa
TY0GjGXtSzQ8RsHrJPT19vZdOSAleCpMFHwmouSrcoTRxBrKovQHO17F93UYud9drVeOGgTYJ280
XHPF4NWifhkkcqqomNLRne2gx7NSGVIMmkZ7MEG5h1XsiH/6uTezMts6yU+spMqxou7L44T6UvYT
pczqZTf9thf+MLMzC4eJqA1BAYXnBKkLbIV5wcihjnqSd//WQ1zDplydqZm9WTBs1C5CUxt7klnf
CAiZFt4qBclVsjbZkHlRUDiYYJyzNZGze23rY8P72GyzZz9xpM2EiBY+arkz/MhuxY18cB3pR7ma
PCw6x0SZAQJSRQphFpXo7g5WBiGTbSrC+CGw/OTGU5s8dJQ89nznbddf3EtDYhqRZGxSQbs8y17j
Du0QqLh+Gtjo6frA8962cD0xzFaiywcvBw9tGJNnzq5DM5CGiFZxZ9lhaxcvI5ok7U38TU13OtrM
wMtv8ggwoPLFfXnb9tLBprjJtCUQAyoes5ddmkZ9J+rUiIdGlYOjVpeeI5hGWe2ihOqoDd1okP35
HeWpT2FcBdGDytHs8zUu3DyRzJnu1NLbyFqs7i1kuY5vr2zBSShukX6AlZ3y+tnKKjEVxiiArkPM
hRMwpWc9GI+jlX5428yCe6iUqSYWY7gfr9DM4ygHQh8g5QZO46XtkgdgTGvk/AtHDRtEbXAgoAzm
/o4GB98v43WSVnreOJ4UJrbStbBY5kAuAzjKgTeUZtY+SGkOZvbtFS5tJM//ifiHf644apjPCXrB
izs7K5iwGOvyfTXWKL9qUbhWCbougyEkw4tn4kHmLX6lvhl4se+B0W6Zy2WMe9yo22m4uvzEtQZV
jfUTOsmNe9+vldsXlsj0g0QTBfj2dQ+9taBgLCEOtIM224pFse0NzVHaNSj6VVrA6mRGD0G/k4xc
pTpZKg2KXGDGlBiShfXHF76FsoJUcLAZ10QOF/fy3NrscqNa0VKYwFq7K29lJzo0T8lJOgjb5rOE
uoJ0lz4lD39cdf/ne/9/vdfs8d+XWvWv/+Hfv2f5UAaeX8/+9V93wfcyq7Kf9f9Mf+0//9nlX/rX
Q/6avqvL19f67iWf/5cXf5Gf/4f9zUv9cvEv27QO6uGpeS2H59eqietfRvhNp//yv/3Dv73++inv
h/z1n3//njVpPf00L8jSv//xR8cf//w7ue7ZuZl+/h9/eP+S8PfspoyC9OVvu5cqu/prry9VzU/4
B/KZaBah9ipNyn0iwbh7nf5E0P4x9RkmHRF0RKl66fxRmpW1/8+/S9o/KEqgY8gfTFeQLv/9b1XW
TH9k/WOqxxlMuzC/Q/GUIsH/X//Fl/r95f6WNsljFqR19c+/A5G7SFMMDhyxcsKGcyNQgNFmHhNH
fiI1hewYXRY7QRwn4r3r17wUA0tN7oOGewTUUW/Jdqyh/+Ao8kQwbYQ9zWAz9l+aytJvTCnKgOxz
1hC1bNVqm1jdlCj2leSUlNXpUg6thrJOYj10oy5/lnJZ82xByBV+Vl/UITX3Uj6WWlOITgZFXe0w
WqE9KUoWHiEJT3oHwac+sc1a1R7SAXgjKkQhDVzVSwSnLVX5S8V05t6MS6+me9eEzUaPszhGwrQQ
If4Y2+Jb26qGtImaSn+SWiU+mVrfVo7SRzLqKgmaE4Kff7b6golWRWzdjeclCpKWeeJ9yUD5eraS
p8Zzokreo+9mEQ2JJhX3SZczBcLAuPtS0r6zNc9QjpVmdsXjoFtZ/bFUijDLGONshXqnKrnlIr6X
mrrTVJD3Okra8X+FRigBEgTSV8OHauKj1BXibVV5JFdVIT6wi0IPK6zO+KJbunp1rL0emaRyyL/0
socaF7CZ5CR2kfeoSUV/8upgfJDrzM/tQknpKVABtYUiGU6jZ3w0OpTRTjA9xJsykgQnLzpp4ypk
A2pVEaikbCxu+kRK9m5mWh/KaNS/1LSUvmn0gWIea0IPNCc0hp2cpsFt7IoaOa4WZo+NEDNI2dXe
MZSl6CHOBXM3pql8E5aqe0LpXnKMoCo+eSNjvI7cDe43Reuaj0Yv+Uc/r+uW8Q9TPva9VhzyQbb4
EXFaszWpvFGLPHzsdc//2aFoPIBn6ZryGDaZ9lH1jVxXd6hwZo7cBtGu51HjRH5sPmiSULp241l9
9WMoBrFKbYj0rOeh7y1923ey/FmGXGOXBEIKgYvgP0QCbHvgSUWT+onfaDIFv0K/lcYKUaqsLW4L
1+3QqC37mzwJzV04glGO5RIGJDloPxetlDnIVjcO2G0orWTZfe6EFHZALx+N17CLgjuKF+2TGnb5
rjFi5gMCK7qpiq7/HpZd8iMUVK49NWKAQqsFx1VovkmhIrzr8iC7rUVX3Kplqm1Tra2RW++1l0pT
UEUbrNp4KRFq+aKBs7wNO8s7xoMhb0TfC/ZRrJlfsiJKd6Wgisc+KX0nHbJ638qRvBORMXXycoi2
WhW030qwWHamJOK3OjWHe7nQk0+hVruPQ1SKmyZTi5MVucrrmFTS86gm5SbTzfjgA8Vl7ip2k1sI
h4tbcxSku9JiL9xM1g+lFWbboTCaW1OQf5LvF9y/pfKt9P3oQc217uQOGsjaSla3xEAwDaEWbUOl
DW5ylsBoh9buczeU9oU4SruAFOq9EEW0QGKGa0O9C7e+oaS7WKib9wk1KUhi1PAYebn2U8CRNrAZ
Nscgzq2dHjOhIBpV7tRjmN+F6RhvhS5gXMHz8kexybq7LFbbhzYf3a0u+sUnreyEQ2I09CKMPDsq
4FrvaqvpTn5WqUCOXcn94mW6OIZO20n9nZXrWbfzlDCLt7LqKhuqg8EP2UyarVmZ1iYs9XQ/kEse
u1opv3upNW7q0DNeaXeHH7taHO7U0Q12khhmD0KrUMhL2yK8z63SOphaA0ShKSIN9rYWlUPoYZIo
Ve5VQXN3WRVV95Y1JPdxLVe7qqnjU88TcQOkWEkIjUipZmUXfg0KLduOWS3dCrI1fm+TEUkmoxeb
uyIZK2j3IfFEiENoRAk2jCDJNp6oMvbuydmnNvfzlrsg7e6jUGke1EhSg0NTZinI26rxCtuTSj/Y
SI3bZduKkpZ0m2WR2BX7NBKazDqEWd+YG7k0fe/T2CcyKaBBY/DQWHn/otexBXoy8p6tzky+5V0b
JfaQdkzMNC50hrRyIzvshmLn5VbxmhaWdjTlckQAiSchEFbeArWt5YVBZbk1vGwL7aPUotCnh/RP
fHAs6O5IRu6osaAfZAVdSl4NPVZcK+19W/LUAYa2WNV3XZTkx04CCdXHYX3QwyBX7+sh7zPH0PVQ
3wha3D5bTWy9zxK5eq4UXUi3Ey1y4oiFFza22MRBZfu9oh/gERDoqFuCb8f84aHxuHzKwNf2gq9r
L1riFl8FnkwlaNzYBKta1OWnwnCpwdhZFVBFyJO4chAncD1nsKTg2HthqNCeT+gbFGnmKzsk7T8W
bYlWsBXKRb/zfSv84o0iB8QwXMalHKbVBem7KYeReARCEsIZnRlaSZtDaAX/VgxFGZEWLhMpv8P5
Uo+3vul2/dFlHjUmtvQiM02lNLaOGI4ShbzC6I3yPh6gGzvGo6H378JGi6VXn0E+41VzG2W8Fbsk
FT7Uwlg5MNR1t0i2M5YAQpEA0fed05dmcBBS0YdbeRxDcdfGHkA7sdSLjWtWrrpP6zB291ptloFd
0N/4bgRt8yVIzYZzGIZ3ZpTJH0wrKx69xmo/12EnfJRFNn6rF0O2df3c4xFVRyPKANGQ349eKf+w
ImEsnRa9828ZLTH0BsMqF55rvRhjaI7H8qbUFN91Ylkeh72nZKZgD7UWSnYU++VznvZ1vFEVP/g4
9KX1vtdG745/ePBqYJ7pDjeKv68Avp5ypEK+5JJEZaGPqKUdR22o0WLovX5niKG3i0gS430qj8Uz
HSGGft1weBe6rutvzGLUYbrqvXKn09U4pgNuoBV+8DmgUn3T9jF5c0UhVRU7AxpDry4Ac4yCct+J
hfwcxwXkLqjHH8TR70+x1XnvisDM7gQ/Lj5LRdd8jiMjfhqhQo42UtXG32qElp6KtJMDp5eSCqnP
uJdqO6JEVNnJEA4nPUlydBYq1GodL0vUbe/m9a2IaFbmKE0g7YnvhUYLreuesrxAL7OsLQZeAsVP
35G1JoXjZ32yqYwIIc1EymGgGocxxhNEtEsRbZf/H3vf0SY3jmX7X2bPeiTogC1d+PR+g0+pTAEk
QQeSoPn1c0JV3aNM1evsnvUselGtUiGCQQD3nnvMbak0e2IUye2F04hbPmhWxd7UMxqNuLl3ftgP
SM7x6sewEAxnhAEGW+W8YMnCZ/GN9QswPuTFpAXKm+/4jnB39an075whqDPqCMuNKJP8pga4+72p
0QDhrqY++BaWY+3maTVwU3LXVm1CjZyCQyHa8aboKhAX3V54z0MYDLfl7AVHf5JV9zjgweF0hhkZ
AgphONtGzQgoJur8GYTRepDT/RSS8r0aK37rMC0ir/NkCicC+SP3OL0BX0FlqISXA5k0iQku4dSU
4Xhn+41AUkBJRUwWXDKhUwcPfKrGbYddtHeD1c1Kd9G7UQfVve8r97Q6M32fHU8nIctDElGLyl0/
F0tc4cfaC0G9W8BqdlTjX4wChdein8x4p0hPb+y17C/LXiL0aljzeC295cLxOw7grfWRBT5ZmW9C
teVM94/Ikeoe0dpa+2YUclsHfpFUzHIgc/R5LKQP2aOx2StqEHUhK1lmBcaQGcCNPPYRQozu2Pf2
bW5BKErB2xDztK+4u136/KI2Xp3CzPYBSego0QE30YTXebcJygI83BkVq6cX/8I3Sr0TPtiPK9o+
lRUsx7QxnKs8WminX+lo0VOBi+KddgRl62hreuhaUj6pZlneQbuEgJPOUqe65ijy4RsS6i3S7+x0
coYBxAekHBzHwAnGyCVr8K5qkEAS19GV3LmWcF+9nnkFzDenaW9bIngTdcOxeNvhRrCId1cEvHoJ
GgZP/t52BWj7vfVNaFRFideEzbOzOnWBX4mZS+aKsYmloThvqD0EuAX9aVcFGoEtwBW3wzKv70uN
gzRY5TJiXpNPXbSOkFt2UzFeLkPdJp6RsJBSYAsW0zrt4d3ZXC5Fq08OCvkLxJtXT5zYLTaHN8AB
eYFHd9XK4LKyuzJlfmsdQ2Ytr+gI6XsDEs2mL53liHwslGc9kC+rGBhKBAPzFlwX+RGVaP0dhnPI
b8R+T70gLC4LggSYCTnrEcby6Dqswt2cRwGXQdNSFBGBJzOnd+jGr6vwoV6q5R7dU/FjwOGQiJ7m
G2/wUY57rPRvQ241Jxgj2NcwLmguqqX294uWYIT6AEBA4e+W8b7yO7MJhTs8G667LGy4eWCsZXnE
upFtfWvMr5xRmQciEBsOQpw2XuwCnnzWqENTL+/nlAgfUYqqUNnK2QKduJ3fw4SCReFQ2HeYYeDg
XibQYBdN7xuL9Jse1+mRwlcP3TQqo6w3a38QjYD2GdE/8Vg4IrOXxjpUqJufGeud3YJErlR4UA+x
rswjOQ23qKtsdFlkvgYbq34L84le9oZaLxyFZWoUaTc+vsrG1T5JfaXUoQlhFOLWw5IE0CMl4+yH
z7YidpMQ5QQiqmQwvBNtwedvruwnCImmW1id9k+UyOrBWhAGj2EZKkwT5PKpJlJfWzxY9yZ32O1a
O9BbAL/rT6jh8lvF5jIr8T6EUQ7d6nMV5u5tUWj/Jqx7/eLyWV/JofaSBgXIFi1L8NzpEb/eQgZ8
L1cGTtxzOj0tM1v23LPhmdmMGrvOKp8HtU7b1QoQBCfdPtbrIC8bMvapqMZxO0vSP8xozx4nLgK0
94rUEqdSaB8BlkBmSFVwK2s5LoloW1Cxa38NEpcUdQlYwO1u2w4moDPKxOfSsiTc6tzyBgxHxCrb
U22nNQ6BlC4dx1FnmALLlYfCi6YFOQDwaa2tXVXzAVwgOrOHoCctBtydRQOQ9KbiYbBC69JdaP0M
Dbx5JhRbM2JzAfs4/NfgN0RbW1vx+bA12FmCnfzWDmXEw7DOHKzkRF6t+hGDUTfYuLyHohHivYS2
0j6BJVuiQdBFfk5CJriisSN0EFPlCHEg0kDCahyut0S2/p3sc4A70YAGKs3tHjv0J9T1f6jff2F0
8K9Qv2P++q5zzFz+hBDPOOHPv/En4GeFf2BYCi7rmcFDGcUs85+In+P8AaQbo00HzHlAz+fgjb8Q
P/oHGP0MRJwQs09Axi5GF38hft4fLgx0oKXFxOhs6ez9J4BfEHwcXlBIkEGlPvNTgrPiGbjjx9mW
N6KMaYY1NtyrTZbTfAxQiYfLllkFdgbvcuBMA0H/G3W9ax9KNygfcOLQTdAEZqvKOfxBa9Xd8cbq
N3wg5k1gG9wwSYp7sXTFlbtyZ6vQhXRpC5PqHR9X24DMF0w7cGHdLbCv6mHOCaYaA45wo8Z5P695
tRVu7l/gqjMbF4n2V5OgPBPa7i8Qb+/uLChufvS6cL+TZhieQUZ3romLliyqaIj4rWLg4Yl1a3Hb
NuAwzWiRipivU3czaWtJ7NmQRwbg5x33yrqDst3L0CkvqSSWv6mbTm89NRO4ynoWP7Ujmugh1+6+
ssMmGTBBeLJGh+2IqNdjC0ErpHbtxC9H4q6Yh/IRrALbmZI+kHmWS4G5ifErl8R0KotdM1ky8zub
ZM1kq6OCI9aDHj19mNyC7Gh9PnicHhmcYi73gL9riEfm5tuIQPRb8O6Wkyka+5DP1L5Sg1Mccg5W
mj/AQj4upkakHq3KFB0RWu6htqdLPGZ9Vwyh+xacKwJIeUobGY9KR8w1yEUK6Hod1ooAkIO8KbLa
XsoEOOKcWoPsspI2+avSdNrS0gt7nDYggk8oYw+GhTOP7HmCHcxQ8qTpRLDpA2CXJCisS41Eml1V
lU1Kbas9qZAYpCo41nW5hHaWl2a9hxT53H9MnnOoNCl2GGYtt5R1eE9sC7CvsvNDYC394wKRDsZf
Vr4cBu4uibUE3o77BI5xszXdrlM9HDz4b2aEi2G7CtWi/4BrO5zHXH0jS2/6LsFI2jprXsfeAK/S
OB/IiH+ry9tnq4Aj9Dy1OoboI78whWMfFC31Y1Uq6zgUg7niYpEHZBqQ726vLRWxMu83xGtFOhXU
PxkSVJuK4ONRUfDXBXpqjf5FtRDhBEt+zMOuQi5Q77U/Qu11ESsmfhylHUSAqvpYtQgvIMZ3j6Vk
wx7IfY4XmSM0Yc5n2HNzBw1jO7lZxSA1r5lGGSRV/zD0GoH0DVQJY9xZFS6BwLdu+qppZaJ7LW+c
OqQn1+rMd2B55Lbv53VTLShNQMSxXs4ObiBbsrV5bFtUM7I2a9pQZ9y5rU9OcOh3LlrD5K7jqjpS
x9QbsQJuK+dc3o8Ahk4EIdCnIuyrDF082ksl13S23NsgWOpNmXfBrmK2G4uA8khBNRP1TM4bAsBQ
4VxpyG6C3VXSuKVKu/Wmbfv+gIzQOpadN142ULlFxRzyE/q6IQ1tXW+Ia4OdGHTQmVieSBvWIyvD
X0q8ywTpmug/N+hlwAIrm/IhYJXZo02uv/ddZ9LFHWH223Q0sSC7iVlT6Tt7QSMIoA/jhdJFI0EW
LwnqsIagBiDqjpdre+5RnTSXtE5my9HH3uEgJru6qjCpkLD5KMNh2VWiodgwK4x1qsLa4NiFXVJR
K1TSwage/NIvd3CWA4UKHVdz1VcLoHVgaDVqpxlKN0f3d34/KAOTCzO+uTUeSdgOPGYkJx7mIIto
YadNpB3xyWbHvNLNU74wCp3IukAboKouA2HZ2yELsGuiWjmNl4aNVDJVzEdTWfdL8yatYeI7KI7C
08i7DgxA7NcLXZD5HjzbkKF+D1C41kN3W/qrPJbGL7ytT9HekabpYcsUwAqWNYCr/LycLia3ttHd
+HyPuwGG51bdklOrOYozD4Vp7kgV1xoYoM81uQSivN4BmUL6yBROW14Yds9DXm87hnc0mibLO4DD
BwdPxHpA9oRWBanEI/AAhgR43nZggCs/suFP9bhQwI5A68i4tUcDEahsx6QtFpksgwY8ba8XRBJx
P3Sus/WcfIGSxoGpgbOoq8XvgbUA7o7FVE4p7Uy+IxOGDp3N6kewoOoe+EsLGA2nEgLjVlpL0Nz7
ZjkiAbVOQ0XtW8fwIqXTUmboTFncFH2YitAC1dOvRFoNY7sNAotfBqbtkiKf3CP0NlbcqM56r4W9
2nEb9rFDoVkFcS1z+2DEb6mBmgS80fc1xkDPjebiPs9tuKuqHoFbIRIWVDa5fZ1nYgn5U9v13mag
efeCnQWz02pdYW8/6THBaTRNSWfGcuOjRt/VEyJhM2YL7ewRZ12+rbjDMKjhgayjynZVFqwjWm+M
oSwkLnMqFOIiZHs16LbZTlwHP5TxGsx/6hI/6RwcQs7bBIaTMJNaPavNEGNB0dMPs4U5TdfdDF1V
PosJrXzsaYz1kNW0xtPcVAoUe2h3z296+4jpDTI+5sJ+5YQ1GSh66Ep5R9GmkCDFeMvPynJcs9ZT
EH9XxEUEGbHsawgc61OX6+EIRzlzVa12AEcV2fmXOUbrL21bsU1RD/5joVa8/fOon2mj0IW3KJMJ
NwDwurX289jqMJ9sekwf3ZnWsIeC6i/hQpGM+rD08Jy46MjWZeu6Z2rI39qyMY+0U0ORtG3uQS/A
q/y5UmZAqW43DpKFBb/RjLOXHHl4SYkoiRvbxmlhJNQD4KtgpyMl+J2ZGgwpRbxnQxyeEEODa2SB
BfAi98r8GHrBnEytF6agmLjpurqI6zFMbCAI0TtXhhNesmkEyDd4uLh6MMvIaiC0psJrLyYvLIPI
mtbmrkWCjR0xA3TBVEF3MKser9HtzocG6qEl0bnJRdQxvryuwezf9GHf3HGgnU68rpwAuQ/0tMnZ
KtwNI0J+GwY6jt/HphlRDqBo6LGr/GnTN3KoznDgkKeSdwJ9DoRn0L+Ww/NiB1VC3WJJcey3j5jn
8l3TzSYNHIwhF2QTRTYCz38MDW3Hq0ES76LBoAeZcigjn6GwBRA/Q76zzbteXtoUp4DUkEeitq2R
YJTnOBusIFd51kEjuKnz1nrQpanSqhKLiXqpijqebBtsZBU6j712q5vZhM25Fm0RtFHURTySxUo0
h3DWbTtvUyDEABtSGZyPaN4yPk4oJ2UzISYHI9inQef8qScKIFCrVRJivHccqKcvfenVtx5OxlNf
MHT4VjNtEELtJuMaiN0SWhCO2rD32LtmQqaVrPhjKASwdG8qbGSohME7Ya1gKcN8o0xVJ8RjXkv/
DRJCgscAAPIGlcSoT1UY8Py55pgGDVHokb7dNWHZzrh+rFlhkiubU0dyuZtEMx9thYTtELv7woga
08Rlvu9Y4T+4BgdgVtWeP8QaAi3MQ4A09Fc2yJ2QIfrMEnDJ7RBV89CotjjpoXJwZJQF3wVD7s2x
FQojjn0pw5cZvh5PE7ih9h7BWqK5KZWbAzl1TcujkC3EzVaqUECh7xFzACWv1z60rVxOM7j544Yu
JWtjFAjkckHtDY9z30LL7XiAnTMOjD1ZjJ7pceWizZTbwweiIuV4IFatphgp7R6PoZ40Sc1NDQiV
enDYXwx8jlRjyKYIK1ipUpqX3wJqtIk0IiuTpupXiuMd2znirumWtJNmeg7nCWw8MhYeoBAum8Ec
xKQxL9WAcIVd8HbbVhYGpRNtxKNFq+7KqUA0iGgBBu1jl3fNvNe4b08oP3prp2ypQ3i+eeIysAaB
j9tjGiBb+HHGjet2aeN2NO05LoKIFKtuo2qayy9kfeQjyQM9H0ZhcCBmPvjWoQ8B78eejy5yaRsN
8F5HZj6Q2Nz1MShWr/RIntR2uhrH2Dp5WZMtr9f85itC+Uem1Z+rI6nxTBo9C6s/Ux0xGPNk6/ox
oRc6eHfU+7o8/9KA/0Vr+ZXG8ltPC+sfB+wqSKQQIuF/ZjSuFlGotTBTm+H+hh9D9F8s8FOG9D9s
3p/fwbNhNszO38HHpvv4BHmpW9fJRSJ3etfti8RECAbe8Aj1Z6ri/8wU4bwaCKHIwwAdB74Iv6kX
JZs5biiU9sPJG3cCtIR//bw+kgv//O/DQwKuvBC9gZz2mScZFJQPa53kNZRP7t6QewFb/PnEUVn7
8iun1E9O/38ud9bDIMOUgcn42RYhtzCDh2dNgrZ6V+3NYYjGxNrALSD56sF9ovz/tpR73gm/UP6l
s+Dsw1LdD3TUSb7H9LWA+z7bNCgmoq/UPl8u9+lBotdbKt+pk/B2ibs+UkkTU1hMQF3UjBFsVP/E
3D4Q7X59z79cD0DVr1/PrwHRs7FOzmaTSPlJzBZMmdjakC1LviLK/38WC0MA2qDt/qbJHku9up1V
J+LBJGj6EVF6wLsRIC+eoZrzvs57/f2ggLkiLDT+seAnCrszwgNkFU0C2ofanWMvNEVEC0hnwF8T
cjQPZqM265cRSue9+3Fvf1z2k8an9jFznsI6saFqQHERnS1lCHJh0DmIJ+iWvvas/Lv99+sXPf/5
L2+prxZJKa8TtaM/kBKBLnoosvydH89fFMyfAmmlbhkN35ZdmX3psnR+ST5/X3YmYkNLTH8XanWT
gWF92SbFbj6Om2oDuC/tdoiGziC5+IL3/UkVdt6Q1AbH0AGV/mwwHHy6egRslEwXdsj3q3fqClDj
NbYILNRhU/E2bOCX/YUy5ver4ON6n94hS03B4oIr4KiXHA1rOXxFzP6bqwAH5pnOC48QiCHIp9dl
WgzGmGRBcqEdwyw58V/5sweDwyXpL1GRfiUk+STxwxOkqKTP+bIYcNNzQtLHlyU0zGrqBbOoF3u/
JqDabPHi3JrH6dmbEG3mb6ZER+UYLa88pTfqJfyCVP93HwB+pwGUHwSeh8CmP34AURUG9fOaeshO
cbM+tWMEuiUys3DqIHp2TMYicjfgF0c1mF/fy6RuvnXbf31j/VQPfnhpz88a2g/KYC8JwOfTSTsB
rtYu77JiJ7Zg08BmrdtIiEeRgXvAEbX3kiEtbrrM2pEEVNRz9ggmTS/T4as3+rdD6tMH+XQEG6Ad
E/gzmaJDHFoAXSgM57886NnnPYpVEACAzcPOB+JnvUSNuApv6XV2dlA+JxnPetOS1x6ky0ReDtBV
dsf1LOnMp8yf7zR0lum/fuC/n/7nT3BWa6Dowfvnf3rt4MXmVt6gM8TKdLGHMKkwBcRkQ72kN/bh
/zjkZ5L6eTbkowT5f/+gaP9GIQfnuQFx/tdh0vkv/DlL8rw/EI3k+zbGGHjpfYbDbno/k8c99w+C
EwheTLA7hKCG4Ab5a5JkYcrkwvwe5HD8emeLmX9OkiwHdHTMfvD/ngux81/8T2ZJn852H9oUD/8l
aB091MQuoiQ+HgwUvGNncmkAKR3dW1GbgQwnIvTviFQbdwqW8eWXteTHy+sfa579AsAVgPrm031i
eeherQ5r9ulwDFACAeC/nmO51RseV19EmqDA/7AP/1oOjq+gQjsYvX0+dnKG7MVyxXJa72HXEkNM
lDI2Hn0GUHdpE1ZWgHNaIKFwJbT6awNAyq3MtV3dYKJOYMaVG2/vrDCK8L1j0FzM9LqC0MQbwGh3
wwKGOzpyEEVNlm3BXuTw1FnddlT7WssdkGlQedx4GO/7btlX0ktMb736pLgq+y7tDMBw78DGt4G9
+FMdgzIUz+SSswLegs6TIWJrwBLDFOA0yvGbXMdrn0+njocZuJHAuQZzLEy+scEp6EPrXiv3W6HJ
ra6mVLKThaIP8xT870ch26TxK7D0i7SjU7JMd3oZb/RYJSvHQQw2uAkcpAlfVhjj+41OQVGOQvuq
x3RpDkLQmMsrCjrzGsIV3gVvyEH6aBvEUA9cyFwssXJYIsIyA0MpBvXiGjSrvcLku5kYYILnxgY4
qADoSlyxlaovQY7YSAzfZ6NTR5vUZny/Is3HApzC86c1fO7Q3IjpW9HRSGkg1iLoj255PbQ/gFC3
cT9p8On9Gd98PMAvJh0gaojmHlEOFqxOQvqKqjjzyzZtlm/Ku+mYi/nRjQDLWqDBKEqZkXk8mL6C
WyRGZjni0Au8joifrFs3DsQdyFXxaNp0WExyBhv8Zq8hVWwZWOaOeYVGuImKCqxwDRo6U84Duj54
BsCjzuPFNSmHKhYQPlieeqjyEuCLD2Cmqn6wSW/oqJxIeUumPXrFvfBtHBhGTkWfgoATLXl/NyEv
Kh598HX1toYPMkYOmxLMeRuePl1zar0rHoRHvEexI6briQ/beiF3GCukYGOhGXwVCKPNK2vr4YlK
SBrCdY6Z7i6bxo66uTrN4fiIVz8egLipedtXb5UVxgPsm/x2vl71N9uC53ONoQ+sNJiCWDlEAnUl
gp3lPgW0wKc8GkCpanwFxBVbNT8txTOYHcCiMJHJF+eiQe1NWWoKkB7Rc5TFMxNrooKcgX+xJpj4
fmtz+VJ59W7wl0czfVuIgWiNDzs9whSP0k05ulsf1I3OeV/tV7uiW+ySXdBwZFpyqBHBal6tF8yK
E6vSmwHmxPBrwEdmu6CFu5oEnsqCJJfLnSfxtjErVTXH9x2jsnNvMUsHVraAldLvBCZ7GJsfIJOB
M5/BPF1sWgwpas6TCgEai7UB0JuEFcDlUiatNcarM8XtuiYsHLYgBUUrX5M1NPtqtmPQ1gGjQqZs
yVgh7FRYbwrYPRFvhZ2n4AKlmoJy2pU3/Ew2U9hfrbrU1frQ2PW1gXGPPT3OdX7DebiTECSA+/VQ
YDQbLzCHA1Mu9o1Jx7pCIhZP1h48rWW8hbxnW1kBjpzvXnA/62a7WD2yVXXUouQamjJaHXCZgyGC
qAVf2Y1D+KS1mGLo+gcXL9YkMPkDPl6zzdyoiI5gk+u3FV6ngM1P2CExIZXEgMxksnG3sqifHQyj
l64Hwch1UoQ4ZV4bZI62TLoOiG2RnrjgJn+BxidDoP1Nj0ENtdTJLcoM7EwMxMhl3+Q+6KiDiNoZ
CtbO9i5Cj2IQCQYzEdAEePJAMFEp/KKKFyHvhslOzQLoumAEwPUQzxJTdL+OCnj7jCJ/WWs7mZwz
K7FB9WWh54XZQzVdrFCtDD17UmZ+tCz6zSByLkSe+agBqM3TNaQA300537Q9oir1es+BnVujn8k5
eHBUcxrmIlkBUkeFBsM86FyDKTRLpxaVJGrnOX/pBE4wg0R2BwYCAYBnioVB0ujktw4u+EF4U8vv
EuM1z4JUY95J8uieK3CnySaJaRxmV2FAsmlm206obY+kgqXkj64FHHxGvb7il1/bFJc71i9dlWB2
cJqrpsMdNL84jtjk44x/IGY3FNCxzOzZbdYLCKTO3n8x5g3XC+ZMUePgKqqLb5NdyFio2YdkrEwR
v4YQ13ckOybUf/mlNPobmO/3yxjpph6APgjV0AHYn+5+DErnKRhsHw7EYeyUJZ7YNwe7cqmqaORl
Uq4s+tcr/k2JgyXhSExBy4HU7Wcz+EunboBdut24wu8yPqcrYmyfzYcy/g5hSwYKxJdY6cf29Vxv
fFzv/Oe/rAcStJPLCetR4yJa4sIOv3AA/Am2/U8j9fsKnx6irupiDHqsIHd8E8T1LYv8794JfsvZ
vDv3UWM2HnfVRj2aVxD4dnRbb8JdHc8XwWN5+1Wb4f2M+fz98zCUuZQ4qFnPndAv3xh3drsKA8+5
QH2HWiJlxROaYLjFv6sWuASS686mBhXz43J8CUqwlwVEhmt4MSDFoB68B8RFwPPme2DluFaBqs/A
170fNWFx6z91eEuYCNK1RnkBft44bmrhJoto4kbyrdXVR2r6Q+A9wvwLZppXhFvJCpdkOg7ZXNDY
Ae8CMsVIeKBGhiKFlxgcksA8HnuQsMVlxfKNgSm2jxqGcSimBMgZJI/q+q61v0GxBT91MT8v3s3q
vjYjjXn/HADdmZBaHbyAy/A4w2i6dIfYhZig6GbIM0hchOJYtI/hMmOA+LjATWRQck+m7pbkNUw/
cEJADtetELDUVy1xMst7qjRGTO6I2WMYgaPF8sthubUtJwb6H4HGibpLJXYDrT8mDp6DMnHv4VOg
t4iEiyN2KU+lkSkOYhyvyE5xgjsIETM2z+ngg68FFzaSKVA+F3IhUbqEZEhsu0jE2GFK45x6BrMw
9jyCwuqC7F0olWo/f/KHedx6Qb5DgRLleY4jSz30ct6eSwA37w9QOh5VD3Gii152/BH095Dupgsk
KhHj3RYamzjU9UuAvypWtYPNf9w56jg4801TDRIBgHu3Ww9DifqzenMqvC3hhEpwFOtxwcVVLCdQ
V3DpXYKUcDJuBXq0jnq1ZH1wYxqYQYEeu7rF3q1BBkK1HqIacUJrwwwUh+R1whMnOWa6VbMPIKSE
KImU/QbqyBgetLhN67jGbAzeL5Hw3+x22+QcGkeIKhd1MwXsAEfjdJimzbqIxO6eDejlkFvGuQkT
dVb02M+N9+A3+FwMYc0C2cIQ2EFblDUFLBjnPPU0RuGOv/Ht8q7H+DKUENt5Lw3Q+rI4q2+eoBx8
D5x1m5sqgdUC2gNIMlYWL6ZPYK2JPcMiinLe9GyrjQ8ODVQXjp343rDRvZcRNRxz/Y75WIwiO+rL
7gFSH8TA9Nky3RTSbG1egJyPvRA8DOyBts8DthBXPyYXhIq1QzTzFXfVz7+9htBxcJH4IRqTMh5D
6wlapssmSFv7fqibdIae0+72K1TGFHUHEV0GSOWmykdMId+ZOAF1BpcZf9oAeoBRBfwisgKp4E4o
EuXeutWDg+J99V4Q+5A6zrIJpzEtdRMPeN3n1Y8XzLkd/GSDiTtTZJ33mIeXkJmiVA9h7ea/T5a4
nvCABG/iFhLAfugSb6GpP5Wnjl4UmF+akGwF+IEtJpdhibowuDV6SqTsI5BCzlytvYuKXIt2yxFu
OIR0q5dbDznYmuMoCe4NeIWrtYFjRSxYcF/3QJdpexDBdPQ5cqlcDNiNTmZkfkl/3UDCIpDRSYrp
IRiGWM0vc/lWMpoNDmaPLHT3QfHA62HDpL1pffh2cNCWrA3Gr1HpwuOyFxBhiE3V1kfkAyQd1C8t
SCHd8qKZBKugOrGyfoOv47fFuQ5pH0HUB/YjPDnYtLEaE/caqBo9lHgVrU6ntLZAH4YqpCrg/vfq
QRVlrzl+rvE4N3bsDOOFD9pEZW9qG+E5skocRMSPKKFtWmVIzUSHwtvUlV00rTdFnt+r4cVR4TPH
+QrtLLLWAHSv35bRuR3rNSnx3hgI6CZGHkEExxEcbKBrjxXUzdYEuLWqd8ZFecNI9Ta2aE/Wnjwq
/7uFXpaL5wq9DBSaF3m9ldSKLVApavuR96AW2U4mureRQVJc3ww91MFNcAdO+JEVywZOpXA5BWGF
N5E3SXBWhisPHsO9Ve3soI/5+Doi8cWfiji3HkcrvACz7E3ZNmr2PnJ6eEQ79q61x+SL4uMjCPjz
qj77YeBKgQUNPPo+4SttME2F1OiUnVt+vSbVnv+oL6uYxWC8tz94NsLKCrXtC1gXPB6ev1j9XAh8
upg/rH6uxn65mBt/yeH5tMIzTkY9cph2kHZt1eP43aTOfv73crr/pvzBxACsacBXcDj9CUX/smaw
2uU4kwkzmKP1XcbjZsawcI7dvRvTrEr+jVHMeR7w6VueXfXhz4CQXLjbfHrGvKVwTxl9H22cd1zG
Afb6eyAdKa9IIuYOBLI3BUVsYe9z+caWB2sViTYvqKZjcPJ3//kzR7n5z2LoDAX++sx7g9kF/BV8
VPNRvYNUiw1RkZUxxLc4DcHDBcguU/b8Fd78N0/hw7qf0HU4XtuCMpTw3Vwj0ft2mSEl8j0cassX
AyHyNz/xh6U+4eccasCqn/AVIei4wSEE14MnEldA89w7dMOIEq/uq7jP4NTmx5WKh4fi4Pj/xk//
N+/3hw/yaazhmgAuD/Jn4fm42gNYPzsp3/4XPyjmRJi1w8SDIBPgv9k7j+24sWzb/svtIwe8aT64
cIwgg17sYJBMCd57fP2dkCrfE0Mq8VW/RmWrMiUE3ME+e68118cbGtBEEEat1sBPBmcgT24Ohi4l
NXygfWfrPmrl/3RK/H3dMICoaTxJOglSl3KIOIp6fgvyzdZjXvOSpeSUD6SyKx5DPtOun/58kr+5
ox8Od3FHBXkqmjDlHJegoYq1bKucPnkxvisSLl5ToOWYF2CMkSh5Ceku1H4pkbjxYjCjHbOG+lDz
UOU4eIv3hv4IyGOTJ7gQrC+QD7w4hcOxTN5ggVaYJ1+KB9/A9z9/wx3rp8b9SEfFjO8ty0+zcqer
xWOkWU/RMm9nZUJd3HhCXu0xOzlKQ6HdGbsqZ8GtTHb/wCblUqQtONtS3e/WEoyf/dl7sj4Zfzrj
i6s6IempxfXJGburaIl2ks66G/Yeuj2H5ZNqrFwbe4JfDMF5SHWvCJBESebWHMkVRwFc9YmT01hq
2/qEOnyTpbGLDO/P9176zZ78w425eIuAYxkx3myN+MX2lB/i07pJTu5ome20vcaDTjwKGpn/Dy3E
bx87ApjBfGsWffiLjazVZAvVQKGxgkwuPAwvPSd3CJVZKWd3Oqrip6PYz454MVvWCw1g2sQRDZFe
WCE6Yph98qD/ZlGCOKAyvKHdQBbExeXEUpuYgsTlTMSvJq0ooTScfHn75Katf8svzxYekDU0j1G2
aH1cldDITF1IgKNtGDxXkgfioKCTHmz1do+u0iW3Gz4COyPimWUle5gi0dMYAfz5Z/zucspEW675
aStN7eIGCsmMMWfkcnbp1TwAyPl0Vn8xNf6xEjJHlWVEpyIJMBeXMy1pJ2frHauTJ7SKvDjnWfvS
tJJbRvNWDeu9hvDZApVjLc3jpM1X3JhvY2q6Ou6DRBIezEJ5RsPvNAHDb7m9KjuWgIatrpUtd1MY
b61E9/98XX7XdDJkpGwIvxj8gVz8eHs6Qw3bsktZ7JTpSAfKm4PcScWXXmndXHgh8N7TitIp8saR
xfJaj2E4Y51RtNH+5JesD8Llg/LzL7moAbuh1dHGILzt4niXD6OP6ZeKl21pr56TvPTFoKIe7wcG
Y/kDFi+vKIBtFORn1Nm+SmI0V+MreTSOjs521B4++X2/e5ANAFoMH4mjwc/28Ur1+FqEseVKqZWz
+LITOe3XdQnoTGfxOofO1SfP7C/gbBp0BNIA7WJlU00+ox+PGOMFYBaqo34iKbu7ib3ENd3vOcMr
Vjb1i89Jor97Tyz0V6x1CEVRSH08ZCYFStXXbI4yzMH38bbdxA/LbY3s0E22yTk51p7x958vLLl1
v9x5EA6MdolgxcJoXrblsgiP+pIZij0HuFY7VbV7IfnaJkAzzMSThnoHn9afjHHDBNGexHGnCc1N
Nda+SW84EkHEiKqvk++N0zfgk1ttpVlkxIdQQyl2CgoKIx3OE6PPgbFZxAzDYv8fC6MHlwbU0p0s
fEXba8tTvR2MR7Jg7aGChpGq7K1pt4REA8g6EJvAkSuGz4z5xI4SObrDtdAMT2lxtwx4+lZYEdcO
f8VeiRcmAPKeX+7ic3OmDDJO0rqlmPFe5U6GCFcch20kLPbcpkdzfBvQiGvqwyJmTqmhWip0rxWj
g5Q1r2vfTqBEV4OvRZAcoQ6krjzSFGHGkQ4ZLBcMw8G4GRHNga7glxmcQUl+3UMhvWO9KmN5tf47
Q7dsCF/Bf/Eojg+S7sqTxohudEr1lPdvsXQ1RVfWyO4ksfX4BF/IHpO3Dj4EgiE3nUigjE2PlO8b
bWrpdQxOnt8tc+DFnDt9NFvTbmM2jgWUBJ0zozWF0GdbVp1vhncKNXi2lPgaetfg1+hKdBOZ701Y
Xqt5dFyS5KWcSKoJLLtiitSPs0sWEHatvrkeTRyMVvFWVOwTZKYecc+MTC2cphIjJ1oWP2PEPekv
7QAMpNU9gl0c3PpYS6XgZAKNcqLZOiVt6w9jBLkmtccS+4BQpDupC08iQvM6K7ZBdFAxgHcmSpfo
vJgGLdbRxsBqy03rqSXtMugtaSe6y9pXgnYuFfSOcyIdYgSnPRNRICHz+7z+fRjMmB88sZg6WdDb
WWF5VVn6eQPOAa0hxo0lvBWC1g+F2VGhnQmYXaaCCIyUMW/VeosMeMz6O5n0cx4N69jkOUIakw2m
l0zpoTKXTSVYj2GMxSvsaQPqdsdfUS0zBKXFy/KconL8Ek/ZMcmzjdh2IJYrO9EXt6GBXQX4zWYK
vUrwxGUC9iBsRvUwiW9mkrsiPIdISU6pdROOb12NIVx/H0JCzyV6YyB+utKJ04OgR45itSuDz8+l
dhtzC8ugOGIhdeE72n2xNfvbuXiLFHQDhJR39S4s3wZ+w6IuTo5yP58Guti3XXprzajbCp7k6c0S
4mOunqsQJ1PQO7Ac3JgHrlbjQ6aV2yWojquNLBC+gcnyQu1poSfeiABLurNCvw3zHCPgtX3+IFav
i3Yrx6fYQlpfPcjiQDBxTd9yr9HxURlf111qkwjihurtRF8os+4Gg8YueVdTLG775DiWlT82p2S5
EcdzBv9PHWnbj9O+k25l+UtQvYbmXY3n01BuRymgN2jZnfpQGhjP0sYBaTrkx/WGzEwNpqY4EQ/q
ZYHu5U2G+vRRDTLmtw/8ja4ZPacCLuMx3C5gBUYG22N5U3cv5foJHLi5EcPiURuwhjUM3pnc9u9a
P5zrYcJbGV7P+VNVtninU0+aVrGD6Ekac92h3EnadhnewxCtBEYr1RjtYb4bUkLjp5spv5+Ua1n5
1o406iEP5NxhQMybMSWqT+4ctglOkDc0SOfrop3cFmOPHhq7pIAE+Bb33DeeJrUM3ZllQukHt1nu
wgrR3LzTVmssSUOqJtwV8yNxL1dScQqZM1fNuxV2V93AbFm3bBFDjchcWJBSH0uDn8gBiEiszp2a
XDfhBJSo+Zon2q0+ooGoLKeRAj/T77uBCqk3HCVf/BE7ZKzOjnDbcFhy1PclTK5ImkAgtWzidOBk
/XUYPuK29Mp4xliIayuBu1iD7JtAqSVEr1d5CyVWG12BdQy2sttW4btWzKEN8cCdaHKr+GMht/jZ
Yj7BWvTX0yk1JtjaYAet7DP9YnrRomGWsnthnK+HEuNZkNxCBnQCOYBdRUQFPeKBrulY7hMlf5Gm
6VoLAkcV3hVKIKO2NqrRbBSJvV8roEh5ZtJ9iDUsRCUjHKF6VksJ1Ilx6qv4bImg+7UnAnW8wYAF
odMpj2iEmnXvTsIuFjZaLd3MvW6LYnk3SnwLcZ5ia8OWL8T9IxEPXlfyme0eg2sBk4NmYVGWD6K+
j8Vllydg9Ojr3rS9ce4MwuHS6n4KGh8I3huACwbC5bhNU/WoWOW+1Wq/Fq6q/iXUFjdKBGfRQqee
gOLw5cq7gaDcc1tJR71rbszgbMJRjMVHLeShwGBEbjT74MITqveoTbioJ6tQt9Igecr68VMsAiYU
v9NupPah1vjIzqYfGF8GIbuKaJrJaESs/m1KHo059hc8uYp8P8Hoj7gJAzbpsn8WKegCEV+Q6cj5
oWI8nrRXE16fqcYKJcXbJbsR02OikU+Z0uTWZn8ME9fQzkv+njLywcbvKvldEoXw0u7nBjITts5W
37YKonLOVpzuopzpphVvBeEmDBbiI26Maj7Q1QfN2zkhup8x7napaGHpN+iDy6CkXguUJ9UAhpCo
tAJcj5IxpUze0/Eua/+ueKRA9W2KXsKUqdiNNm8KplgVbDOsEVfWJHla2vjlzMi1ewn6mspjcMew
wXR5P6BiCFh12eY3fAv1OnWnEqEPkDplDL0uO0RBQiMQnz5sAbSHQMPr8XqWmfoA1bT6hwyk0kDW
iCn4dXTSIvkwawTAmy02OV4H7OteX4F80ArfQtvSl8jYhrc4WakhyW5B9ZSTfsccy0N6dGRgdpWO
lTurKQYpH183eJZrJde8sVgcc/gaUxPGDD6EuXzv02Ejs8alo3WQrbeJyxOIgIEQdZgwGCM+b5Nx
0s3J7YV7HIG+3p0XPhWI32CwbpBnUAAEzpymTjW8tC2CgujYZae+oA2P03sop9sUGLY+1HsJTa8m
0N5QtkEa3LQFw2KpfmgDeU/SuKsNsWP027TFDoufWtdUxwLOmDNtVAMVVc6pEzamEXgViiRJea+B
yIjxdc+lKuPrqfymVpvZ3IXK65LveyU+NvlEkSC7rbgph31aHlbsknwnQE4CTMOfNhmPUB7UrNVS
ZM/6bhBZ/LNra2pwoIHIYUvUKWdl4iO+vEpWSkVUYnDdhUZMudU7JKDauPKu9GiTQQ2c6eMEN0sl
umndf9GTL8p0GIt+Q94ym057Shq/Lt9z/ZopnTjKB4LznIbqJR7nQ9OJfsVgvCRFdcr6fQwhsBFB
haWYUtSdUZ9Nme1RIz4qUJ7SYvSX9JQqm1l9NvWXgFjbPvm6UFNX830x7CsrPw15e1UwRjfLA2RH
GDjd9RL3J9h11yEz0HZGnJWU+LWBIXzhG22XWLjDekLm0m0WM9qCrKJJVdqdMvL5eVsU83rsdlJ4
m423HcjHngeN6weTbrXmbfpuZwpXuQXeoECPNmyC9thQKkeowMRlG1bYisXoqokYfO/kDJPGcpis
vVHfBsleWGub8BTqhz5p7jv5ZEgUOuRGgx+Oy4NeXwvSU5U1/nNvVKeGVwOFo9cyRhbF5VAGkk8J
vzWbowXckxLI9PooPoM2Qog53kXk5qEu3Ims1GN5AnXQBEfBLI64UL0w2XXZVpfQuWWnZFAPeYgM
0hy9eRrc0nwurPkEgBdwZ4YWMfT+vGP7TdOADZthqCj0RQwKl7tEsRwXIZcUgo783msfsdtvBdTx
xeNqU1tHJ59uhX8dGqxDE43eCrp8/rnoImG+7qtAmhR78qvdfFqDILptZ39ZHFSvdLZTd9x+avD6
dcfP1tsk8ojIRCJBv3d8fpoQTdYAmFaPEWS8shetboab1YpAfcnewosru/p0y/9rSw61MSJ4g2gX
Gg3iRSPWquAAmL1E/Op0XctHS3mJp09MK79E+mroqElFMJD766iML3uZJMouY5yFMCz2wb4nlGTa
Cxt4JX6//eQx+bVf+/FIFz3MmeDUcMk5Uvmt2TGMeAkPawoXI4KX8ApyiSfb3VcmtvP2Xx3t/wKj
/mdFPP17iT+U+L74O/5Z4r/+gR8Sf0X8i94K/xiw3GUD+so/En/Z+muFvK+mVtpNurYy4P+R+Mt/
KTwo318ETKko7OlC/YsWJah/4eykbWiSk8L/CDP+TzT+yi8tVDKzmSGpMtZXPMRYAT92n5KmjwVR
qR5nrApnq0lDdwRQeT0FEqxz5IsKOvI0Np4Da5j5rs7loUZ67OqiisRk6IfrdEaUkZsiaNpWDop3
Y+yiF02pjBxZRU+YZK2ZrlVVyjkU2A8stdjvhonRjjmN4S4vaczIxZBeSVVgHMxkqRanVqYWtW+q
sLbmqJP73ExphS7oxojgnm+Vrom2y6qNtZKGjQxkul2UDy2ovFA7jMOUGk5WNjH7q5ZaKzPz6kHT
w0RA1GjFmTNo9GdICUfbVY2qi+Y8OaAUqc4pFCE6voV2zMs+eJ1ydgx1Q+tY7msqdtK/ld6OUlHe
hHJP+JvRGIkb1+QZWYsQ3JWWldtx0ME0GZp0n2YxoyTUp24/zAXDXnmwUHaVtXSEHwLYSs0qygTL
FKeF8DaEUihPxmArV511JYmC8WQuQ+SDnFmgQwYFNPeuj8N32LvEJuYhvZdYHnRlZy2ieKVU0fSk
NzCMQitrHgajU+wkEOBdw/d5JXoJthBbpq3YxeLZzEJqmS7IcP4w9NiI9M8KDPBycg1ohJ6BOHXS
SzAvphfMxcxFUfTRdKZSLohNzvr+1ez64FAwF5VtGXLsEWwdIgpT71f0n5UsTinRyJJznaYbHols
38O6fhYkWj+KaQF+sji2otHXbsKkODRApM+hQX4rBEXFtQQt9KOa3d7MDuglNlsBZooAB0pkG7H0
B13roYWZdb4H4ASQoeyKx4qz9WeIsGytWsVTGLYfqnrudqHc9tdFJyq3lpLX7rCE0UYwYPfDrmy7
cycolZuOQnAQUdAj0YrU0aOrJKB4mWrrjvTVyFOTOHypJSNeN7vKSIBipCLpVjpefBi80bILxqRx
26RUNlMgLkdFnOgaNZkhnOGKUhRUU9Q/1pYYKz5trZayW1MQGrVKQhDQPCgxRW3cOXFj1ZQtQr1s
llKg/5Q2ZoWVAdwtqqlWSXVfa83okYlso8N9FIyDoC7FU9cgxK66Xov8LqW7WBut9gJouTRcMVtq
hAWNMD0j9Rb9PAvU68FoMZ9bZYJMErC4rVFdA9XOVWNPlgmRB3U6NEd1CGdf00sUw6aZzptcSNHi
KWF4lkfMDoyGu0fehZsy0IDLTIXa3CBsNu4x05f3g1EZz2rctSc9gmQ1JjDSZygxbCUn4U6u1erI
/GW54dYsB21QRF8FKPnFVMGTjU2w3HfSvLyHY9yw0RKl5y4OIj8qCsXVF7jifV6It2Y80AaQw/kl
MsryCldVdV6oK+yhNeoN+/qsphlcWhn9Mr17mKxOdwfEhCwyXbIRikQ8KZpZ7/VI1b5pJfWkMFX1
qx5X0o5gTpo4rajft2MtvQ59t9ywpAxHFRU/XP4KIGkgDb6Sd5Jf9U372IN2fbF05F9s3tA4NUxm
d7O50uHoYbyNmRGfez1aUVnCVGx0tY+/gAJqz0GIgDGEbhpCsbXMc21gzRiEetpoYdSeSjMqvHKq
pOuo6SBViQV7ALM395hYlBc9aAynzSKcDcAsZ6+gArElYxEOXTQVe/hl2cMyVOa+6WtC+TIsJC34
wKtOadv9MBaTa8AC32ItE+lY9+pBFwlBmJZ0up7Yy8y07jM09PGo6s9Lq+l3eazKu0qrIuVWtSZV
8qByDWx4KoneX9vXNIjCscI5ROcyYYQdKUaL6SLtwns4YcawMbulvO4kaVXKV8Q39D6XsGqQzw/4
EJbEVLwcdh2w/6baKkKUH79/ov9brPwPVfq/r1X+TxGW2evPpQr/+Y9KRVb/okCl2DAxI5uUHfyb
H2ZEDIfgPfAng6yQTDK+qEb+qVSAVwKupJChfmCGZVlUMf9UKpL5F4k4pMn9sCmK/Ll/fJI3P4aQ
P1KGfh9lo3zXgPw0rOQR1JidYxDAj0jhdLkfEcJOEMVseIO8GZWbsu9bgWSErgrab3Ng9QJDphGU
0Nesx74ESC3LZRHGVhgL37pKLNjmK0uuyWufVCvj3G3QYGgZrWEQj84YAhErdu2itB0kR4PlzEnH
LHlodbputCNTw4yEYW8KtaLRuozUzEo6NotaEXYOuHmuvE2DdETOZ0bgwmHYBd1U30Uqxhhe96Ed
0JkVOjghP4AyX90L1TD2G3Ghv/WK2EELGHestphDKQ9G/qqL0OgoLuau2fIdlsM9VdBqXgrFIFi+
kN0ILcuWRiHJJEeYxEX5ooaDVZ0pUtpkH8t1xamygaMCqtS2UTdzU4PbSod2nDYT28zJ79NKDRBr
5qqIxrfVZKbHNvTwEoUW7HPtpK/6fTK0cmGYCscq5yLbhqox4WWaGsU6tJPBmEzs1epe74RM2Sqs
oOGmkYkUotstDzWO0cRSsvy6ZJ3jAqoaMneL3b6koD3NQ1nKXot8DkB+N7pA89OOazGcj50MhL9/
j8eh7Y4yVsmW5Drii3q2huGilhulLFJ5OQTywjTYSJtZPQe1JCe3pAsMyzPI3S7cImoVKGDbLrW2
syok38J0UrMjXjBBbmzwSC0j/zCRTeylcSyRaqOkpkLwwKxJpdeEWRztkzZuGwfTZKI+J7m4yFdh
LsoRLWbEAk6RpBA77VkdzH4rzJnG9HBG/07vc6Ghlk9qisFI7yIGF1rVoVtSCAvwuMirI0ro52cZ
3P2LUfGpnOJmYFJnmRgAkAjQEQY3Ost228f02GlWVZMbaVOKPHwU+m4bov0JWehNgXa5VNPCqy1C
WxwZq+saDyCTEjyNRqDe882M+AalmdrQLI5N4zBSKdLBMxJJdeVI6KfdXFJr+ZIoVYMbg3z+xpAN
r1ujSxFOwbKoBVfsrQWz45SVISOCtCAxHDCU6oLLx42pl6V6HzY65NdOGqMe6x2aW9xIDaOM0VCG
p1le8TPLAg72qoeBrGFWUMRxM/V6XTlCkKtfx7wx4R83Ql5QDSfpt8YaI8snS2F5UbopBXjdDLO0
0TRhQUJfyWpJcLkSBkaCLmocIb3Z8tgpAV8dQaOtBIrZ9M1AMuPrNNWt2ZGYsAwI5YxIH90ki8Xh
WmjSYHaMIWI8U/KY8JkK6xR6c5uJ9PsCmFB77ttibMiVyLp7OVqzH5yG+lXYgH+nWTim0XcKtGIx
Xe57I50Xr5ctoLoIukOQP1zIWMkPbQacR99po1ho8ilpKJS8aJitt5L7RP87j1gFaQQ2Gdk2M1Qr
L0nmWtwlvJWzm3eJuWBgI/UKd8WYUSnGBhYOoOdFFWLLXshD4MUbs/kYRNaoPZMyxBiBDAoo7HWf
TBboxRi63Z74I1Iakynq2KQoiTbsSI5A2cELQAQCw9oljrZjFssYldS6FhHqwg6mHpXaBHNFRvk5
qn5CRaPvw1lMTeZ5czCXrq6Bk6DnXQZZd1tp8WK8oeGY1ilap1Vx7esk2zKVJnso00K3B/hHL3zA
8rg14J8nqasoVSp8a4R4UAwuMvh3GblBOyjOYoJVfdALlvbXfmqEwAOBmQIrT6vSvFK0AqmfXUdJ
kH+LF10j4gh8btm/i30dqXg9zbG0HmPMgNiO6tbqXGJBshqkTzpq8TdyvMS5cqy0Gd+BI5I+2lP5
Ej5EWKOwxwXCVFaRpMb6oja8mH8XbPuDL11TWfqryKpW02I26anHoO0gMI5aZVR0k/RS3sqFNDYg
Q5uh+DZqMt1su8qyprxj/UsZ2TEYomE7JUtmVf6QtpDUyLkQ2d9IuaR3p0RKguUuxzQ/nFeeJ1B6
XeRT/hZZpaKfCK3So6I5WEUB3NXNAB6qqOTIoFGEkyzxyh9xeBi9L4To5pFCNGrfc9qVCHoXqWpb
CPc/FRb/+n7/zDJa+wY/f60VpGcUC0izaFaivb5QtehJO4YCyDcNCZj+LZLU1thaYblYnxjefj0O
GFgaKaKOPoi6/kKw06nzNGpJSEIRyn5WZSYvfz6R77/045l8PMLacvupJWmhlZmMODwlsk11W59q
fB5f2wfzi+423sqFGTbJi/7WtHaQ+dxWh2fa/vNvkCi+Lq6mpRAnqEIyWmkMl4S3qQ/NJNfKU/gN
mZrLWz/rzoKDT9wNHvrLfXGODua74uGmcEbL/eTov1xjgzYwJArgEpL6a+W1FBkhG1FxXH3ae8XF
E+Z1B93Fi/Y3uwI3dD+DsFzKk0AJfTji94bqT9c86+ca1H5+THbooR7KIxoOL7zX/WoTPaRPn5ze
RaObgyGCAjEHfRP++i96vFIuiQzJ+2PrybM971ciS4TGVXBq9jIIXCUPct4h2vz5sL87Kl1B+m5A
mhByXzy4qCIGtA/lkVG2Hc/35RpV0p3K6BPGxUV7+/vJoUvXKO5hzGM9+Pj0JvTt2FQTp2G9tqyz
oK7dBvbhn8/lN/dLYfusoWbkFfxVcdp1SiKmSXUsrsjre449wUmvTBuiwvPnGr3Lp1FVSBThFaAN
Cq5PMS4unJIVJKlgeodszlh7cAgy/+R0Lm/N9yNYJr5gph7KL0QkuvnRPJv6LhKbmzSVjjB03aVJ
9mPwWaLx787FRAq6dntXciXbp5/XlrZlD0O4xU4uZUokAi4wmJqfrJDShdTcWE/H1MkYgNMlw2m8
eASmIv+Of9pJavClp+do96R8s+3GOBWL7ASKa8PIr/IsxqaPAXKKtn9+Oi4fwe/HN+BPgwfjATEv
PgULFFyxoOZJ9Cy7oeWQ3uVDqXcOKvfskzv3y4P441gqd45sVbax60L608IxjeqEx0zfsSlxFpf0
z9aJwJHhAdhijfgU3rU+az9/G8j91Ul2oMfH+syG5eLU8oKkBDU2/WKkfKGlPWYRpjc1zfGFEhWU
pQfeyoo9UNgts7qGJZlNQURmmDbWuSj6RZlcAIND7WjBQI5XLyZm57ckC8xXZFK2/TdRZv+GQXLa
zmUWj4YtQkqet0NdK9saQjDuwDZvNBRjaqIL9FrnRVNQBMTS2EMbqUTtUJMgK7/9+Z5eziN5/wwd
DTsrCl96kW/TxwttQaGHCiz7zXO1ixzJHt4Agm9WFGOHTNZytR8fof92bP5nnfz8+5YNGHF84138
c9Nm/RM/ujaAotgwQ4HSV4jYz2kkqvSXYaxDR/7vlWq6vnX/6tqAieLfAItFfk4kN/yD/9u0kcS/
+MzDfVIlg1mQrJn/Sc+Gz8yH98Ng+eT4Kt8EnSWIpfpireaXwUwmLgGsSDZtCNIZtmaIX8DH3hE/
VLRoniRjFLcMWsTCnrGIumjcLJQCGfP2VQuwJm+pgD9Q2Jhf40U0t0k1DuSajrHuZWkJCnAhmfYw
BGx397JRFtuUbdftTPG5AP/vAAoxfysZnJsSchcT1kVclPGAOTqbbgUrzo9CJ1poyzS536mJFCBA
WuAW00BFz+oGaESNzMFoUOjE3MU55tVEuRlattKoi0UA4RK6Y+h1D0bTIoQxdaKaspGWbF8n+U0n
V/ShCaLaiAqo5HGJG88SZ7QjxHKQoFngpqbbjzXWQNi2yE13jPKpcskZhPMSK9mNHPIv0j7G+BJY
pcceZyaAFFwTrRnZB1mlvAtWkl8RBIXLIhoAoDemOhUeTD2NmEI13knJeeqtdFsrCnxBI5U9Syul
45R00+skBeXDHCWlX5BbJDuVvLSbjmb3iVjj2I0ITXWzlq73rEzycUrHwGdFnGxL63ofJzJMcuhM
wj6pk/CuMiNjOiRpRTSCOS7buZnoL3WIjzstTs4mIQkOrtPInw3aU2kx61eZVghvfaUxFKoHMbqv
VTNY88zC6dykRvpV1hfdGQiRPiwzfZWkaOszETChV4RJFNmKGSEpbmsSOu1lnOuT1GXgFpKQdCW0
KoqO2k4Xk+1IgPvB1GIAVOzdAn8ClI4oBXnIyNdIgFWgiN80lcgFRoGawtBKbwHGsEtmztYuUae5
OTLDp4jPFipWfcruB4akkdcAY6N5xbO+JiWHeo+4MReEfbOUwzXocsIE6K7fxpOETIotG2EZY6b6
RFgWNzV+50MTA5hoLCZAgt0rZQZWv5cHv+MyJc85cQgVRk1Fuu31uDhOXVWdq8YSz7IRVkdJLLXD
RMfLScOsd6kqk2vmfctXJozLUU4b/U4L8vrVSCPpra2s6aEwm+qbItXLG7D2r2FuiJg3Eo3ZTTPd
kLETPYpZ3T6nrRR7+RLFkTd3aqvdEtm1MJash9GRCvrBW1qp6uhaMxE0nrwsw+iFk1En28EaCTNk
OEaAn6AmU+v0g4iYrJXlEXaYmgN/TWCysj/OO7TBbC14kPq8m5+ZdOorooKki00WxzoEpyrKbme+
QiQ2hL0lO4g4F2hKPJSrFb4MBceQyX21ZcJ0utdMISE3q6fxK/v2OTwp/VKff1p+f7Ox/bgV+15K
Awb9TsVjz8l3/+OHT2lrIpWaEWPAJtwW/rBVNu2u2XyGcb1cOanYPxxmrRx/KmSKgaiKDImMHQKS
R8lOmzZNx+Hczapy++czWkUIP1Ux/zolk+4+BRqL9CUFb1K4DUqvyVBw6O6dMvZ3q80PO7iPEM8j
ZvK0PPXH1anc+/Fm9AO7vqG37mebyg289DpBrOmGPuG4n+xeLja+v/40PlU/XwaT3LvUpP9jm0eV
MoPu90HaFk9ZspXO6Q7oGjKk/olX00cBdR8+/fnKrFv7/1fe/Tg6PRyTjY1Bfade3ASDPmdNOB+j
e3PDvGFbV29oZIk18A3GfmiS/3y4CzHGr8e7qNSD0YqI+B3Q6CC5gp53XJU7X4UTXj3rVtrmx3XT
HdgkIB/Fg3YjHvq3fHH//uSiXzCEfv0ZFyIiZpGqpFjT+jzwUh+iL7PlxNvhRjnkG+Bf6VFwiu1E
54Pwv029pS98aK9ZQqKzvtUPhCc4f74uF1X9rz/ooozQWApMM+G6GNfr3pyQF7RodnSiIfCQnT8j
4l7Utv8cDhAPG0y2gJe2Qk3gWUD9xm1wMYF6ILRQyR8tZ/Xoaw4K7q319ydn+HEj8f2QBrlIBn5J
SJRs1j4+5yhcrMSomdJD+PNbu9zX86b/Wh+HbS3Y2JtsAm7R0dqB/BB4nxz743b3l2OrFy67VlbM
Rik5trzRN82ucQc33PK0MQu2W1/Zq/5ynLfRjxHsv4ed/2aFMygUZPR+7AsxxH485ZHsIZAt3NQ4
WGQ7FZSbTkhJBMeNMlV8RDvizJaI2qqbr2s0xSqQxrDYBfq9tVzp6fT858vw20VQ1KiV2SMr7B4/
/hyZhUbWe+SOY/Yo1FDi6s+Mn/JvLjS7X9lYU8cN9k0XN5npahwbUARwVILnmjczgGmRZVXwJLu5
wVftmruVh5HwALhA0p2HYlvu6i+QyD57o37zvCFmXU+XAl2m2v94tlNAQ4x8m/UrpilOecJp9xLs
QIL9L3vnsRw3lq3rVznRc1TAm4hzzyATQFp6UqI0QVASBe89nv5+oFRdJJjN7OpxR01UQVEb2Nhm
md/AuzoaG5yU92aDNc+/oV/wcp0sT9XXYy8KqjFIk0YOGVuHQai50U29bdfaVWkcQqiOtnYlfK+O
Iar0qHaaG2FWpt9KmzZDBhD99O9D5UpQPVRX3CZr8cxdeGJRcu2y6dGDA+/wckK/vnaNWhGFUmcv
6Jmt9vdKCM8OxMXHa+0lO15MwZu1v7hYqqIrKtOfp/+idVosrFC69ahToEyCBB8361k074mrDOIq
ctPanCm+85yglzwQkXGmoZqu3gT3c3EkvRC/VJ8VcV0+ahvZVZziIv6m+6v428eve2LdMzaKFYhN
44W0pPGqpqCEusDbWnVwNDPrRzk1d6FpwRqrztxdJ9b1m6EWBRkRb0oyGbbY5FsaJmc+Gq1qITsx
IoJISFniJeCt6MznPD0ocs0zjpMi0GIzmepU0fMiSMmgPoZiiq6quAu0fViIqwadtY9n89RtaGgq
pTxOKSR8lsT6pBMmQlyms99PruGWG6TwnHQHE4Ddeu7uPRHuGmj3qaKCf6AuK4uQRIxkEGQ0SKg7
ZdlaE9MfSJ6gbJp/aqbWHaP+1sra58ZXztxKi7bLr1sJF1PCUu5EU11WDfsRR0I4p/LKLh7lTWfD
XLxXwLwnnynorfQr/wg/Z619qja+a05nvui7wsVcMIcWDS4cNRId5O7b8xFJWpFWwQgtes831feZ
6+EEtEpQwnfyXbUP9oez2O35hlkcCm/GXJyLzVCpUSJwA9WOcAWVZjNxB7dudOmtgJhszoU5J446
yjyKyW2HvgtVmrevGCAwZgJXUVcx8k+0KFYeSIVKFs98yFPLFW8gRgLBQ4iz3P2lOejg2hinrnoX
WC5cwhI8n7RKU3Ut9xu9+WqF0FzAPtIS3glecu4JTpw/XLnoopNTwet/iXdfHepdApyDvhZsib67
6ui3dFDtp1Z3Iw3d5SpaZW25VyZlF4meDQQHopqEZzNpl9werMpwhNrcnNnEp2Yf2wxIB6JKPWrZ
/pGsNklCgbR49nppgOrvYn0NORSIfoacCiwepAbO3PonzikLTRAE50mYdaTH3n7xHpAQrGPGVIPW
NctjifuIePTgcvdVfGask+9Hw0FCw17BpnhxEGdpnumsZRVbtAw3UNEFO3uVGbL78TyeeiVWMOKi
SI28F1SJ6lhN9UBmGo1+PWOwQh8gCud/ocMzh1z38XDvg0RclTUYHHRRTBbS4lhoFVqk4Qj1M7G2
gZysJSWyPx7h/bwxAtVSic4dBd1lR6EwDbBkySCtYhm4b4/MpAXBrhb+kxd5NYz8dikg5TH4QsAw
gdnvVXNyUCf++EVOThUHi8nlQKyzbG3FSTF1U9pLiNDQ/gBPHMbKfzJXpGi0H0iclGVjSwYerDVq
S/MBeih1zksjn5C4Ls/M1UIEab6KaCeJ8xEGV4JS1SJuz7B79EaQ7S+iIDDiHTiVkLCFFdRfR9sA
ywEBtYY+HGFgdLb3P++Ut9fCm9GX56fY+lYnG4wu7oXVrICClOHK2OR29PVcP+vEtfd2rMWuBa7v
tYHHWOCn7XCrHMLY7u48m/Lbd+TP3dTNu+tzo55a8rpmAD2lo8SptNhUiMNaSV0heO+VFPx8zy06
ZPEj/8xqORFR8HL4rRBNcCy9C9NSIRLaXKyk1XjTPeobVHVX9bqm8r7yuGgVXMI/F45wMx7rH9U6
6HdY456JThet2F8riZtW5NDHqI9W+dttR73do9pZzWlXsxMvfBrlw9pc1dfV5lw48T7g526nM0f7
Gjrd+83Rq0IeGsyqH+8HvftSStbtlGPy44fYbKPgE04PH+/4E1nN2yEXEcUwIhOuWvh+NjZEYxIM
bA1mkqLoZk5w45/NYk8sHF6R0BTeo0LDanGf6TW2h7HHKxZWvGPCKU7pqL+If89f8eWrwUmhe0Vp
gFrgMuDu+ipLvYFTv3R6R3RiJ6DsbWvBlS66jTNv/9CV8316UKTVcG3ca9fA217m9r/tz3/MJd9/
3f5c5U3dP2VPr9uf82/8Bq1bf9DHpPY3OylyEZhsgt+gdeuPF7QLwAqyeRWLnX+2PwXJoDUKTRJg
ujpfsiY/+xO0Lut/UIqin88vzXmPZv2dBqgivQ09EXsH8cAlCE5Flyi2vJTeX4Wevdn4IuaqAGUN
D+TmUIFEwkMn1NIHr4xq4kxhFGcFDgtST3vdo6kFx70URiTM0IqmFM+dJF4ghJXjd1C2/QzCTWPv
0AaFYdzLfhh4j5Lel9M+bKWh3hZlje5trvXmj9EkG//s9ajnDqb6xMAjejhJFCAho+nIKId0yj7p
kLKri6DU03pdKB1XG62sfC8C2NU2Zh/ipSJniF8evMbwcfmsEpQntHRCFtxSPMUnmER+YQUaAGhp
VOpgazNLGzXHl1IF/3ji7FmzIxYeWr/QjV0nDT7+D2VZfbH6enyWjCT4MqCPXa4aWHb9GrcMMXus
i6kHHyu2g+AYA7eGwySLKC7EQDKxwc3i0U2hj6PFUkSzULrEK9u10oKazmlQGdjCKyi1kJwDcBWj
Urqr/XbId70RIVWdg8SsVhXYScpQmaXcG0JQdJ/lujS3fZv3mZMY2DG4lPHEn7UXNZ8NqQeCbo6V
J9uN0pjWNm5a0XyuEIw0nmAbaNkRokDfPdH308S92Vly8FwFaZuN66gTLB6yiYW+/VZLcdBtUEkF
Y7xKBTPSAZxLstLtggIpGhiCkocAF1BpeOl+mg0B2jdG1uKZjLJEMaryFyvrJg2ZfEHSnLYAsr2V
Oz9GKiKTTRyCBg+YMRLb2lR/ivD8Bc2q8S08oUUeXW+KGOIEftSfyqDGl8hoDA1o4zjAZ8insgbG
4kutLacNIjhGNjbyBTL4k8BkRDVOF15zPyboYa3oUI1f+XH2c5CN8TvkuTrcNmHUp040QZy48tsM
UyV/yPDE4VaOrzsk7wF9U6ORUTuRcbgbDAm9iyTXcS1Jas37gs6W6H0usyYundCcjPhSMTDztWMl
l03g6cH4IImNRSuxR+7CgYeqV8+RBSNjlQxmUXyC8waubt2+YLrTVkZUxrOUobHxXs5DVxIkP91m
U4Lee99WTfcp7agLradEjsx92CCf4otiY2vD8C2K2sn8UUjJlB2Trk7iq7DPtWxnRkGqHTN2C6DP
dDQ6Ay5BOKFRpvgRaxyNdsX/mYJs1i6kBo1LWy1HP97FmaFV8FQy4WGAxQHpLvOaJ6XJgsew9xWE
uyLcWoo1nC8d26ey9+KNLoUWAptZGarXEoySbqvWijYcyl6rAdclfQ39o5+6sFqLo+gh+K5j6eNC
NUh0V1CqLrgqjBidlCSopn4dDNUg3A51BLFKlSzYCXR+5ZD+vNJ3+JJ3g1TsgCw34Ve1MBVoAbHe
TGu+ZIt3RJDVX4eh4HrD4h0BrLiL/GBnqNMkXzeSAL4SuQzfE6/zAczXIcTYpdrrhdAVX8ou9eTL
0GBTrvIJPY7j5Ms1MuRxGOu7pgjT8bEeUqOWVrksYL+2boNAFQ4m/NDugON1Lu8HpRCwbmH/7PkY
UrxKmt4UUV+QZ4Uz02/2UitlGslTUM96EyN1JZ9KXDViVyIpXrGBRTzXjtNUr5w8yuJ+L40Wgi1R
UKMpq1ppkDtiDSHwDigE4ejYTPIdxEXPup44Q9IVrWkUMSJaFdP3yAdCj/CKpQkbQvQougjjFIWc
MQR/76QtOwFpHQaDcxfH/jbNSqyZcnyzE6flvAm2IAHywdU6JOmerDZU9X4va1KYhShasGnKY5GC
o9ftATKjP4u/pr6QiHdpHaSJBImkGMaWVZP5s2GZMNad+Ukug9E4DHrC6ZWYnRbcpmKPpHQqTPl6
ANWlPQxKmc5iXD58A1lsOFsRyebcRMnEuAXkGN2G2H1HWAqgzrbOPK2O17o+zuSVoPXFi8Dva8HW
/ar40iu+FK/DMNKUu0aJ/Xu1KouHRqkhWgyJUHWHRCz00G4MIOko+7Gk3VhPQs5CpTf0+WyYiL6n
tC7cyjLSEamyfAjbDdfiJOEQVI3TxqgthAgboeyCuySSI30VAQLt1v8NsX55FBJTfBRjHZ9hKgX5
mxBr/o1/xljoDUMmUMCoAvCVKRX8irFk4w8gZOgCyPwEnqnC7/xJDJTNP2g0UGoCG0nDAZzzXzEW
oghEZbMiLJ1OkGt/D2SG3OubBBkVWCwP4SeCo6VzBxBujsFexVglFnVxPxgenkaF8SCnkWmuAw9n
hdb0QOhzTiGsCdhqK3P2bVLq1V+9qhj3cJqaQ5Dl5rgC6WRW5IK6trM4nW/MBkVF6MrlwY81UA6K
HK5hmiCKlgVS+kAeOe2yMZhCGNBWcaRBHWAqkpfe45AB6AUv5CMw0ET4NSRWKX/uVMCcq7iomg1C
CZDchCzwpnVlDMFByFPJKaou2eWVDni/sLhAjyl//iEXGNEOcwgiNRYKVZEv0wcLEaLqS5GefCNC
gcymInCBmhnWKtAx+AJrJ9NYq6VyWzd5/m2Im+RGUMHeCkOKqqTRy9OuFCZxB2VPeez1JiVCRIvx
YOWtsQNfXV0Klkd3PaoSEp1QsnV9ggVohpJaAaZqGrcURP/g9230iSEaG/oNphcqYansY29TNyU4
EjEqDr3aK8feb4U7kHLlGjyfudMK8FNNFiYg0c0S1SdfMfGSQGBNPaBC5t03qRfsrRjPm3iIu6M6
xVQQp7K6pKWDfuKU1ytT9fRPiYfOUJ8qEcwlFIqCXi6dqgfkNzRAoeTRq/YWQdtNYkzdHfiB/EGu
UnlPc8ZzBGN4QlIRHmndTd/gSMW3peJRVcmU6OhXcXCReCZk7C5v808I1WmOBabuOSUXgS6HRFgh
m4h00tDdhRKO3bDYjAfk+vrLoQIBHLVoD4tWEKQurc76SRl64ZsPDV/kcosMp9fU3sUrrD2IRlUd
jT7pNxr32gaGmnLI05kbLlfD5wmI1EaqYHKtJZTWtj4NlwPjpc+ZYvg/2qgWnLjQEjsUcOQSu9i4
EDLDW3tmRQlDa2I4jKnsNmVm3ZV6TTFHicdr8JTtftad3eSyF+CY1Jkwx5n/HyhDxxcaViMbXwy/
WXWGA0oaYpxDqI5PnND0D1Fo1G6WWMFDqnbC51LO9aMmNtgqlXX5RSwF/3OvWhpqnkov28SzXFdh
F31TEvw2pEYut9U0JI8Vkt+PRoZoh5kkQYeNm9/fd7pJS4D1fxWJ4MyMQIv2uVeqLixaCZyAGVwL
aW/YVqIpzlQJxqbMRYE+cdEivpjAFxf0wiEU81DGyK2dIqXlXu1ow0l4bdg6TpTfIObVuxwi524y
lNhu6jCHY6akj36XWscIS1BXrkLtaOa57BJLqAeC6QxYQlY9xUYXY6YDuZL6UnORS4my9z04jrr4
YuVUTy68Zlw9o6x1CTWmp3TqhJtswGSpTn1kIOuWppmB9kcKCc6uYrl1miEMj35Iia2tkgByKdIQ
JDDB1hi9CAn7PL02hgacW4t+nyLFxmXQltYFDEHjisvbmr05h9gtBsu0KYYb7NMYXHYf6U7tN9h1
dihqpXpfo3FReyBISnl0BhnkZW+S0cyradP0snijlHHgcERGG2Oq8y/G4KX7krrcp6QT+4MoE8DK
hmfAUq6FA7qNNX2qBjk1Ra9Th5YJRkySUK340P2moqCyEpqxX4mI+6+bug6vCrmsLyZAsg7AXzT3
wka9kgrBcApE3h6VXBrsrscTEgPUYh+1oz+vlOYBf+zm0krY0l2cmbsyijoHdnN9CIYGGaOKo1nu
cnzMWiu7r+tIc5gV1e3EbPqcJGVyy4ZPHEQyDUQVlWAXwYY+ml6Li5ePye8tyufWFTRnyQlzzVrX
IuoFXtsYVx52ilt5TNL9IMvJJWja+BArfnLIkqlH9CEzbizyi+cmr8OBPsdg3sExrl1jqKeHvgbQ
uMr7OnS0rNaRT1Ww+emhNn9OEF94yoPM/FJZvvQE15YmjCqHF0Yo4wobIqOnKjXwXYF4HffHdqNi
neD2ghLdF2oJC4uGnmIjHjJ7omFr9UBXB6kTSNLX3N/jnL9ZX/VprI+JgqdIKEtDvAIUKjsm6fF9
Hsa1GyH7cmfiJXGIxlq25RYbsQP05Xw1QJHeCvpokiUKRaa45pibrpFJuPHRmHA4k5ONWncz9bio
RmvXK4GSomXbAcfACNRmQ5hXJO6yDb9wwPQsbXYE6O02hXrrZGnbXjWT4guracxrRx0qBN86XDZH
UWgu6kYxt7DG0ZGlyOB06WRtKdRwoTWTuvasJgJEqwYoR6NtAfOuqL3P6KJhzqS0YJet0rTNMRF2
uSL7N0qQRZ8hmMLMNDJhtOMxHGwhiPvvzSgMjhcFnOESioNtVSlrtHelfTsWFgoAdTnsrKYpb/us
TNg0YlAX9iSFjef4InBVlRrMTaUFSGxFdJwiJW82mt6Hx8AIYQLKY0xFtyvU7djWiOkGseHvVArr
v+3q/1sX/AcVs4+CVhyk/uf+CdW012Hry+/8ClsV9Cyo7WHsjNH5r0Le77BVUf4A6IreukXvW0E6
gHjyd9gqy7MoF9ZEoNFoCCuz7/bvyqAMn4ICkygqJuE0bdS/pWbxrhGAe4smw6GBPqPxLy7xBaqp
xbI5jdjjWl0tffP4O329mmKr+ukVWGrVZKR0nv21NOsLzBUBdfDRGu2bXrdwLQ1L36VAOGm3fz8J
uiqes7umen5uLp6K/52X4ve8GCt0o5v/e/u/CHj8Xqmz8/mb/3Fw8WvGm/a5Gm+f6zbhV39BA+e/
+e/+8H+eX/6V+7F4/n//+J63Gene7bNPYP76q7+0Uf51CfnyKQ2/hW8qyC+/8Tu90f4gfQB7Sa2D
qi/YvD/TG3RPEBthESmgbBbpjUSZWFfQRgTOIKrUUf9aKAKpD/186tHgZSw8BOh8/vnu17/6eh/p
nsjWDL/8q/9HFqVQhzF5ZMAos0rh3AV5ld4U8ZBi9T1rMw2ZD6M984AoXKTEdbUT91VuHQev9yI3
jzUjvmhGNEIPQTMQ28BqbwfsthNT3HleEafu0FZRfFDSqBcOLXmHCKSWulZQN3fZr5qC8avCYJFK
BBQc8l/1BzkwI2KdSR4FRip0zTdoG7+ULaSXEkbzUs7oR6PBPUDhrt1Cnym+BYZf4ksrz9aZUqDi
P1inOeR7zcvJXHq9L5ILKzBSOPaKF+puJnBr4347ZD86r0GztYJIH90QV8h33ktBxut9MbuTSuoM
jlVS4l3FhlYbKymkIrJXXgo7lainR3jUecJLBpZiJ6hAhTsjEkyYNHqEqDXqbzDoNrqWYuYXhiiT
2KbVmPDHS668XW722g8YFWm5VZVQAo6dj313KPDRwrIAahH+XZpSMOnmKD/qvYwfOZrOKPjLGV7H
yOkixhXUgdo4SangYlolvYFMvZ9F/DkQIeDIlVqi1tvmzQCM2g9bEeUKVtRY1M+ZoGIlrWNh6vnA
cjyma9Wklo93WZgFGx2VkkdPFOAEiL1YKfftmPbpmhQE/VGPer5+yS+13UNdT1ayTY0RmdIokkrJ
HfykD37OhaLSmSzBC2z8HiLVzYHfpHtRGbB8WFEH8MfvZWY0E3IsE6KCT9Qde+GubFpR/Y4HlPKj
wzMp65pvgogiNmLxfkBBWoK4je4KV7OXmXnsoHgxalfztqu3iJghdFBqckBLUqxEHOc9MbQmu+wk
37oRZtbIKixS2XroyknMNnVbtdE+9RoL50y5wibC1PsAlvSY6VZlq6Og+9uyMvLAZlL85H4SSqTj
inbw47vBEDJrX/Qx1F01LLN8EyFJ6D1zfA7tJxlJE2UNZSjqLzFfksSvRTaJOJNPnVWjMFcXwHbu
eSVh2oFQ7lHbiqpIgN9Tx6QBYzqZMcgMeiPSs1H7Y73R2qFW78wysZqbQEx7+ZZ4eaREp9Dajugm
5z2ReUoCXImrniSmdS0rE/AeLSwFpxfwKyFiRFJXxvUzZDnE1lYiGxC146JSouHzKGLVsp8kaUry
tdVN0XhvjJOlsrG9qn/MyJwqR/UVZOFsvQ4zCSGArvPGy3EilrzjwgvFo6lMZnioUBPIWWNGXO4y
Ie9Np6GGHm+MIou3OWrvIAkzMUItcfQbf49giWTcqgFVwAJrpNIMboaiCVtHrIJK2YoT5OMD1n4p
9dYYKj2Kdgb/HlKNuhx/lX1PE7eDP+JC7hVSgcWBrwpNtEpzncLsOgj6MN5rnowJbi7rSPauO31E
4p8wNDCwCtD97JBjzCEcS13w1L0uqGZ9SBtMHr4IzZzi+hRmpNs+hDnlSlKZRq4icDA6xYDr83Yy
BrM/mFSUJ9SUpLjATLeRMCGgrqI+c7D1BO+TnrbmhhttqmzkxlTghmIjmfdT1NeGU9PaMrBsagxz
qwxWOa0zFGH6ZwBzXXHVjfXgHVO06oNwPfaJDiMG+PdgVxlY7wCH31FB7I9eAj6omTGMJJPCFMW3
cgf/oLJNz6T3hg5KjZChYXb+44BdAXl3jOPldVqYOTjdoDJ50TQRQXwiYoC8SqJhMNtGklhcWEYw
iWuqbSj4e6kUIMiQIca0KijZYYigt0BTqroLsO5JC3haQ5P5Kd2jJkRhua4b+WuaJVnvoEKFv8IU
1FN9SPR40tElLPQhvGIh+MPR4++i0R3H+SPqSBrFdinKggerxtU1FwrPdNhu9TcDbwD/iBRSjkAW
2MO4vapjoQ0eeqMz023BrJX3mDZbqEtPY2J6P9vUp6Zk9qVfrgZfCa1z+rvcxm+vUEACKIQA3kGX
FJTuAsCTp2aitAkV7nGfXfdOv9f3aBcKa28HqmUq1+N3YQPq2vbjtbZ7FZX+vs9f66AsIr0Zbc3Y
qBlTpwQgDAry7fWdDVEGaT0NX8g0yZd6Izj+rt5JD+exugviystYAFchpQNNO2EvJowK+pginbTZ
M01du7FD5UJw8BAGgRHfjYdz0J154t7EJkBpXg+4wLOgl4ROk8eAiGPvlG28UTY0Nbbnhjk1iZI2
y49YRFzWO+NQeuMdidTvcfJ9AC0KaXNnuPg3tFbeokp+T+KrseZy86t4S07FMEPIGZOJo4naSZet
Ittymm+UADeJMx58eQ3i2Pl4mcwT9W4iXw26gLIYZVaElcygilUeoUlDR7W2Hw+xgOe8f7HFx2py
D+UggzFmWpe5p/lyE18UW/S81+3VuM0/fzzeXHZ//0ose9SPLQOaydt59Oo+rYeQkEofrmJ4YjGY
oO6bPnz6eJgFZu33a80gEHI6QJnvFE6gB1pKMFs12+K+dxCjR6FmOOi7Ggfd9Dp1iwvt+uMxly6n
86YmZ0CbeW5/QOlZvBs9UfL8hkO6dAbXpwn8tTgOR8utH4AxGJfGmlB0PWwkfEDNu/oeSQQ7ejhP
El1gq3+9+6vnUBbUrU4OlFzHNAl6ZMPww4FG3Up99NfFGq+TXw2yf83YWjRaeOuZcCCREymizBZY
HGXJ5EsSKxXhYJciqRO5+PiEWI+KbrQVKdqsPp7lE8fZ2/HmY/3VThQHo6DQx3jC1txIR6wAHP9i
utXv6CQ647beSsW5Id9v/rdDLj5s5lmFFlQMGe2qXbbLL2Vn2qq74ufsc0kcs4GSdGZa5XcJHtNK
igciW5VJ/Je1AAuKRRGrgo/QfrULHjPiF3se3HDzjXEr76QbMi8n2TbxSpMP/eez3KBTLw0IHYD+
vKTfCbQoWUmf3CDVwNwISrO3Q6RPyGzsV9wKP2LzcnbfEVZnxz21nl6PO//81fetrbROwphxg+Pk
FtdYOdjoPzzNRJZ/w1D05DRT0qGTKYvyO2mYCgeSCnyoD44WlEqwCtxwne7GnfztHPRyifp62Sj0
Kf8cagnZpfXeqoPBUMnROqp7dZ20q4m9CWTmVrjAG349XITuOXj/iQN+dhf4a9gFehc9uahrqSmD
U+4dCQKJ9Bn+qJ3vKKffJBdnkcnzpfT2hKcagR0FJAYqagAk336/qRvzwiJAB806OqDHrjAAmgGt
1iZ3IwQivvwHcQDrU+SUIaBCk3ZJCirb3BqKWOMbpndhGoOSwKmTuG7CtLfFAxhRT1UB4hogtnnm
zH9/nTE0RAaN/16OwLcviym9YdQdyWE5mK4wJG6GT1nW7gKlt8+ce6f24+uhFhd1XAZ6aMUM1dj6
prhOnXozc+9V2I/9rj8iRLX9T9YOJgDwgOCTGbCe5md6tRcn5MWTPul8goMBkbv5DqVzsPZ3c+go
fDkX75y4tXXGA7RJtsJVusTuFn1N9WdE2KWBboz5np0+6zZS3RvTjW3L3g5nPt8LCW+xWGEgYt0J
CQli15JuHCcZHkH0ZSlo6BvDFzZe0D4bCry5rnwk2xnWTRrsMpqaaIa2T3WjlqSFxd6Q8qc07n6k
Zo2qddmCxczOAIxPXXRvnm3xwfsYsBbVFjbSBcIwTbv2NoXrO9ZaLm3rq3Uz+4AKZwY9schUIB3o
3cFw58MvPnhVxbXV+bS4Z2JUOtKjMFTcOPszt9uCPDGHKNBMcClHCxLUB/ISbxcWSrsAJWpq1+ik
u5gOeIWr40vouZEdPwy3+S6B4n5f4z2rb1A9sc6KJ5560dcPsIgiFFCCgZ7OxfM8cRLrvrawNUtH
9+NNO3+it8sLbx5YKLCdJCgvxiJwQPQ2FbVM/SmOXyLzMdXOseXfHz9v/n1zvt1e7c8gTlWtK9Wf
2LdthmN5i/EBMgxUMFt0GAjDbGPnX5074d/nzXMFnAyPrziLyC1eKhw7K5M7+acRPGliiE9sT6nt
Sja/Zt5PscjOLZX3X2oeDp0ouiKShLTa23fELDavBEv5qVD8yipvPwzCEXioDVwNY0zhTkkcNdXW
RQRyhb2iExh26XqwlLUk5We+54k7nIeBJ8LbEyvQBXj7MGMXW4HsyUBbf3YUagEa3Hn1hBdrcJkI
oRN35UrEM6NJdDuTZdvrTFAFgY1fFti1YhW2Z9KpEwcYD0QKDMhJxrh3GX3Tl8x6UZd+Zo/qjX9L
TGG/XLfB5/oxf5T23goA6DfhB7Xwj1f2qYE1WmgWLE5GfsfPgRBE7VSTflLux+uT6AXTE0X8klMZ
E9DvyVAwii7G4dJsH+nfr7T0eTY9UC7k4KAJ+pmnObFG3jzMYjenMkqdVSD/DJPPXmysUSHG2fzc
ZjuxmRnEUklzuPHZ1W+/PSzWITdT6ees/+Ef1Od4T83VwRTMbn9ETvXw96i48xlJCxsCI1ciHlHv
7iaQo6nqh9XPILoFMawWV4p0jnl04vxAzYBmFAA5dACWOrlj3abB0Ic/YUnu5E9WbXvYPs6eHKtm
NSer04Q6sqNRw9vK58pvp8eer3qweu+3UjEVdT1OAWObm0RdD+ka206YbOvmm+HEx6B2h090Ws57
e524WA3e+q+RFxer2OV17A/Bz5nONhOSKnkd7g3H2OjugCHglWCfS5JPvSsK3TSIKe5K73UWWi8S
/Mp6noRklYFNivEbmixxl9Ky+Hhfzofv4saB9wrnBYIXxJMlK3HICrEm/v7RFs1WCjCv7h986q7i
XieKG+QvtdmcOaBPZKpYwv015DKv6YQmCYLE+iF/xSdvYyE9UG29XQ6LYd2sRre8zy7pZSGALF+c
n9l3Ox+dEurViHoiW2iykN5uSqsFrS1F1jcZ3xlN3VLTRQ/vLPH/3ZU3owJAyVCLgyf9jn+r4Gwy
pWr8NHzXN6JT7mESeLtiWzj6ncYJILuJU32Nr9CEOyc29T4kXgy9SIdpWkpEnfETBABQKqvMxn9y
WM1qB7U92pykA7N67op/X0JajLq450wVW0F4Bk8NPHT5geYd7bT1rAADCdM/uz0Wgl4cdYvhFjuy
iQ3QDUb8BO4Py17Aqthm3E73U7ZCCcfO17i20tvDX+IpGm3v2/ki+btts3iAxdlehWGZmHX8lIjV
p2lCx4yH6ORthtsj6nXrBmdnLLweP96r7y6UxaDzqfEqehvqGvcUKX6S5Zt2hLV1Vvd2jqLfHAaL
ARZRdqPA5xb95KlzvQ06GRRdIXkNK+UQ2LRjHdEOsM/I1wgNBl/P5XLvq6EMPl+VBix8guBle6WH
IzFCyGIJdfZwzH5I8rra1Xss79GRw2H7rh73zVbbtDvtGXN101yVP9Dpj91z9YH3B9TbJzGWUXLi
N7reRk9oh251xyhuaiLWW8vFBfwQlzcsLSg6XOXaBsNg/BfPptHvD6k3U2EsSjCm1KJxn8/L29uo
5sH7VFO0lG6lfXUJtBU0Zn7nXZ4b9dygi4MjyFtfKaP4KYoFh37MRSg/10l9Lv58d7Mt5nZxUCRm
IzeGFT1hjo4onPgwIk9moZEey9BbqAHn9rhVW/ds/Hlq77xaXcbixOhYdC8nsmHMTjWyUwOG+Hh3
vo9wF6+2OBOAPuKGk8RPU7uyfDtoN77gRLJdwPS7z29ilRjJuOjViWPY3I4Hw/54/HPfb3E6hFLZ
6XITP0l1sdLQ9SlKJJ+9cyf92c2xOCMAQSRtPERPJR4wdyMFQqDx9txKq10LkUd517vlrrg0t8mN
dS3ffvyO7/OpxRwvAvdGqYRYSeOnufk0forQEsL0PaP7uo9vwk1rI3BXfCMoi+/qc7HvvP6Xh+Pr
FbSMHHITcFEYP2lXkqvinsKNrtrpbtaEJXE+V88/8zWXmXplgdEXg/ip8MWtJmXrsaj29Z+E8H/Z
jDk3yuKgERtEwifWTAPv0Tcuhy7FRubLx9/s1KXyat7Mxbky5G2tZXwyMw7WKjbzOu7Lo9SvY7zc
ezTsPh7tzD6fWdmv78g0FXQ5YxNq3mSLcHJGiI0fj3BuzhYniRg1+pRI0VOY/5B6tws/D8m5pTY/
5AdLbSkVMGAkEYLRfyodXsSdRRTVlXlnrkT73xHnOvlCdB9NnfqdhmTd2ykrW+SUoYw/TUV0Iab1
SsyPWSM/fDxrpyLiOb+g9ABGEhWUt4MIfTH50JmeZooD1IKVkod7OYy+6Ipw7CLvAiyX8/GIJ1cC
mEckyqlOIrL7dkSSAH8IuURhKmDphLuXcvfxADP7//1nmlES+GkTki6LkhhctmZInKBjTx5vR+E6
nByj2imYcATWpkB1lz6Y4JT2hJYbLp7NsREcJf5sFD/wmsdt+1zaePKVXz3Q4nQsAB1MCE0/UZFa
90q9CorNx698Ms5HYPyfr7yYVGOkrdvGc2QiuR5sNvf/s3ce23EjWdd9lW/1HLXgzRQmDb0RnSZY
JCXBeyBgnv7fkOqvIpNsZdfqafesuooMIjMQ5t5z9ul3ALM9+SxGTHSUN/jp0vH3aIeLoN0KO6uk
9Lnoelcf9NU15lkY9JuYa3H1fOTZPv06ETMh4kUG8KEt1FVZIyNJY2/ROHg+d14DILYOsJFO91C+
To6deD/9tt6Md7AwJkaTz+hCn6vJ9InscQVHvd8/0qdv9psRDt5sOY4kJJnJc67LJ1p5MaBzNTAo
/36Qzx8DgTF/o4rE+WBKzIRQZ2kYP7fNl9z6miQvv//1nz/DX7/+sFpAdmBXQDR+bjgehmXhVrAW
CNM48hDHRjlYnsqCCFdUJs9gLza1eiPJBh6mYxPs0+ms/f0oh1+41DjGwqPE++WxuW9MVznLEM9Y
9MdEMJnkPbvYT+mV60dqZ58durEJUDUjkhMk6cFXRI6dqRE/QwfKwM5lWhutjwmJs4bcjbX2GE3t
42e51t/h/YLUos5y2F4ta3LNAF19TSyZ7feumTDG28cacR8faa2rr6J6Tu44INY/4s1dOFoUUBiq
+NoFQ7CeQudA8yFXeOm9CNQNp26Ajn+GLf3PJvMvm4/333sfvsTf/2/7XBzYH9af+eV+kBTtj58E
HHwtiD/o5LPQ/HJ3S3gcmAp0nZDc0TTlBPCXT4afwpCg6ritFVjJiBv/8snwr2Tw1Tg8ae6ydWv/
KEEEG8a7nZoDACQeBX8FfUo605wJ3s+WWCy9SSj0dSdrX8YxXtyW2AAXT3XsNSq8YLxtQDkj6Ulu
233W9nvSITmharNE0mn1AiDwYZLVCw6UMNuM/k7VO18R0gncKDiQFhu+pPSB3ai72IjOI/ApLhgD
4RoS8BMnARZpJCHB5nhMGrOGnTuTeln1VeMOUnJbpM23XjUjro2Eza4msnK0XyYlf8myjISR8dnU
+28ZB2gX8ssOn3JY1pc6PjLnSzH1mhcZjV14ODH0U8JG5G2CWvQLxA0quIajvAza7DyQNTtcjt2A
xDfLygcTAgsyB0mqr6U6dfY1yLSnkArQ5QimwmtyVMxeBUjUg0tbYxIPxUVMssLiKmSBrXkL80Le
vFWnvmiNafDUeBxGb0msZJNA21D8uohpcDlWdBcLR7tyWjVza3vun6PRCG+VdI2LSMKcDJVGSklZ
TRrDeKzMzHhRnJq/MpEdjolTKm0brYG4IqJ2O02Rc1rk2d3QatUZ8J1pa1lTfmmXCxSKBukjcGdp
Me6tuVEeEqvWeizhlYBQKKfyC+G/8UWiSuU1ydzRbbSMMnd1UmRSV0eM/9yjyCbTqloQnidmTVwb
RJjYRYIuX4ho6i/pdItTc6omImDWW5mEh+qhYvCdMtrRCXwWi7pJH+4diDSuKefVzjFMxRezfkcm
TLznvGg/jWqGzX6YRgX+n1Ys53onF5u4BctkiXTcV1bZ664x/Owxj8TRA8oYn2pjbq66uMPSQXPm
S+lIYi/Idt83kYGhv52B+mOmT5ixuvQwRqO2n3WLcFLD7C+BSuFZjTlpDPKSn5RGYdWYVON6b7ex
IGE7RaOVLRjGo4q+aR0TN5PXw4Kye8nO0zzTXKIDR2gqXXa6mGn61GB3eag7BYWQkWaBU6Z8qqRL
0bw0jIcxVKUHGCQi9KHfOIFUm9Uea2l0NZGY9qAueYj/nuCdq7HQm4c5bazbMI/DJzKrjCfNKQ2K
GKkp9s4ik71iNQgo3GJRJfg+ukY+aC7G6Ydlt9aFxnRCAMLPCHdI9enJFikoHZ5Gj9zKMcSFFltk
yJjyEmS52lyF86Shxq/t7cwFeNjgPB0R/GTMR6tA9k76rUUkbRpeFCruAlcvhf6akXxT+kSQSveA
3KaNqBQYV6WlnKW4vtbm8gQPR+tvWYm6p1gTUmC0JO3qqTXf2a0cnxIfY2ySti6vZK1QLwc8p+dZ
NVlXeZLqQZXrX9vZWi6JObPjXZf0ycnYzpqHpC4N9bM0j/QNJfZd3ksOAgfdNG8XFbBKJFv0uZWQ
ztcwKHtsGhixW2vehZLGGR2XCYnA48Xc1C1zKmrQ4VDp+y5ZyaMu5/djbJ8affGjahRWQIgWXh/l
L7kAdN3VZN5OlmaeAW6iot/I2i2ZqnziNiXurKur7RQ640apon5XzZr8SiBpdqkXpXwxTMbAO1KH
J5kkRl/Pi5dIib7HikNeMYmt/mwMgnR2pdqaY67eQGJAyaHL14NMOScv5fqsMUqrc+e5QRBr9vMV
1NTczdOJz0YwQ/su9VsLhkKezAqUmCl05ciyfsRdG7IKpl3wZsu7+nX7fifBX09nf1/Kf+4hOsJx
3HhAbxEzHBymwx5MGAEq113Q43fbLLtViTdXIORxRPjHqnkHLY6Pw63H7jcHHN4Sfcyi5Ro8EoiP
x/lGeyWwwJuwCa9C8sA4Afhld0FMBq7Xbo8Vwdcj4e+e9mDHnCWt0k2edhKwRHo9sPq9rsWstnsB
3qM2tW0tV0dul+9vEh8feT3zvXnktioGYLLztYZrXqBBtqNj3+H7U+PHEdYT+psRQiecS+xM12tE
DQuU7pVPDYEJ+PVJIbXTO2wHXGP/2UXv46gH1/I4QaGmx8t1mgS2A6Z/cbyfc/N/B9N/rWKhf38w
3cYHUMf1P/91JlX+gDKECltWEenaMLt5nf88kmp4dQH9kHfHoRDms8yb/P9D7fgxaw2n5X/marfh
p/60but/rCq3FQeJf1ZTdKRu/8CQeyBoQ/qO4n+FDUFnRg3KH/J+JqpqN5Rp+kU+WQUFayhbUG+a
89i3vPA2fuCf/d4jscy5OlYjOtD3/jkyB2L8PetJ+PDmJIFpKdTpdpVRjPdFUG0zxLZLTh5Q9p+E
8K4Lxd8LycfhDl5qR0oboU+3MtEU12vssLarMC8Jz34dVtHZSj091sk6+oiHr3kTy9203P5snwGY
ELerDLXx1Q3EFgROGOH3b6bdZ5vD+wvGx6c8eMWbSB/1SL7Vt2Jf3k5rp+eavDWPXtbNkZHeL5If
R1oX7jdLWFpGGgeYn88Gw5BOxNp9oYQAkmlbBuU2Uo4tmuvG9vc3aMuQR4FiAWHHe4ZU+/Dy1NdO
kfcGN+1wO2zXVF7dz87WQON6GwbTkZzZ99Pl52D4b2wkc46l82ocvBcLdktzxhw73IzZt3JKvOGY
CPKzEXD5rBJ35FIf6lVK38r6Ej6H4a3c3NXy3p6//aOv6NczwIOFJ2bx+9V1UXr7Fa10SlXrqSMq
jyNlxOzEvoK1fW2dzPtqk2yaI1W+g6bYn+Ot2WIm6QQE5B58ZlZvhEPXU5Ot93JQ7KrrBnwK+ovF
W4JmcMOH+DrdHmtQUeD+MC8wg3LdX+OXcG8flr+FY8d1kb8kExwoMWTpvTHp/UnXadGp2Qtldhsn
1lUIM7Htsz6bpw60GHequ+RKzczpq5Ea5XMOq3IvojF+tu3Geo6IGb4xBNj9vq06X1KK1FeqUvfD
uCQWNpLTp2XpCFcoa8fy6cQs51mIzMeb1EJ6ddaDtUg69blX+kLdprI8toRgdfRjq6o3g7kyy+sc
12gSDATnSH4PXoNQQm6peP8n+TkGCTTgKpZE6NqYz7kLmbqkNxdtXmS+XPVOfF6qev1YpXouTgdj
LJ4jUvZec9POuEmoeQ5IUVa/laiDLHeyhJI82oWofQ0eG9FYU6/nG32p5S9jmIvLibCOG4tImQ32
f0+fNb/so/tOK04Mq3ns+8SVNWc47XM59warhpWU2w2e4G58CLWh8ftcilOKuuDYUJ4vzlUpLw2X
gtAqAP934UgG+RKL0gdfIyenhd3aUopGTwq37aiN5Sbm4jhe1SPpXW6sjhXgocq0f1RmLn4kthkX
J+yTHfmUQCMSX5GHTtpFccz9NR1IK96VZqc/oewEz9t2S7JrMQLf58ugk3sxxi3eNkhw3Y4FuaB0
sEBGo1Qy56OvRsI842ZCm8IQofHdbOb4K6oaDAu4jkmmT/KwueyjFkRcqBTfYLLPXgvwwe31RbqB
FMWVuejwKtdYjwii5iTgOm3f7fvZyW/wX8QbEVfy2dJJ+Dq6eki3HamVsasI2aHQg6GcHttZ6kDz
00LhSewaPv2NZev0Zk7oYzTA1JThQhnFcD2rabyvM8nZjnHfP8x9rb5IidkDuJK6OwuY5XU6TApp
V6OYEcuMWvZaERzkRqD7HokByVW838nwIlIplV14LWWwcMM/MzD7uw1L4klDdhhkvxy3dWOK5MvQ
hA2LLXWmgMt+ex4tSRLMBlcxEJ8q90lT+9Kqi/My9t0SKOWcLK4Y8CFwIV986r2vM6rkWyZHErtd
CbzMJ2K1RVhcGieRUWs0pgzQSO7AQeG1rhRxIfcmqLxUD0lzGpYKDqeuXSwpr1pUUC4ylKG/r63G
qdx6tgYbuJRaYCkZFZx0Uc0rw4sDmAF6wr62JHRCEAvhhTrSKxnV9dMAie68oWx7E6JU2FUUhvze
qOuzdY6dDvKwnDY5WJK8LvqTpAuTINQKHfd/0j46o9neSqGincB3lgxXrqzhBiBl/LBknC/yFA2Y
rXTKpp3GBYIGKKxNE0rOPldaFdG3EHDqomqfgUHxU00dW1cIElxBbOl+usygUcLcYv2yFx5G6exz
oL+SOyWm7KVpZ1zkwDtO40rcaWkEP5VpqOjXmla3L2JK41MnmeKXpjC60whSV0CQcO85ck2B0Ugg
ZgBN2M9Qmr3RGLA5WUL3W7POvRgd2Ta3zfasMCv9Orfn4kqIpPK7sJz8XE+78xLFr+PmczRd4e5v
n3VNUICKlHba0Ed3XrM2rF+tWolyr00r7sZEH0dPc6/VtldHYB1VW9S1D/nKioNRQt4jF3YfiKGM
HkGLadvB7meQiFLeBx2gEV8p4vxpgm22sWQBBCtSix21TcmnjCFt0n5sTS8NVbATjaID9zDKqL/u
YP5ehGKg8ECb7ms0OXUPG8uuvtmGGQGzzEdw1srS9uTpZthjYgCOM/g5ClZK0t2aWY9xf06IT26i
DqFMXde3C0CYx05Z6rtMWoNvhRbZpElU6tcwLcutM2XYG3WNr35qwGSRVmBfLEBmgliuFZjEuJSe
klFqscw5oR7E8zTvanVdI4CwJP6iNiDSdZZnxCxdEvrlOLU3Qm2WSysc7I0OzOk5HtdyR5IMEepC
mQaRa5eUu6EDG2IPr21+Waqi/15FBtKfMdYNCqzD8IUqhXVaxoMJvVwkcyAn1fBdlmKItqrQHwhn
V7/CogGClg1Iy0QSYwqTh/G0YFrehUW5vOShIn9vhsE6lXqJEKfZyO5nSnEBxS7KY6DuNlA9jJ3B
H+W3IgsfpWGyT8los77kSp4FharOM7ZBpar25SSJS7tTUgorfAczYmrFVbo2vii6NGNFIvDa2BJT
alxlaleR4KcALHaXqZ4San8Z6ZW4c5pbU2pV9DWRMd/PMF/usprVgMcsX1o9G6uNHEY1YZOxMgfm
kDQnhaXaP0ZBtLOij+UP0DMFiOQxJ5JKdrofoaWl2W0SW+OPKBLOpbPE6KV6jCJBrA/ZmdOUySZO
ZHWf1H2Po312oNtB7b6H8hu+GAO5y15kRunXlkLgObu8sqdeYW+0uM0uMXIpO3Ps5a0O3POKoAdK
9VpZJmcVdTmqaN3UuexWGY2wmHj7DlzFk1TZzt1CZ2I7F7G8GXvCh6MhpAApQXDdy+FQbFJVL+Ha
l2p2skDedq1cDXdGJmtu0zjjRVirEQX+RSN0UrXbEx3u8RWBoMUJnJKyd9W8678N0SQBl8Y2u8c3
V2zbAp4sOvq5xIqtwmY9qxEZz/c9PIavnPnD1l8Er17Bv0+9bkF7Dz3ICQ1yrRFVb9Ta1vXBTY0+
Kc5DdFLTHZhpbZ9wCqpdTc9oLsQZJPxI63NWfaOJrtS6tG44wlKJFnLVPM6NbJBIAzqFiABpDQ0q
5vmJ8nW/rYZ8bALqiTkPIbDDO0qWBpwQmlfykll2jLwC5x7HQzr4Vt5GvQvRK9l2HTXX2QKoggKE
8jpFzWH0rV43LpdRA0VFoauYvMIes+sSFPZpXpQt4bTAA7dRIlHXS0Wq7sn7gkBZm61E1pXVruyk
ogC5GOmD4TUsWbe6OiH2yR0K3wQTJTu5NlLECW1jLEHfOeZpxvLxbKZT/0NVWahckRDV4SVWI50S
ZWB+iQcSQpBu6MWFQ1I3Ddk+gUtt1vIcuYNiVy+LsBfZhbBV71s2k7MslOZHJEbRhSp1Q+cprUWQ
s9EMmZsoISXuCDZp7llRL9M4qhMJ0XmV0oI3Jdhtbixo9mxhBslPNSnZBY8nwIj3NT9AtXsuJK9i
D0Ed0BHKnpVq6JFMVlwpHSxaMoT1BP9MrmYvlCab4XwusjHeV0SI6yepOQiIltEUiKiPv5fTUDjM
gTEGRFM2+n3YRPZJXfOaSWPL4iJbHGrFqIRWUNJ1pR+lOK2rWk28iYWc2xuK0yDL6aU031Wrx0uf
VfVdYhjh3limkvOzBJIFIM6iaujxtCY/1Ro4UPspK1KO50WVGC4oq1IGP9ct5q5uwxToOrsvF3M2
vEd1XBTWyjmLU74aS62JNBfDpSWNYe2C6x59QWjE6dyu2P9ZSrE06nbtLdE4Pzj8BWeJanLbmeys
4Ipfwpa5pOatLpeKprNBEIOh7jTuA8sFxwvDoaFXpxrrpLRkAESxu/glfSzqMJ1i7eNSzU/zKOy9
VgJtFFpU4bFU0nl06wlyMoqpBksGPD2PbtAlXKs6sBOLt8T0dCHvk+RG6Wd2abRcHgmhfHGApzZF
IWTWsMyekjPLKabCV9lra857tnKvVAiw7FQCjtkmYNfbCEZf2Ylzpa1Cj5jy1nfWl17uRjIyqrJ6
6DWl8yOMCK+TSrOjjtUo6BaJ0o7chR6cHNmPDM7g1ZING+h8tat3TX0WTtCzkjbL72zHROJiTyAu
Un5iALYe2AU8ploalhNzdNJtWShDQM6cs6Pb0GzsMp52hizRPTVtCdv0VJxINqny8waVxk40le7J
sySfGX3pXHF8NxY2AycKykod1gZoPXqcnMYXezBtFR5xE1se8DX7m9Xy8Y2hXT5ylI0mRPyymdt3
TlEnMLXCdFyGW0npDNW326FwZSNtv2QcNS/g/RF2L7j5uO3SSGedWadP0NlUmhKJ7NKEi88lgr0s
t5Kb9FosUnWixE7u/+NrvwF/ASYjTj/+d8joaRYpi63+WxdEN+Z9d+5crIU127V+wOW6c/bGsfE+
1mXej3dQc+qLOaK19y25n1RXDZpz5SY7Ayp1wf55F/1DQepaZHg/2mFRQ1Oifui/hWhGBpu+tdUH
YGTdI5/hx+LMu1EOU6QjWyrywXiVOGTVXhh71Y15MmwrMg2ZLDDa2AP7Lef3XwX0f6uD/aSE8n7c
gypl2Sa6MJdvMmnKYRGMuYuiBCOU53j5jGEvXSiP2hn5mX+WY/9Xuv8XGb1vvvwV2PkniBOUJiDO
22ro4/+7Hb49v8dwrj/1q4SvGX84lM9UOqYGyErD/KuEr2p/cH9HNUKIIromfL5/V/DVP1QSbR3w
DquHgm37rwo+PwQ/CKEKIhRtjQww/0kFn5He1b+w5vEnAHFFLMgOwh+5vp9vKrEluQRVDQewige6
xZzFwqlx4fjZFtSnWkjlqSRmMWUg/bmCcFxRpIJATnPStGvdkaLbXptLQAmtkdDzLNreKYijySoa
zJ0EBitJ6nLTGqLLzqe4oYaT6AaHCbUC/zx6VDpkPfHXQKHiok9Y8J+sIYTc56YJzIuOg9AA1D+Q
JOFIJB6FozkMEJmlgu10xEBlD3DZGn2odgMlV5LIAF6KXZ4NrekXjo4fTzPKRTqx87Y3biIrLJpL
YqHqzMVAN9F8nGyHOJ+2STQ8XlItFMDNJKBA2yzhRY9zt/Dfhg7wSOE2g7BkyU0ttBbbyeg1bmyz
iGQfrsNA4dqs7PQVZE4p9qosAMcILSyDMc4Sa1OUdqw/F4TLD0Er2Qm3N33JW8s11GyVs0AG0GCa
t8YsdlSJSPnpHA7EQdtWaoXFul0SX7brxHxkiePPnrjr+0XH3XMFxcldeWINRo0Wp9CM8FuUxWXI
n1gjVJaMTgi/jkVk7qSmcPozqYUvd55E3cKJVK4mJ6jHatJv0q4dxVnpqIja21LU8mVhWNO4twe5
fV6ktiW3bkxT61YfrZZs3kG0vb8iz62NlLMdb0WZUN8KE60dvAYaOfeAyOYGA5yxrc9FXZXKLnXg
9PmWHLZf0tEilhRwXkouH2ERuU/s5Ez0txia21GYVukVoM5SzxlspBRx18nc6GpljDcmIMiSZIeB
jrvc6QsVEyGp0KrVrr1rYHlPFOA6pz0HdSemK2lma72EA76IMwdEPj7CdpBJtkp4K1x43cvzUJYd
8UiKZF1Jg50NfiOyHnwilzhPbzor3ejzEI0bW6snxVNRLJivoqsKJhKAQwZHhOjnoZHKetDIalL/
0KGNL9u+i6bsYdb0CM3LQLABMp1Knrpb2IrcCpeZVInajYrJhINZR5Z8XrVpHX0PjTxXT7qoaTpi
0Kht8tuXJZy4hEfTmBEnqI5xY3hmZifG14Tn6QsiTDUz88LFsq5Sp3ZobhfTQlGoQRdsfKVUk4Ca
TQ3I+Turmsuu30iUuEDmS2Nnmy/mIC0wVc0isbJNWCfZyDBDKGe1nxdzJTl3ctQ22EU6pbNMn/sk
hRN9auZS5RdpWq9eZDopRh6vhTmjHi8KW4m5FVWymgZIRwzjomxgA9QeIidTPyniwVK8LkPnbu2a
dCCObLELJ3b4yMdamvdJJq8hIqZUc9zyuWrkaRSgYqinoKgXRRPenKuF+EKrPVaf5rQ0yiujz1OY
/UrtPNVcNy6jbCbYOJP18y7Sr9t4CWRjRheVq6OjbIfOqEhlM9Zz+9yommvAEXN7iKTOWiPRSD92
dD+Rc8dXR17bRHIobGnlLGQyn5xm2Je9hmApj2tJdVnzsuuw0MMqyPOobPjcuow72FIrNOWpPwFb
Is9zPCVuYq691EmNwkslWKSerZADl052OXkVhNmvVmwNXHBlaYxP28UYZNZlh2Kxm6ZLlgeRrZeA
a1WnOMW+r+/ifuK9gOTpkAchGXW0k6KsmFz2kRoQWtcqm2pe6CRUCwdrkgWqtA4IfFLjjVPoi54T
aTWbqNP0npQJuVFS+8ZEjSNO5XaerItQsdtpVy/9pD5LkWEsuxQCBdDBSrPPM7Ai03YR09jcL/GU
VptlyfWRKLo5z7elwjtwDuZbWJDh6RjUHsuRjDNRHaKEFbDV64DDueiAhpZT9m2mzlMGppjKIoAf
1bGPdPoUXoERDpVTOgQOr7GKSfhrD2UfrlSSxe1dxKdTB6NV5zaaqchOrW2b2HX8ve/M2L4YuKQZ
FyBm6xeWgDTfC8MKDRwPmlzutUVURdAjKsRzNidOsU0jXcmDkAln7fPI6UXQZXkmPeltBwexquqy
3aQRGOrtENsSl2EAphfUDihgzqz7o6d2Nm2BOW4r22uqTMLwWBI0fmIi2qK8rNb66DvEZkhuYTAT
/ajM4/Q8nzWQayU7V0LcSJotl3JmW5PLdpqHfiWW+iYOpaQ+r9f4sjO4uVRB9Yzf70llEv5AKGc0
XldqmbIRyPnI7Upb/Bxmp2nlvi8SCLB6QgIIjvmmZg23FsuVm0U8UwgaDTfPKke4MdltGQgclY+A
s8tSb6YqJRh7ocYKTFWG9+fVFhYlz4aUirhGFXGGZLKTftiqVHDh1arsXOMCXYMLLm0jdTns2PmG
ZLdqfEEaaPnmos8QYVt5/jbKHdcwWKu1/XWcS8s+yYmQyLZKuXQv4VKFNPUZGjBObSP0M4eufg6R
4xpnYWfHDwSmjYNnhn0anWpOEcG2gSLvbNH18o4NDiUV7uKYd/YNPb3uYlCLkOwRg7hsN5I0qcHM
Ew3FWT+btbaJMP/o25giQUZVMRLlNseH351qHV2Wx9yZCPnrFt0sTpAojj2wv6bkilo2RbGxl3Gx
AoXUoemcPp7ZBKFdKajvgGjQ/nMGVQvUaEini0HoJhCGqm+fFm1Yhs00yj/BS+Xc7U2lsaE+K4C5
/aWo1SlYMlU1sd2oersJ5U6qtvMgG+1uQTcCfplMOD1YKjlvKXx0cRRUnVlU3thLKcRlnYiik1lf
oznIgiBVk8Ke1gWpo2YT2WWGHW9mO876U+jGOdhoCVoyeSaE+xCcw2wjWgKS+k5xEoIIl5K20K/u
/P/uD//6ycP899qf0+/l/PwW4P/zv/91c9AV8ldNC+COSqD3Wxw/sQ0cktC9WMZP4P5qcPpT+2OQ
QwZ3ScbIhQFoVbH/dXOQEP/owOm4VKwQXllF/PcPxD/rZfJvQQVXEnTwa2YZAncbxfxPtfqbi4Nc
oiJlJqb0wmuaA7xbXUyeY3yOdHH/5k71iTDl/X36z6EstlkU+DzdIYNGTWUr7QR7uDmYu6mKPTZV
t6ZX/98Nsz7xmycaRkMbi/WooMs4n4XkzVW3bWx78/thDs3Hvz65N49zKOzRVSLa1nHCryvcogtW
IEt91aHhYzXxmzP7MdyJwMCWz1J5rOBy7MM8KLhEgz30Pw9EvZ9cTD5NdbpYLsGFECDLQD5VT0vv
aGWCCflxsrx55IO6i8GRhS4Fjzx6sqd6K1Kv38G3YMRyWx2RkryXdPw5XbjO8h5Y/NOhxjUWpqhQ
26+KArvZgMiPLjioGzvqbvZ+yZRpZy7q/TiGkx/mXX5k9M8+X6yahAOC86O+fHChdqTMbkdkca7T
4WngAK3k9b6WjhHC3t/bfz4kshxe/xXh5yA8eT9ZgajmZBas0baS1dOAdS7Ndnz6/Uw9NEquM/Xd
IAczlT5uzZGYQaBo5i76bmR2eEZ+rCq7/2CWfPLFvRvuYGqqISoczWG46ZWiM110woPc5DT7agXs
j0TjXuCMf1YCpqn7H4iVj32kB5M066fZLG2GF5vqeTqD6utHAZcqRECro63eGk9HJXcrheNgFQWR
RwXIMk3CVw5ni2ZRJJ+7kkMwWCax77bZtjhjwz2Jj4C8ftrj3o9E8cemwKNwJACzdcADKTjKceRj
JLEZvGUj4BabnnVJ6+i04v9DhBc022RbnSVwhY3tSp+k0b5TH5f7FhvaMYv7IY+KuQV7i8oTzrdV
o2ocvCekcqBuaAmxUF7nxlMDPciuo8Dykn1+kd+QdxIHR9e+j5/2+zHXGfBmhbcn5KTKOmZ5tsoA
i62ybfYrIfoYxeygFLu+nitZDEI0iCjexUNlbLsoeo8CgkLNq1pu9XvRw/hajbjls7N4EjwYv7rK
g052j0ljP64/70del+I3z5jOVts0DSNjlCc5aXSzbjfo+9+vDOub+H4yvR/k4MuTbE6O88AghvTc
pI9xKntdn/l6NGK4gEG4aO7vB/z8qbC9Adm3IW4fvJtGZQ6WWTHgClxIJYli0DdopL8f5POn+muQ
n/FDbz468LV5qIdMj3nhVJ96OrF1cfNd0YW7NoWdIvF+P+CBxvfXNAFUbLBT0cX/4DLF2DNHYcOI
Hdq07S9KwqsBn6h1l6DYHDfXHx3xYHro1hrIqDMi2LLr/mxd041gflw81c8w8x9zDXz2vb19wMOJ
UgmdWz/D9dVjIW1bhdCL6Mjc+Lhuw7J98yEevNXzVILyX+NwGnJNymUfFWlw5Hv6bGa8HWJ9zDcz
A9/ZKLqf3xMCw9C1oCJczEF7VYJutX161IMX36uPxCWWX/+DHIb1Uzp83d4Of7DZSyGgMG0dnneL
XZHgdBTTm5CBq+rSOln3pmNr5forfzfkwdZfzHQgbI0hTZEFo/B7XgKkWEl0f+Sj/WxNfvtsB5u+
A9beaTsG0rfSY7kRu2GTXdUnx9tja5jdbx/pYA1JHVOITGEk6iHzxjQlxdXV6gWNzEbHi0qZEoFE
/tD05PCimwCdHTSOuJE7K6eASkFUB+hE8Oat5sQXGMTu8y5+SHLlLAy1zUiI4+8/mfXP+c03cLga
FXK2JNG6WenbaDds+924WQNF/ss31DnQXUe1IzmlwzAqlXApe56r1O/sr79/lkOs1M/98M237Bws
O2hmF1Osn72+HZ7VH4QnywHq2EC8tDux06FvRInvsBUfnchHVofDE1aiTrqiratDkv7o9JuYMNbf
P9ux7+lw+aE+bkcEHpGTsKJSxE7b6ptic4yk/8m18d0yd2h5yTK4pc3COF2gUXn0YVwGvUvkxCM6
qORqXQ3WS2O2cXzYbtvWOrYIHlmFnINVKEJKDt2OP6D1w60aZCdIfU7FiQjSXbulfvnw+8/10xMi
0jad/idnKJWYyXeLLhJlM6Vyu86ZOSAweEe48N46RwdF89zEuHFszftsczSo06LZkE2Opj///Ztl
Po70aph6snVwPWyGG4URbWwp6uNPovCpkh6ZOp/MTR7NUhiTViU40fdPWIwKVUYe0V3IDUOrSkMv
OnLEODbEwYsnLMtw8JsjYbcf6+q1MIv/8hkOdvheIeK3SxjAgsathYEhj0cm3qePgM2NewJppB9i
o5DeS9TJADnSer4R0/ClH5P97+fap0PYxFPJDmW1DxAkTZRk1doE9DQyMXT/j7TrWo5bSZZfhAh4
8wo3lkPv9IKQKBHee3z9zR7tHoLNjulzuXqighEstKuursrKzH+Lw81lA+eAn/LmIA3HlYk3NYI9
mmNeKnOw7otneZrecAf48yMgp4YP6Bq4lbJTX9pFtg8hoe7Kv3tXcqr9eNBlzjhZ7xJ8hoaeHkyl
hqDz844TpxhlSgmfUfToHhVsNOe1znIAQh+ktagTlTeyi4fXjc5ZQ4lESF/H/2GYOswSntaxRLTc
SAfWcuxu5sf+z7S1vN5FPe4BmXI+/RxzVVeDpUKLYBTaRTtLAmX3w/geiL8vLyr5ZnpMSL2gjZLZ
hAW1NxCFtxiTKnUbiPDZZSU7VnEza6pTTwtv7TjmaBKhAD0xyUyUlgZ/ACHCO9Hj0V3zeo68sPPG
t8kLncQDHa/4zPWMjHAQTsqCDrCuQkOKvkVbUOKjox8HRL2qEIYe0fdwm/jdYb7Jj6VsQ6nBye9D
l9coyFpBS8WBgXSWJIMz+/N2RZczumy0BVpg0t0M2gRVTN3La8i2AGSirAE4ISuU+xpRgJnEFGCX
JhfHndoPuatrTcPxwjJr+yMlAG+PrhZwTJEgYnWzVHHWV1qLgUBxB4T1YNK8lR4WwrYCSTVy+hbH
QoILdBK9k+M1Jp6FDOLYH8Glwu2L53wNzQ3bTHLfLCK+ZhiW7TLfhsoTxBq9yzPLuk1JGuS/Y6YJ
YHHjNciT4maATHunQVLeM9A2C5qwjag+/btGXebADJDVo75B2LnJ71fTbKTBbJqkrIeKmh0raAjA
a00ZeBzDzJO4MkN50XQu5yhKcRInNJUNlba15qMwjptu0jxZ4zSTsuIgwB8+BkW5TgFsxqVuQNWN
8IaUwD+DKwotz9AXwkDT2TffFKfbtNvvLB96WAlGjEDDyMlZzeVU5jIwrxgkydkXNz0anlXQN4Kh
wk7d7IpbI2CeRJgxRclASxedMss7gGekBbIonUvIklMvjvZGji5kNHZ7udvVqEo7Wsc5/4wcN0I+
kDSBdJpk0+ktU9cD8DA9zBK1n8WVbMD4iVQUUTjsdIc3rWxPsLJH7Z0ScHbogcJesou3GVjMo21q
eqAhQhdgObh971rP+Y98U7ujGzoDtKPwPeFuPMjxK8D5aBQBGodHlMGaBQNq79AmBNMd/CC12EI1
zfUUTeR6VnzgqIC42LTu5EXKBuTQbv58eXOxwqFP9qiDWqpJXIq9CHLuH5IvuV217TUX+ed9dx9C
laB3RVf5o2/71DFKJ/kx/eHTvROXS93eaAdGLR7FVeTe6fc1+s0mI4zJ7Y33NUm8jz7KC1xfywq5
YAekpLg2RZRtqShES6XOgHAxmdrZU+Or+WSYtoT5NRxt0/wcIbRkR+qB/5xhHKhPhqk7ZwDSqW0F
+AikNe/aFC1dgM1fXkdGWICAHMx1YMzE+aFLbdABy6O0xdgq49eEp5mJXqCWNDrwHtkMxw4NCdT0
ZLgGDWjZz85IX/I+aQQYqk0RXMkaumdEYKt4Ai8Mxw4zyMPiVaYiyqFcrV4DxZb2mLI4vIYwuI2W
IyPbZ8Mu13mmmPuC8LlppIwnf6lqL2YLfigdgDDzCkydTnav+RmIVpUr4XFx8OC0myvTsK2HyyvG
upUxxA+zlP9JBTkMqwUzCZqHozHYMeScfbL5AXrNQhvHjZ91Zk/rh01qWpWsikBWiiBLKq0HCUoO
WeDMReaBusxNotLjDJG18ddDpE7c1EhLn4hk4+MZL7mJPylEtIZw/+duMjl6fzMlXOpy1hPn08xS
5w3swFoRybinFSDG5rtMK50MfSFV+KYL4WaSbqB3vVWsgznd1z1wSfNpmoAgBkr28vhZh3I1fIk6
K7KWQIi4wgobog5mQN1FJ/qGQNSy8hvHf22Jyl8MY12reQAXmkmdq5ljthlm7KGuUHu0i3FPDGdd
z5fYKiJBqrXXpem8rqSr+EjIMjs7s1NorqBg7OgHvkoHc+vibSAD6AKBR5V6HwhFN+UK8d5G0qBb
U3XRJ2Tk6tukqmjU4R1OnjUyA6sRZkYalhmJXyc/RYGheAVPcOaWm7cJqgLZz+I0PgAN213x6pXM
mQWViI62A4SaNM00yG8XBIGwmyeVD9y0I+bjd3alAj4jsG3gxqCJNjLwAGiVARNAjb+0YyihMTHb
ABd90s2F995i5ZsN1HL/sUa5gFIQpKjLsTOJ1F7XOUEzOdE9EY40NnjmpU493nR3Pbqta+9fFGxI
Vo2OLVC+VkQEFpqI3orP6ziiWdmaiRg4Kesbfr9ZQH9OdIEUT33mhZTM4A0MpIjeILOEe5hyr0Ja
JGlhwdrgd7vuevwTgQwMnJ3CRj30na3fXfYvtAQ5SeaDE+bDHjW5MvodOw0qXbZRWFqxN5GYQM+j
QPrd1Q4v2hL8jz8rYNwzFzSlqeGmXVr9UkOrFG2IQk2Pl7+HuXk1HeV2SccBpZEEeTOH6NHF4ygy
dKcZW1uoGv+yCaZLBYwa7PJg6MOL6PN6xpKEWLWHF4iK/iAn03Vi6A9mCeGegXNM2IsJemO8YZFv
+YIISRfJnKGP9vfyIhiUZoA6r7bJb+Qtcjsjz6uywmBkn/+xR7kc9D7KaEvEuUR7ab2YfjdYmMjr
SDcBsduHA5SISsX9xnQC8QIwoohUKM31o6hVvDQFxhgFs93FSH3O4F7v3GV6vWyIuTVWhqh1a9D6
NPUDDBVB6A/Lq4z+ycsW2J5mZYK6INCiOVlFjNgm25Vgzo/t8amfXHI1kfiedBI9hYMTVnCt/yKT
ww7nTDhtBUJdFtBun3emChB4rSxwdCSvilflrELNuUM6SduLYF8zF5d3VzDfbsjF/WOSOv5dOSVz
QK7hbJfdmE/iIwDrse7cgC9s0znqQbiB0oebIvHiRfvMMR2z5U068zmw+gQq1CrjpO9Bi0cOCQjZ
bnFT+llhBy55NMsuJrvb8OWyWIkYkOaBKEoDkNaUaVqvAJ1vuUK8QOeiy2mPACfzSfUfWoioxAM/
YXEbVlmnc22S2sCmOAOwT2K5uDiIhBzGwEvZeFfk0EHa0q61J1nnqekxXdDaKLWla0tZ0F6FlwkR
qCHcbINoD0jDkJQI7hNucpn8Pfq2XNujXNAAuhYrmLB5W2+CzNB4Kmvo6ZkueZDPzZ4wtHEOLdmi
lyyS/bWKs1BX1wLcV4izehttd6On+eBkAovmffFsPE5okoLGfXc1nIZN7LcchCh3H1FPsCTLZvTX
YLyDX+zQsjFuwHKChA/SLdlOPQKz+p0q/6etS7mJuSWtJCSw7MrrHFIfpfo0SynvWLLC1/VCUp4h
MdpGHjvs1gbyZ+WdENiBjjMSuI2nzv7wJOynTXPV/4oelR1nRVkeYW2a8ghaBvFaIcCeHfxml7xA
RK+f7OJ6+ZUj5hs8xROlO/7DliK4PQO4zjyaCLok/I8OnMH8M5CmTLJ1gaecQIPZCQ5I1tJHA9V4
2RW34dv4XBkOimo79cDN27FnHEWFv/bpt541p8sEZu9z6Hecdb8sN/JTvgWdom/gyQA6niB4jA4F
quU87jz2jH+YpmLcQLGkQIphugIHjyGBskAONkYec0Iv5rOaUJX+d4iUCwTP+NzpMuyQPF0W+EF6
yDegVAR3o/YnB7fFZC894MjfAFKiTmsipkab9lfIIdr8GqkhxXldO0h6aKcqOrK0x8v7lhWgrIzQ
ScgKhIAJKAiBypUl1xpu2ohXPWcuEyhgcGfJBipo1Jmc0mkAryICBITthzDa1UnrtJrEieh4Vqjj
B6Z1JdZmnHzTyv1auJ8b0ZllXtzIwsAYwAqjho5OEAMX8We/rYOFZdB6EjgiceKKXn8lPUMmKHsG
fbjwc3IAg7FrJHHROIzXVmjnoi1xPA3rKYB6pCIi3gJ1Fl0w1DJD0M8BVx81P/JJfDdr6d6qwTDX
KZvLm4M5qStT1L2YB2It48mOy796yoA5TMPtYM2clWMGsOsBUXMK0IVMeu7hwkAm53a5I4AYz6/Q
Rgz2TdDx29GhjrwFPbFQidR+Xx4iM35dW6fuQrWttCAxMMbWU/fmHmSS6GQFqim6G3fQcvfT1uFY
JFvxy92/mlXqKkQLXi8gW08sai+9F27F0BFVu97IiNVbt0Wdq/GGJ2VB+xyAnYeUS6XN20LUkRQH
sdCyGDNe1eODLHY+9BR3SpS8NaPKKx7y9hB1MOMlTJdRhxcj3hMRYzWe5OheOhje7GtOlHnFgIL3
T77sFccwTYKSy1XYjWRbVaNQ2U2NnteizwwvaHm+h7eH6Lh86dCoBmKiv5fw9Nsiwr0pHl+SF0O/
Yhv7vKuBeesaSJRpyH4i80BdfUOJCgKufnSPNhCSLTQHDeWQByLybJCXLX5ydizPHHUD9lMrI7eM
8ZHYJvVQILNcURxAYUwAf4mXgvpruFkEe6nsYLK51LzEz3w9MR/Dpd4DVqOFQkoqZaNZPc/I7fYD
BFeEzi0DC6Ixsebm8XJsA9Tbx6EKwYUm7kGsdCNBRsaKpf3l6eB9Dfn9KnYHJ20NtlfMRlM0EA4A
C349cKSm2Hv3Y8CUSxwSaShB64bXdBZv0W6+HK2sBTx+Al/Q5cGcA7RLc0v5PzR113NQwJSsV/Zs
AU5pNaMT5jcWGhC6pUjtpgeoKO1ux4zjG5ijBIk0Qkc0HymQJ/o0kUOHV6RKMD1lbcrToUniAU+h
Iqoj4PRLNOl/Y6i6DgQcLm4RhMvUNhKFQU2VAGlDAGUPpOCaITAnJdeW98BiOVjoMaFRBJV9/Uv6
dTCEDNIg6BbJjoYERjRP9jKgbGKnegfOznxDboJ0/fyLFjbWnK4tU0e1HMUu1ifkIuWr7Lj4kO/8
U1yHXnwFlpE30N9Nm9RPeQUf1olYG6UmNscrYCgIPKrLKyeF4JA6cuCLLA+0tkCdOdAcZoU2YOmG
8hW97KBZtJxOvAU5iS2AkeTyRmGtHrqX0fysy4Bk0hEW2mNBOqjDWFMZt6E+OVINrXkBacLFCN3L
tlhTZ8i6ARUDA3oKNC4rV6VUTCrsFBOEQln2LgYF71FMZp8+4Qb0CzVRk9GQKpIts/JXZaoLQZvB
hAZGQSfeSod0A7zXfo6BpYFyAF91hWeR8in1KBRSGMLi3NjBxlTtM9+9nTyBTduB2ni0r7eXp5Hp
xtaDpIKqqjO0PAXZkz1FoOawZLtsQa2ihJ6u3uWQsqo0ZWeCfbD+Rjc1ikmr6aW8mJCDp28kg+3c
YlduSclXdSD5PiH0fy5viej7BD65+WhuzXL3L7KCrCO//gAqwlKjYIlBK05w+e0T6M+98Y91Gux8
B4SmnQHWGvoa5ziyTaKJE5zJYBWkYRf9GPVBQ2ZbgvZbsOzzHiy4KueeZR5DCD3+1wh15pt+AFdG
AiN6AE3YB8CawSKzk2vdubx3eIOhzkcWWeD0IkcwAWQWhkAlth8gPHbZCsuDGavRUGdCCUH+35Lm
hToEY3Nv3aqyvu+E2Z2S97jeXDbGzPCtrVHHYRKBb9K1c6uEug/2xjZOId6h2uQ51d3V1+Ay5x1B
3jRS58BUk3mSSHuIMj8r1R6CBXbPvViZ7hINGTIKJdJXAeQiMRLwlWGt/maGz6iVX9bJQL4Uj8cf
8y/h93dmcmWRulCLZa5M8FGR0wUNevknquHOYKt2Cq6lI6pVt/yXCzPjhCL4P6Ok7lMwyJVQLT+P
kuiOgZdyOWa9vRxQS0VxE3V/W/mZeNxkHtNvr+xSJw7cRoCsEruaPXrN7/4R1ExO50Hz9qYiKiyc
KJe3mNTBi1ozFWcytQsI3FpwJecRBx/CzNcQIBV66PBWAkLs893X14UihhFMdG7vBXvMZbAXr/Lb
9ra7CffaCcSz3gLQc+fpB3lr7XjNbcxa1foDqDGOQmhoqYBTIWwXH/mijXJIEPDeGiiRPZMTuTi4
Eo/tdXLIIeHo6KeSczWeGRS/3P+4o6AvoopAyVOfUEqjEPfkE0ZHuJ4NR0DK8gigKQiGD/oOVNwv
4pv0o/9jPP8FfUpe23jJLY8AgPlKRsvHP99BeUCrA3EP+iwJAcDkAmvmEqWmatt49a7Yj8/cjDx5
BF8aN+UDa1SQk3zCuNVNtVMdZWvuyHSLRz5Wmen7VkOjfF+fG2KZk1bJCKTWbqMn97HSQ1Iu5Wmv
MY/MyhB112dV2EA+A4Y65GkLvNgSEGxd9nicsdAZ4QwCBn+XKegfVe2hqdDPoe8u22CWLVZ7gW76
TMEMKEfnCBFdQNFrdoNSDXQqzi2EMtLcN/K1sSFHgwi8D99pp0bf2T9bke4G1aMizSYCIImf4tPi
xgdlm29AaThsUyc9FjoRA9zLB3QE3U2c0Il9Na9sU849qRazshAw2tEuuG0eCOtO6ry1eBbCKikb
88qbvAWlfGBTgCoS4QDcrL6TiqtheuylX5fXk7Mt6dZQKwgWaSFPDBCDjcsGwhhg9w66MuSxzvDG
QvmQeJHERiYMCZN4MiG2kys3gX57eTDsFdLP1Lco+6i0Fns7BR1kSjEa/UfvDUewomCNSI9MHbnY
GICj85aIZ5JurQongI5LQi8h7iH4gdse0Zrpqtf5Q3Vq7ho01X7PJFCvuBVF5ELojqpSj8YCyBTi
jhUf0P+Ncgfaub+ofyAJQIIDAYqF41zYoc3KKrUZxVb+z3u3c81b8NeO4NoGQJYIy0U/44fyAfBN
PgaeuT9XVsm2Wj2BG6mDLHKD6UUp7C5V0+tW47Xk8ExQO1Po0gLsvpjOBdo9S3vK80fOtiSw2S/3
2WoQ1H0WDRmopMh9lj6Z+3bTPbcuWDOOuc/F8zFP2coSdZ2FSoT+EJK+yiHQc5zfxcZO78B6dk5h
9ShvQ5LBkbffiz9XdqnbDcDsSUbuiiTo1PfuhtgjmMVBtxO7cvgwycvjRPPt520BckZ1BmwR/YRa
n/qiGhyaoHYBrYtdztoxd4eFrm6ZaGZ+EZezRqjq9uRxpG6gvwtSnMxN7gmjguqjRBC/orbGrfKw
ncrKKPV0abQoDy2yjOLG3EiutM3Rw948/5W0G1EYuTK/E9GvLFJ3m1g2Xd7KZAHHdmNAtMjonP9x
JslMr45yDYZdpez+7s1ql+ItrduQZ0PjAjLyxm1huvJR3vLID9jB62pklAeRNW1aNDIykt+Jc7tH
+riYbYk0SjjRPgCN9PdGqqmWiZcg+kOp00B418DqDZMdwCyg6XOUchcBigkwibP8MSUnuuVdCuRg
f3Ex4IP/j0mFOhDBUjUGLj7c443SXIMJ+TBCKrqqkj3kUJzWlAofuhmcMgD7TlhZpapZiQHRHOgZ
wuo7pPrQWwgZQRDcov7b+hleRYGNzRq7QPJxryNyBC4NmDoioV4ti0LOJVlWNCs4erIhT17C8WBB
0vg3Z/eSW+CSPeqAWN2EDl8y1MGHEhz4TdOnwZ1/kgAD7Ny1Gy9+cZe7zaPCCTvZDuhjZaljI2dp
RmiQsJmS3oauoK3mHII3pjNdrSJ1QkJDT7XzKg7mYy3vEhVKTzMnr8WzQV2yWhNIukEOP7LmTma8
jlJjJyg6Xl4l3lxRF22VpVOSkkWyAtPLzdlOurfLFnjjoC5YII+LRCDPn6mv7cb8YUIhM+I1c/D2
GuU/xKSds4VkcxS12Spl6Qdh7/aB4Av13eXhsCYMtS5kN/EPGHVq6bMR+gmg3scpCgKnlI4lsLCX
LTAhofCBKJSAyw6a1NRgAhAx6wUZzLwP72Qv3qOV4j45keqz5Qr+/2aN7vYbFyUuJfJkgshS9zJG
plfG02ubx7eyNjqgnttHgGuCgdsTZO0uNiXVH8yEV5tVyKBob7EaNN3APoRQgQ3On+GUml88zKca
vQzlO4nXe6fY9bGjo8ICpYmnJQe/nwQqIyJ9jR5+Da0PIMyCL0NkDeFDId1qDbSNAKipNcg54OaK
tsg67XkZL+Ze+Fgog/Koid5UeUK+OR96KDHs5TnzOKvDM0E50bDSshRyFSQlO7mSG3tSDafdn/uV
5UNwpwN39XzZJjnyl1aCfNIq6ghA9Z8VI0wGgLMBRwLh2BCMpAGUdNRcGW2QiP+vo6QOlZL9d/E7
P/9ZnlSsb+SLr6hGOi1AuvxHEjPGQY+wKYKghaRMKYuqHi4R5FIJVEdCrlLZTlvjCi1D2EO4fTdc
6SWWg1rbo7w5ODeCUMphr58dCDq6S7ctfwDq3dn9i7UxTVv7eVZU579wWDtobZny8PLcCzUR/bX1
NL4uNFAYCLxSBc8E5eKzzoCsyIhzEIN+d5TvxcnieSne/NE+sQmMIVGJl3IgDjO9hHcLdEXOuQrx
poVl1Zl+Eq4qHncqxzCdIkRPIvQpZxhuGx06uq1qA6bqAItzq4r3lw8ei67AWC0VnSmE2F2QaxNs
mVfaS4IuljtQv3jFMToO7uQag6McIr/aSreLY+yjBrn0xXTmI3Rd/gV/KzkBtBsAHQyAl8AkGjgl
n91A2/USCCkI0Ou9fWpPkVNcR9fI1ABu8dY+VPv8uj2kHNfDvPrWRinfA/7jOZ6RLLVHUQV+TmzR
DG4d0ScOGdwxerYi/ToTGnDnNWg/05T0RyPED0o37S6vBNs9rAZPuQci9puXZEfnT6MHxdgNrhw3
3UmOBigLnx6BN9eUd2jKXDP1BFM7oP4bBIHfl01vj3HkXh4Xy7UDpKODeAL9e2DM/rymhhUHtZXB
C83Tax/lm6Hx+hK6nXi6gh7YuWyMOSjAh03AuoEpp/HD8xDXQnh2PNUp105RcJ/nL5dNMGteFhoR
USJFnITD83lAAZjHxzTAOpF3YxjaLTLriAtE/ACqdfRm5UfsDyc4RF6SetUV7xHJ9Hwr+9R+XQbo
+VglnKs4PDbA8o7B6+URSqxn6nqE1E4UumKQ0wQWGje8q0DU3dqWX6DNA2ODqgpCaZT1YlAngOHR
1SDZxFlF9pE0RHQtAuSlIqHzeYrFLAmGgCCE/tLJY2Kh3ATryj45JKnNi6mYu2ZljrpLJoXQg5rY
onl4K6ZPZT+itPSLM6lkW3zxbUSgAW1tMmi2qEmtAqEMY4KO61zROUcbKRh+JlTW0er1J9tYnNos
swYEiOM/BqkDnlVJZKTQpsYqdm7a2t3v8kf72AQukDMqSnXlrr0RbfmXpQCZseUn3dmz+mGfWsRO
tyDM1GLAEsD7mr7ppxcr5Dlv5qxC7gKVV+QXwXDzeacMENUJIg2HkQAWhofICW9BOOoIt9kW0OeN
8XB5FZljAm8kCOF00InRWK8lLnWtBlEauKcE21C2Qna/tLzr/0x8+WWrrKxQK9cHAFeV0HEBGZvy
Fj00u+mFQA3lvfhuXKt7SBL7Cfiahq3wE/p4xZOpOCABr3cLWLcqLsEN09+svoZaxyDKu6U0MOZg
skDXVFUl+hX6zeWJ5RmhjiBEtONeBTc3Mg+v8NpK9Pvy3+ctHBXLoSgIPR4S5sRd7Kr6fYfk4ijx
+lbZVlTDBOM3OLVo3FYwLKbaiLBSQaxdchrJbHW7GGezcyBjpfO4P5mZPVAgyOgXB9MR8pWfd7+e
yNqSkZAhAddUeAeJIPBl9L7k6D4hC6zgnnlpU2ZsujJJvT97iPYVGBd8Zf3UwHVkwkszE/7kiZeS
YG+Jj8FR96wuT2ICtiXQrVyj89kt9wmKdhieiz4tMGI7mcM7eIyxmXAhEPFUIbsh081+kKQaxIqw
OnSKcteVKWDaoIqOoI8rLjwIM8NxEfgyCqBozkdvITW6DtKaAnQISQ8uUUxBawqankDr0LtoTUFf
9XfCXOj4gKcK+Z1zu9jnvYImYw2BEQanX+lgotcOwc6CbJYjoOl3RMfm5fPGYj8yESMhEAP7LZwz
tU/EqRurdIK5/yLJJDQxBE+EpQfqirb8HJgoPEFEjc/TQxwS5T4/maamtherqWoSvCIU6Jtv9L3q
Kb8E0S435q7SbDAtPIjH9C3bi9B+33KGTYZ1yTbZ1KtERtoUVZXPGDYhA4NwEoHBq4iaou1YQNOE
GykxDsmnsRKPtLLXtgDlgkacQMrKp+4h9draDgEIduY3EGHPDxgjFLMN5/IwWTHwJ7PUDQVaycpq
SIQoHOT98qAc4r1x0n4tv9SbczeuE/Z2/tpfx27gNW/cWWaUalG0Af0LGnJFcJVQ3jwEp2ExV5jl
xRidWrnOcoie5AJkFUonTA7hUNsiunciHh8Sc7Y/7NL1G6UNIy0hm9oqkFeu3huZE8+w8GzrkRHN
4PV61pWgVMGAiU2O1lbfyE7kKM/WadkAvg5IG1YZDNkEP4NDu7WOTegKvLiRcYl9+gTq5E5Cq/YR
YZRWN+p7okCXHUKzWz29MUdbd5V9AVHKw1xJ9rzlYVxZb2ATGDoRr0VQwak020Uq6l1dSlg6tMjc
Abf0SmrUKZyiKAOSGXm8yJ/p8Vf26LCjkY1xIPaC+E+qaADUv4rFzVTxbhbmxoEENMi4oRKNB+rn
Zc3RKqs1A7y9CvHFGVWVTuZdKORPfPE8Hya+5NTRpa3LhKdE3QR7GQye9/Vj4KpAtAY2uA42xYlo
cSm74jHb8w4kcxpXtuldm2HdxgUet0gLu2hAjiIHfgLAY1FzPA97h6xMUbuzaoa+nAiTd/iuXJsb
6Js4aAFAvxwAbRLuzZYX8HCWjo7p9MiocmQ3ACpt0bcqaEjK3V/2przZI1+w8uGTrvXor8bKVdNo
x2Li6PCeCrLeAU+mgTcW6rYYhajSrA6WjAnyk4vyM9Wg+X15NOy7YbVC1N1gmViejhCBDf74FEGb
7SZxI1e8791oaz7Hv6V364pEpwBBvTYb3onmbhDquWJpehMPAcZIOCoIDBYg2GfCIidsuk22Ue8u
D5c5pfBZYJY9l5KoYAMKvBAaIXROcR+7o4KISudsD1aUj5rBhwlqfxRzACXbCQ5ZvtU33S57k7bd
ofEWJ78ZTqCg+BdaabxRURullgVrEhKYVGRI4cgT2P7a3eWJI671i79ajYraJm2o6F0PrK09LEXx
PLaFfjSlIHSi3ABXfV5Fz2pdyp4Y6zWXx4Q4iUu2qT2SztCC7CBDjWuGaDOi5dbrDpVH+G8El0un
xrNGXTK6OFQx4mRiDXSVR9SZ7rMD0I473OEdN5nFgiV92i7UXdMXUEYeh/PgIBG8W3aQMw498rKQ
nPH3AqZdnotkXj14fUKRVENShH6GztApNBVCGCWHi9enT4US2qP+XICjuyEw7f7XMKkcN8OMUlY2
yaSvnOaojXneKDjmg/ErUx9H7S7iAWd4JqijvUBeWDRzrFtn/DLHq2G5qniVffYzaTUM6myDUQOM
czJsaOOI7HuqTnYa9NEmCOv7oBVPUyL4ai5uZtF01KXcRpq+VQARhLr6XTNqb6MVn5CI4KBZmDfS
6quo469DazwSCV2kbBlerTUO0VmWCYNzwsthsCPelS3KD0Beupsboi+y3Av5dZ1AHHmj+AoURPH+
3lmzZ2i23IOm1yONr2/pA9QI/kVnL9vjfexhyiVEtWEUYY/PKKLToBpbFIU4gTVzUi3RQqIG2rxf
CDJDZQI1NxH5Cko135qpFW6GWmiu0q7u92UvihzcF88e5XZMKRzbMCSLWLzVwoQ+/t9VAqRp/+cb
jnw1LsrfSEltakOBR5G4zJu87p5laZg8tTSuUyW+NUVIUsYx8BGXrbJIKlFSAuMN6blVv3SbBwWq
MyNJS/6FlsVe+kf9TTghxO3yHRJ5kmQGNw1qS2BPp8aY6oHW/n3vQtn9TCauXEl3EGaHEFR2Jd9x
xkY8C30/rczRcPXAkDtdXzClJDk07MJoR3QVCGm6KBIaOkgLe/+jSSqEh4CvVWnkRS9fdW6zI+KZ
AqAtwpUE5rvY/wa5FFA74JyVVKiDwo18dt+1PBXIr2OEerYvleY1Xt6gkvqteVxZoY5AoamxbhCV
TqCaBPAnYlR4TSIbu4DAsP7NJ54jn/1l4VSLNLVDxvJLa3s+DaNQSuTMNfod+FE2Yqhvwd+6S7Te
M5qy/sYtKK3sUddH2wha0BMKeF3W/vRN+cesg/ciyTmuRGb5EvSEgm0BHLRQaqH2f6tDnl5azodt
cJuHtHGG/FFSHflPTkRd7yDh4GTbOAeYZfqj4p10m1gOBGY1W3lK/Q4ABs7xZ7nr1QfRmZhJXsC5
Tm6NOAZFay41qQ3sZOJfPhXsYZuQ5sCbHcOndmkK2EqjkRo56toodB5z6fdCOm8qTojP2jayJuOT
IdkEqn3qvm1aLOREMpYSSqqZWLoTaAqSevTDXnLnhpcqYEweUH7gQIJJFAjPT6hV7CT0ZTEXxGOj
MngkKabEncCjR/g9ZXdCAtHlRdxkANS5+GSR3qfdkpkNyeW3RXXTG/3LEIunWssfLq8Xzww1j62V
64NOeGe19EcZPUyaaUegyLtshPXC/DQYsmtW0zfOEBiICK9KA4RMWB7wJPMjN3vWGh8aP4qT7PX/
P+7/k0VqH4a9PE8mGVdWvapiZYfcyhVvS1CeUpWHPmw1bImSkJhIv8KJW89hbHIMwkD8A1+Bw0SF
012pdVPXYdo6l2DBY099vTMTKNN3ANwnByIxqNjpr2jDWS5yc33dex92qb3XBQTUTPaeJoBeqfDz
jf6wgEbW74Cq4fXYsOfxwxi1A5NoLs20gLFFUWyzeghEHvU504JsgvkG9ye+m3LFVqWPelBhL5S9
YZtR6KLW6HCmTGZN2YcNGoCm50MIjPZ/drgE0sswdAwPECg8kENItrgce4x4x5JX9qjgoytFSc5I
vNO46Sl5lbbRveXML8UJgme31g0XGckbH/n96gQHSD2UTYjxEVZPlN6uz2JL97Jf+skf3uuYs2D0
vg8EtCspAtl/AS4p4SUxeFEA2yOt5o98wmo82ayUYk7GA+b9J8JAQ7op4wfhihDQ8KtOvBFRm7yv
rbBWdSxXFs5uGwOH3Lecm5fpyRUN1FWo8AAUR63QEuZqLdQYkaAUu7yYdrWQHudI5ZhhQZ2Axvmw
QzmlQc91SU5hh6hDkaswj+8Tn1QpF28OfPHB2pPeOMG1jjxXQVzqF7+0Mk0tmtiNKIAQziWo4QwK
AmEVCuujZozZNjTBz7WfxUWxHCHX9FclKeT/fz/Jp5FTixiGslWhxodtKSp3YRK+SFJ6qkPh7Ttn
ezVM6rYUlJYo78EOISjU0SGhO+ZuQLyo+oVXXsslv8+RuT9XJqnrMjGsLhFykhvytRcxcoyX+qQj
yDF36GrInET3Vb5Rpg9bGaVu0KqppaSYYRRvttnWQHBNIirhB8F3lVB657kVVp790wJSF0E4RqPY
CGenKTqKj0Lhdjk0z8ppKPbtC2FeK7zUh872Jj8MiOy+dRF9DJgOwUvUudqeiOTVhXqzFNk2bXlU
9Cwg4HqMdDlUifV+Cch1SgAuA4o+Hloy0Mmfvib7fqvYnL3K8ToK5XVUsdXK4RzZ6dtR3qkbKLi5
gZsnrgEpk9Atj7NLWkl5FyBnw9KMaJMUBprQYyrTqr3qTGPXWSav64qVMAGlLTRq0X4IfgT6MaNF
amMlCfJP4p44uuKadP/Wx+gwb7ncIMwBEbpsAOWgWkAPKM1GvUrBewxYwnB2q+BgzX+Q7koiB5uA
NeuaN4fMtQMUgCCNIeZD1z+1akmasSfHIWrdSttXkH+3IL12eYvwrFCRyjhCGjIlCtJSWzi68J4t
P6Jl4IWsxCd+uRpWY6H2YQyMsabX2A/BowEe5AYtzB6hN4QU0k10IviZ1I3veTPIInkD7h4CPiZS
aniHUlcCaGtrOScnupsT0C/lsmHrVXCCuLsrC4rh9ooW2lO+XGWddSyUwL08t+zLeGWfuirSRO7a
GfQT5KqY3FT3s4cKTnQH9iIUeZVTcC8ZhwXAHch8ZVe8lBRzz66sU7eGVBqBKmlw4EJc2IAiOnKs
cXYP+wyagDWDWRrK51+KyYJaR3WLcxFHIAmy/HAPMuTxjegGIcfGeTWyvadliKDHRd8EoF+fw8Ki
bvp6TnHi530aO4ZPApv+hXBoT1d8vC+rlgEJ4Q9z1PJJdQ0FAiIBnezKkzI49Z7gggR0MagtSIhC
YFaK0WsPPAYm5sKt7FILZ5YKIIlEBrqdl5MggVbD5MH1mMd+ZYK63M1FbaWoQXY0msAfolYRQpnF
aN25HXmJbd5oqGvdSKqhlBOMZqqQ2BqvtH7m7ELOYOjsMiTQhWhACsOW59clfkCVKc15RDK8vadR
jrJMF6vPyd5Tr0TwfgMHd/XWvc+QrOG/R3gDotylFoEbZCC560IUD5r8M9TB/jNp/mX3xIJlr/c3
Ddk0hmEccqJR2bizBwz/Ps/d5EHSPOUobU03eSeo+nrXXy+etm9l27pCIhSahIlX4DXm8pAOLOKx
T99DdtLq1denpRhCsY4kVEo4xPTY9HukD0H2MjhTYxug9BjwPZ2Dlgn4VL+D9PVLCIIdvooea9NC
0ApCClBBVRQ6o9iI6DUoFXL0IQFWjqXbmrJzefp5JqjRjp0sqCnpntRy0JzKj5GlfMeCrGpAq0rw
mfRDPYtBVKmZWF+zC9xF/Dkl/8felzRHrltZ/xXH2/M1wZkdbS/IZE5Kzapxw1CpVCQBDgDBAcSv
78Oy25ViZYi2v+23saOepLyJ6c73nNUc2KVcFLR/COo4IN8i2/v2yAwvrIQzP+7w8e8zXu3e+pxG
FBx15cpqLqrj+Sj8AHR8wCFaaH8OYNoGYyjz9bB+ePcBnFmyfy1i82V8CW4JYgMvi9aM6Kydlp7L
udCFDRhz1/EnAaHAgN7PkHAzBEt5XIudL16Gs7Ut9jEMbSm7EWIcPSYssNCYxdb27+JZnclY6PzJ
Tb20bSADzFv3TqL21mHupWuP6031F2O5821bKH00Zv+Dx2wuZgKswH/q0T8sYwbCBPrIrjsGzmq8
6iTQW8FBm7Dm+11SoWdfYBnMYWphsP25M2xgYIdo9SYvPADDrjUOX8p5nItZWAWldK76eU9Ti75M
bpZwAvDNojrUIhTRwKsttdiKG7RyV5ZBHfOoRLYPS0Pb/wCUzbFjQOn2Rr02fHhp4gra758vbhn1
YCxC5aPG6oatGYPnykRzz3jUn8m2Bl3cCP67TxlQ99jdgGms3RqGzto6FwqyRo9iWk2Q7g5iU2kR
V+mKBbwsAUUq0wZHs72k9RvGIKeGCwUJQkrMf6Cur3nyvpaf9cPv+uOXiIUpRz+uk2sfizDch7aj
sWICMLf5Ji/XAMUuJk0Biv/P1dhvdbFFKMjeZtaDwkfBu0pQwjEj+okn/JkkFrqbmbnieK0tbnFC
QWtg5HGOikNGsijTNYkCOwNed9scbapf39/K1QUuDEBdGQGszc/rSO/4NkuqOMeOxgBCTKb9VEX+
SofLZZODXgwLdESY9F0CflnaKvCgIdG+HTbBsd/lgN2pwH3W0GhuloAntJMSjIErK724sWdyF2qF
2JXhEGNuXsC4h7HnBwMAYNVreprRHIabCeDF5irl2kVd5gIsxbFMUMDai9McB+YN49zA6NtVG5Wi
e+m7EpG5qL+52WRGOXNvUdnd/ydrBZ2DiSKa9TuFeV9XlmTEnM06oI2gpGP3yjMe5oy/jgHSfD+J
BI5LSuM1o3upszC0z0QvLGLjGlIjXY4oCMwL4A0s0AtTb/0b8858oWqDhONxHQxhVerCNjYy90M+
TnC7rZOpY+8j2c+dKblOhiC2XqbNzOG3ll29rMt/rdVZQnWNshwGGw0G8zbb4c4TsUV+Vg9BBXlK
s125r1U0VJvxJO70h3V6sovK1kM/ALqc5u+xeL1eHwZYOZRFZ2TbwHoYsmbl2fwsovymbD3w/Dom
oIW8ZTZCMlCzpjZ4CucZrf4GT4ahwrypMhQdIpNtGi8OoS8UtCHJ4u4V0zVes+HZwbr6j4wXiBqg
MwAn/VsLqXCMIqtzfBX0jcWMTVu/kvfvv5yLrumZiIVpmYC+4qbz5KKza24k+pvsHcA/V8dlL0a+
9pmchV1RbdA7pcIDnQse5cb+hHkshm2UB8C8oQixYjEvtYeH5/IWeiitVVkQF+9jPsUGhIBt5Hyc
09b2V3oznoaHov8XHMaLKvdslYvrqUrDNssBuqA00sfMB2oPUiQPrMdI6ETcteT1mrT552ehLmio
h6AbcD1KEzS7BVEf0xHT19QEmg0bPr9/US5rHNCFOGB+8vE4FhqHM7tG3KTnHSVboSNZgPVB7Tsk
szG82N3bCmPWq0Zsjll+e42/pP7Mzp6tUdYqR4ALqcjWPciHVERN3MT2dXrng+mxvQG9sAdgwn8h
UrwY6ZxJXphPHnCooAC6jh66Q70BisVmiOyds21u1975z6jzvVUuXiFRAGMEpczsI6vNcBC7Plbb
EODtTsySPkAfvjrme4BpsDnLvfUTL5oraN31mjW7rA7+ecjLlIXj1kNJfXyREouWGKZnB2/7L4Cu
zgt6b8GL56k6D2nYYT5WPE8M+sZEAvcB2dGDt0deaG1Zl/qpoQ5+rWvxMAvFRykbyJt7G/SJ5siI
weGM/U/NLsMsqr8TT4g/ch6n1gYV2MceHvAqg9rFTPf511i82NHJ+i5r8TXKQ/6dbxWiV4w2P8Ov
jv6jKuG5rEU2IDUwfuYUPzV7dVPhpfbbHkjSVmRGJcbE39cO8/4tz9MhSN9gyBS+3zKFQ2wBAq95
diScAMOHQdBb30pjl5vNSrRw0X8/l7Rwt3pFqVeHuKFoyD35aI0BvGyw6RIlt3MWb72kfEnLngtc
6D1TtE6h504pKzSOY4ryhLK25jhtPWcNFWhFlLdwrxydebLpYT58VhzNAnlK77Wm9z77T3odz9a0
jFmlrXLLGLCJc9J2REwJiB60pj4GGIr0ZuuB6ak153FtcQsdh6mUGeYVkYHhPEymH0sH3SXOF7dZ
q0ZeMhnni1u4GpTZNop28y6m6UHUGPTEqDfY7GSBlVnZ5v2bf9EuztceswsYZUXk/NYKU+2MmaLw
bObhdnvjXv3kZJ/jjjQaHsxP9HptJ1dFLtRIbdIJ7gSOb6ZMGXD3D3qGSQCDp44xawSArO2aBr3k
eJ+vcqFNqs6spzCYn50p4rpC82+4FsNd1CFzATD0XPThLi+lVbdlLQy4M3KuIwChvZvJ7WcsbjvB
sM239Wjioj4GFSBQsQIwLf8GrQbXQk7gIP772bVzK/ycUAx3zoCxyFWNPKumt0rSd+0Z4xA+FFpE
7MUemqlwR81wMWVi3AYgmmgi8XHWzfqb90Vs2FPQRNV3FxS/yLOsHeAFj/it9IXi9CtfNjxEZ9Wc
Sb2d+cJErD6x49x/gKLMs/thHbvu9zf/VuZCd/qWkNLjs4fqAdWpe8r1CwfEIpGrmMq/3883kpaR
KQ1EB0wYrK7bpPe5A8Y5sQs29o7epH08GwaUmlZs3oWY5q3MhYcYWGlAqnlH0+viYcamY+hF6BH/
/4fVpLfSFvozKFw+FXOLq0hPecN2hTuucJ9dsK1vRSw0J2AzQlXMCxqPxq14mKeEAeeakB8ED3C9
Qrl2JZ2FF5iXrhTtLM/ZYV7BDSOCmuHsBoJfxnyxjzOgQ3qzBg9y6VKGjmMTsNgGfmgunmHAqtCR
Ey5lXwZbZTpxb5I4dL4o9vHfNg2ANpgxTQmg/uzfgPeY2ege04sIejH6dV/czL5K/QlwK/lH6wUc
oJjYW4PcvniG5zIXtsH2Zd8080OgDZxrBaCxOXQBAF87blQys1mHKxbw4n6erXKxn0XWhqM9J8Aw
zLGxqzBqjAkT+6+GXgt4f7cQb/dzqcJ4j2aG+b6U3oMyHwxka6d6xQxdUiTn+7dQWRUQI5pqBr+Y
5DcjFxELv7x/Ky4vIrQC35np3JcFVUt0ohA56gWKfs0AM+9MdRK0u/eFXF7FLyGLl9XkmZBMQIjs
jUgUVVR3X//fJCzcHrNQQaUr3G2/eSpakPytQUquLWFxkS1j5NqarWU9ufuc1odpKlcU3tpRLG4u
AKhA/wvqCIxKiX3VlYdgkJu2s1eu1M+k98Lwe0Aqh+1HcRtO4sJQoPuG2aUFF3EugaGKGOu9C96p
5l6Abwes7zKSm+6Tvfdey9uZutPd2bH/Ee5jgutxZSd8528Ej2HaknptivPCNuO7AeIcPK0mSDUX
ewCIcddGLzJeL7DzmQ3bla41eF1QEG9ELJ6tmqii3ETUC00RG1ocMzOMgsnDJNzKiPaF5C2CfPCi
gqgR5LbOcmYM/S4T9bJmRj5M7+mdfJiu/U+lndif1GOzcw5zvaX+yuNh2LAvSJrpea5LroRXF64V
SP9w0LAxLgHT9NuIoCi0idkkPI0Mwygd40nZ/HBVuXn/AV5c67mYxbZyUYm+6/HG5yjACjaBv5E3
GOZ8dT8110ZsHqrTTGY2PgaA9Ooj8lx8nvbNylovne35l1ioy6FQQKWYg60WMExp2EZjI7YZs/aq
sFYWfMldAL4kBo5NIKjBm1uonMLRQTrM6p8e2M2cmZ/fCmCfjhhwBlx4DlB+viLz4vLORC6UkM4n
0dgGlqcwnZfP5as9BeJTbq/MHcxntdQQgLsDJpwF+mfAJL69MqlUXZ/OgcjYgQErM6YrILzPA6xB
CfglK5EUZUPqP7x/heaL+J7UWTecJVdzQ5htPtcXDJo+cY9fp+nAUCQLk9wMj+Y8O/O+wIsv42yZ
ixPsEIEBuwGawKbPDtCyjWanhmFFyOV74gPTD8VWOF/LQJIHpHR9DSnGvgdYf3Y13oh7+jjXx9SP
5rt8rF/XOkUuhOQYWDqTufDOS0KGwZl1XJPQw5gUe4dv9T6M20SexidmgvF6LQ0wn85vp3cmcnFn
GhPdhDX4nSKjC7dV6Z3SPFixXBfPa8YcD8wZ1vm3LpGpKVM1p2l5f5zcuxHMgWzl5q+JWKzCCVum
m3njhrGOTQr+O1duPbVShL+8V78Wsrjp5gS2zCLDO65BmsQRblR9/P7VvtCnPd+AXyIWd9uVVmOm
80Lc25n5szqKD6DP2MwgM3o30yc5p+KFx+FmjdH2ou44E7zQUSEfBs8Bn1A0FCfVX/XBF4ADbSpU
K3P/U5tWKwudNfrv1+7XOhfWbZzcYszm+qgzdE9BXt6PNdxku2EbYvMvWZl9K6cqac2g37y/w0td
7AMgGmPZNibtYV6RIXqrrYiuelE67cwRWH6z8hYY8EPwowZgexyIZg1TbXljfkpzkNMDNgkANZZp
PSUAtegptGiYVm+c8Ni6I4KTdsV8XpSC/lBkzTF0/puqMsemrXILjUPKFmbcqKq/zYqgX2n2Wr6x
eS2ggSPoMnFdtGUs/M8GBe1OjgWI6Olw3etqk7U3I9HJv38+51IWKtARVTrjmgCGoyn2Id6Z0Vkb
h+SbOnt8X9LyCi7Xs9AZwIhFwN1BkrSMiBQl8JFPmW/s0xCZJuXtA74j398XubaF80GemUp0sYlO
SYg0uYw8v40s/pmNH98Xcuk2nO/g4oaH9lR5gkMILarYdlEELNbm9C89IosAeRZuFNKsSx8KFVy7
s3OIyPLrrguPPkujMKg3IylXbMeapPnnZztGjaEq7AqSUu7tFPOPHdFZNEj3mRG1EoxePJ2zVS10
UsX9PqhnWWXlHhxafg0N9zNG1lZu+MXzcbBzloWWRqj7t0uqqt7mmO6jQKTwWdJqUnygrjbv378F
6HrG55yr2J/32wc9qgccVySoFve7CJrCdawc98BCQBNbE6mO3HPLB85N+slpWvHU0oz+MLRhfDVl
kd42YCijseukKkvy0au/E2fMP7fhFJeVkSjNmteQyZps2mpElaAAmE4EvDfG47rNJwCTuTLvXjuX
ArW6xm72kZC2W6BfvgJ5Fzp8yzzMbCBISGqWUeWQdOijrKmNHmzQU0vh8wttlV9Iowd3S9N0fJZ1
oK1I1YVlxD4Jtf/gtp3Wt7ppePU5YyN1nzMaFmg3qX2jHeOqKeS3MjSDLJ6ssZCbIHXdpC4dzHpo
rjIn1m0/qe2EgtwUSY5qZFxMSqGv08unWzZI+jGUWY81gTTLu9K9kdEo5NTBHBHX7o2QM9r4aARZ
NA0KYwDcs9h1SpECVDLU4cFKvbHAhDPxe8jSPd8ULZBL49FCU9BBg86OJYoDdXxrenoEfawPK5tY
VdaB8ALeRXslK9Y8+Vnuv7aq7WlcZZVnRJNnCBSXUxuWYKdKP+/johaVSrOoyHhmIH/cZCToHhxQ
s9EwiwVtgYx6UM0ogSeDJFLRhlHLDJVX8ZT5OE4wnqUepktZKo1bAMkxqFqjUuRmnGQPIBobUx+3
AJAXXqS0Uu0+7A1ghnGJNMddSkap+GaqHOl8nZutyo8Irfo0u1I9z1xQEgZ562KPFW1VkpKwbGWU
2hnXByPU6W3bj7rYBbYsnINpMA/pJSMj34ehIzag54qx2QMKl9X3jlsFKDvXqL1v5vJwuOn8ckqb
KDNb4POXDbd++DIvE690nWZn8rAC66TX5PW1jywi0sBtYAUYXFF6nNRnJoaqshJihG0ogLarhL4z
zGCo98Cq8fX9wJzKyK49qgLre9BIWcMygPyQdBEb+9LZeBYB/dOxl97wNFkgnjjlfCy+I+oRyL70
hmvEleTy3vbTsdrqtimd69yoiXcNz0SUAHD2jWlrEgX9WTgvRgqEHb8Ekk9dTPS5TDUKKrlUYdIA
f8i7CoywCxK/mYzhlAbGBOI41fvO1veowxPTCBgQPwBoMUZBYZf+o+jHgu15SHN3YzuN9COpSUMf
UUdpMH2PPiKxtwvmD1vH7B2WdKDOmvadIVKcNUsHGXt8tNF2yUJ/fHK4noa9NpTMv+vMHrtX7RhM
b9DE49QsJm5V9rsGzfz2Mat9dA+ZnQP6tiHtSrL1/TEI4tbrCxXBtxj6G09pPZ2Ezzw3qrihgSLD
+WRcyXIcradhcmS9z3mqY+q7FduPstfAQAhUbUMJTMA7g+IUxY1RtT6PBCemOLA0VSzmwiir2EpT
B0avS00Dw/9NPvUfx3DEaGNddmJ6ZG3lapL0dRf6/Uay1mwTv/IC2P8QTaGx5RfIBzVJNjRGp7YG
tQN0+cZhk7fDExlakmP8fGozCUjsYOjvKLrS/U2XlqEfEdLyZivswDAPHu63uiqnITNB8VqMUAC7
aiKcAp5VTLxLD+8r+4tWMiBIFoE0BwXWheXKA/BagHwY9wkwxNPJ8vnepeXWlfaKA/NbG/JPo3Im
aTY6Z/bYr2A2kIOEB3MEhV87Pc50K3qPduCj+Tl4IXWCRz7erhcBL1rNM8GLFFFDDNuCcoRgyZBH
2XbTh/f38LIAjG+7GNQF5cP887OVqcZSvQqh683i84AuO/ATrcQ8F/2L4JeE+ednEgJrkMx2IGHw
vjnBlStf6+rl/UVcvgi/RCzcJZu0ra4DiJASHA4S4AXtR786Vf5KvL3M+fy8BuAUBi4pQhvAo7xd
CiwoOGh6yNEVZlpCjMFSDOQNbENDgpDO276/rIs7B5AxQKRhvNdzl+JsK8+ZwpOumbmtRbPL62Ez
mtZKHPVWjI+ub4CAeS4g5jDrjkTa4hlZmd/wlPXfVe6RJrGNWZd0lJRpTHVejcn7i1oU2WZxM5eJ
G8LldEBctEQ+THOjmKqafHNVnRLrsyJUwUiVQ9B84rr36T1DN4P7EKbdaBxy2XigiMN/qu8H25um
DTrhBzfdtaqRxhhx2IeQRj+/4n+9qP/OXpu7v3uL8m//g3+/NBxYoFneLf75t+vipW1k86P7n/nP
/vlrb//ob7f8tX7s2tfX7vqZL3/zzR/i8/8hf/PcPb/5B+oORTfd96/t9PAq+7L7KQTfdP7Nf/WH
f3n9+SlPE3/96x8vDXT5/GlZ0dR//ONHh+9//YPM7vB/nX/+P35481zh726K7LX97fdfn2WHP3X/
BIurh/ePQwtmFJ0//jK+zj8x/wQjFDJcPznS4NxjXvuPv9RgDs//+odl/zlD4UA9AyYCU4Mzawfa
sOYfEfInsmJAdAANreeDwjL44/++2Jsj+nVkf6n76q4p6k7OH/xWkwHlLgyAnuvBg8TUqO0u29uL
VkxFJpokzUpruKqobuy4NTUr4wrAP95W9qnp723oif5jUblt+VgCPBXQgi0YVYYgscLWxlNOfXPM
vlqppo4fTWZtltuUVKYaNyGsr3aT0GQ0PNjEg86JAl/57Ra5DQyZdV5F+UnK0aLbSfPJP/XwFRz3
GNbczm+F6w7may3KUICUm6MqJ3YEnIzomCHabLcdTVX6tXDV2H5W+aRrHXUKyL0kLic9oMZv5FoC
/1CSotc64rwtxS4feskeRes5KTwj6Cdz43Utb8dDQHLrEfNIgwkI+CCQ6mC3viUx8lf4M3hOVbkk
76O84iWq3WwaWVns5yY6+7l1hc81VhWmZI/QxzNvGfgx2nsX+bJi43G8wA0Ckv5ltHvm7SbdhfZJ
liYceg3O4jSSmPZ6FqGr642jWn50MaU3HMq26O5VM+VQlk1P6hn8HvjcU1Wgm9QkRdNFvBr89Oj2
tP7h1EF4W8own8ESR47IiQHnD568cj7bNRJpkRh9/SWkzHxsUzbROMwsE9RjedddZWg6JElTuhXA
uIyqpPFg+LLYZmPKvgOpi1Rxw03xwwZIXXNqpMX088jClDtRkAZVvR/TzvKC46SEtLaZZ07OBwfQ
B3RLB3OiYHqqA3yEbxrNi51ZtZGUoxjTOMw7TT5aU9UOGgjMcNG+mWHrknIbpPBPJnQITqrjV9Br
IQAhyBiUgf8U9IyNJ1+iPkM3dde7hXdvBVUTii321O6bHxaI5RuQvviYgaeJn5G2LDA3AZiz3Rj6
Pj80nuj78BpozrK/ckwkXPwkbWsVkJ0yWVhau5B3wNz8UmR2yPRNVVqNdCPAY0DvUo5toY+lAl2k
d7IkzSvjBpSane1EqZjC5ntAEIc9gY+xbuWzQ5tMovhXly3QnH0YvhblMcV6oMmSaiyNW6Ota6b2
biesodiSAtlHwD7bg9VO6CZ0vbG7M5hpGemt3WQz7AF8/UA18aiUVX6nPfV6TByVyE0EA4ltXbuA
syraUV8hKiIAf3D6dGJ3oimJgZb6zvXsaz/LOhc5Gc/urk3sa5eEuuy7J6P0eIbeDYcENAmCLG2T
UTE9iC3gONJyV4XtMCJOLfSYY1yF5hxmdsezUgWbNmvSUkXamsT4fRjNqbgbWaC6z7xucnubSU6N
K4FJ9eoK4gtcTzoBOqM5eKxv5RfsGurTPqcDPsSe/MLbSEReTVwMoXBu8kHlTdTVhk1vp8bi1TWy
FSK7zgAlX5QxGj3JES+ucqPMS0cQs2AXw8h1uupbnQ4jRcLOlBgIA16S7AQqsm4DV/22p3IAZVdf
e+PB9qlwQJaXCeK9FFZBqy3rlWSnUWQeiUYFdqHpRAIykmgGt20Ts+p5+9Xj1Rhc697NyK20DSSO
jcDA1L+WRUNvRUrmFIbuSr6v1Nj88B0O5s3CqzFSVNn+cBM0vFN5PIX5FF5zv3AwAgSIGEt8bgHd
7HzB0G6pd6XmDJkA5BOA2Sib0fm7r/H/DfkfqM69Z8gfX+vX7Lk8N+U//+LvptyA6bWBq+ACBNFD
uR9ILv9nyw3i/wmH00ZiAJzSPoYR4S3+w5YTDwYbDEmw5OCjAyrSL1Nu/QnYZceCY4D/n2nO/g1L
7vtvU3gzBjeGDWy4GkEAtxeB3Vs3m1Ak4qu+OLm0YOO2dA3/cwfJY9QLC/Z3KqeDSUI6RcrB/CAm
vzno3iuLHB3OsifgFnAzVrYPKEHHUKDedIRN+v1kQt/TUJrHQgT2o9e2bDtNYjhIgdRF0XkbKoPv
RlvmMSrK5ca1GtShchgN3VHRbEzbPdqjLO4qvK8DyzgGkwZiq6TOUvSiCMfJYyChML7xAWf40nuD
AL9Slg/bjtv6xgXJ76uDt7m3RFCj9u6mxhPg2otPrKj0ycYL2aTZ4J06CxRJw2TZB1JmMPcW9xIy
KeeDm2JWvzRkuO9p5195SITsGuJOh7FJ2W2PL7klOfViNSLgNr3COBSFAC9bWA/XqYUQAmww01Hm
qfjk5wP/biPltKnhlRxUVYHSDPgSB9Ofsr3Ruxj0EL2651SGIhYWIx9tgbSVz23za8gC+9ChdW3n
WVl+NAYmr+2yoidNnAFeUuAldqjChzyfYAl8nZWRLgkmOW3kJauuCjaKqDDmCD1F5AatFStkQHSc
hxZFF9EUXqU2mv5MngX7WnCMgY4CFfyuUKdKFfJhcgznMW97F6iGnYH0FO2sL5lrBA8G4dbnsjZA
PlrUwQHzONjOTk2HquqQsrN0+TyVbp5kIMN+0QFp96pl4soAqgVae1sQNQeSNw98CvwTwGVb9ItK
DjuvJEfQR80+vIEHKhInR7M1EloFj9kYGLfKaAQw/kNxCnuZbnmRNi8+kFufps6yvnrwwT4I027u
eN3Sq7RNA7oV3RDsRzVQbJhJutgNZHbliQZGfsQ0SI2MrjddVcISr45AdzVcQb4L0U1RxiItQZXr
dV4wJng8rdw2iEsTt5VIAIrg1gh6/64N1ABwL8dMZTLIrHOS1KjrEzeYf5UXvUps6mYvON0hYYDf
PA5EuPGAoeSkCcryKtV9ejDECPDSEa5hxIvKemAda+5IVznmMcWwBd3WbACDV2jJU6PyFO6ul8ad
J/Awy8ZJAs7ra0PX6Tazqb3POo0BUF+au84hxbUbdPWuKLxpM/lBd+0Bse6+VbrdU8PKdpk28z33
BnIN4OrmqyfJeEc9YX4CH5W1kzTtrzPSN6eBmt1uKEl7hJ/bTBHXmXuYoWOOHa3amzIfukOXIo5G
94mS8Cx4xeOgtscPwVA1Dzme5kcWMm4D6QftyFu8Z+DNDMjHT5tKCsuKs2DwrpCVlXBS+rp49plw
vhVWKTBkNvLR35iy6o249ib/muD7fwV0KS12PZxdL5qcEfxYmYD3mtVu/Qp+RjjbWanNmOiRf6sk
GOHR9tPVV4DpZIlroQZRDizHHFCbjS8ZyikJQ/RaRJr6tRXhcDoV1VKj2A/GOu9DM1nBFfrj/BL3
s60/ak92dxmtrAyVBj+VkQln/cargvQRH+uEMZz/7mnoKo9FVZnR68xpMdeFAUURI0rrMVAvTXNr
e+FwN4EMb8dVRyc4qtJM2i6UST4Vzd2IDfkc8DkymGxf37ZFOdy00kqvpCObuaZoUB2NpQP3XpCG
aPS15qUX+XjygFaRzXDV6XC4r7IRM98MvCvWlruifi2crD16tad+1LIeHjzwpO/wsNxdm4fKjPy+
Lm/tIs/wUSFzutiEKh2B+VHpR3it0wcZ2kxupMicBPUfB8n1UvSRg25XLMSf2qh1B1RmlM70leFU
KBGioQjVfqF5YG8YJobLqHGYOtqAzLotaSWvCgDnffEDXm6IGxQ7xER9Fc0tovdwusYfdWkZ31yY
jg85g643pLBPacnFB11Tb4ha5dj3Qc+tD1NW1YBNEhZ4763Cwtje6KdoCzHbz25WyruW6uLUB537
uWV2N0YGmehxzJv6S9ppeY9bpr6OVs5s0HSL4dHjihyrlgH+sCqKfZ+l5bfKsrwEny0eDASrJSau
B8vfEDkaHzUx4KHVKhwfeVgXX7BRBNpi0u13YtQMBrWwX3Nesx0vinLDVV6iMFZbV6E3BUftp/3B
8TPggARBXR51VgADyGrohnJDbnRZ+ledL9qdQWvzijAHarlolTtEoZm7TxqgOs/B5Dgv/VjJ2M7L
6mUEcVgiSsF3aE0DCiD1iu5ZMIvel7IP64jJoj4x08f8cSuLzIzHfLJAbGqq4dYuOwMN72pSuLOp
HiLWD+MHKUrUtvIB/kBcZDo4FnlnEsBYjW2Gj1NGDs7cDgWsgkrnZPWZKyMdemyPckP+qGsRlPFI
/Oy25hXAB2rduMlUOibgClV9JLzyf1Rj4TtJGPIGXWVa35ejIfut6zIiI+Q5MReJg0Vdg3ZG08cB
I+FjRyl5KKXGq0hLwC9AETiphzuPohf+10BXu81Lc9sZLH9iwBAB/nFqfAuoVN5mnCjivE611Q+8
MAcPy5b5F/TVcXDxtoW6Da3cdKLRpA1ApjCn+WDmasR3cVuXxQjOzeeSOGhv6f12usvAY3bTUyEA
mJE66hEejXdnZOaw89MiZ5FncHk3+JO3A1UPRvWBeYtURlWj1MOl8Dcw4Lx4KKy8s48Tc2xc7BaG
8CWYmOfsK5ThjD7ik0TGkqSTqfq4tc2Q7zMDDQaRAIFAQGN7tBtA2DREPbZ1039ywVaEvo2m3RiZ
S0FHlNFH1CuB0Ciy8GNYGN1Ny91yM4Z2th8C9M9ETcFZMojJuhMybXCocMLgSNpRPzjZ3jcHa9sL
5sYA70Sdx2kEcB3Ash01tNfgTc609na60oO1731vVDtU1ehrikAJXZh2KTHUUDsUSGx0AHkCCD/a
YONjIN3alC2o2OfCjrEP2il1kqqf0i+mMsct7+yQJE6W9TEv6vB6Iplpba2+yIKYIWwDA4Oi4uQW
g3ll+IWvEJOR/lAAafADUglk03VN+oWzpjoxj/RfBP1f8q6su1FeW/4izgIECB4vBs+O7TjzC6vT
A2ISM0L8+lvgfJ3EndO+57zeFy8QAhkQ0tbeVbVj6fVdEu3SWg1LTxuCovAqPlT7JgyQABbhdCyp
hCF/CVOXA/TRuPMrJY6yapkR7PGdBHfNoPNXmiDjkzoowyJOpHUKZI0UrjpPu5+xw/VX3lXDyu41
eWJDxBakCwMonMRajhVrRESFIRafg0eaHCglPSkld+sKbuTZwBSkNhuYxjd2TDTa7+oyT/JNLgf1
IR4ELCS7V/N+3gEVDcmuPm5PXVkUUDptifKosEr2MLqqgHsZ1FCyedm1cpUnaWr7mmpHSFGjhck9
FsZsjwAV+9kh/Fm7BZVtOK8JrFoQZklvztK6D+kyiDjQrVgI6znmcg3oSL0YGOgbFM4Mz0oCHZ8T
RM0eA9WWjRvSgme+RWVfuxgaI3MVWX3MfWIy+AJp3jDd50yHyRAr0L3TMztdi9IpVDiADOXRCQXI
SgDGYU5W7RjadJGM+nKmlqRsZiQ2tNpLsTw+pQYmyZnRtpbjwnrD+j3Wef4gtU4FlSWoAOvQqqhs
5rCnNOrbJDEDWFtNikQnKSt0D7jgNHbZIFQ4F9JY4GuHv+COUwyBfgTsEuQ+o1BgBQLHmI3pORQg
VWFQ3Kukhv/GKApYMQNAC92MStn2a1MLO7yzLJYQA+jFzwDTMXQ5Osr8Xha0nIPzaWsr6L9jBU/Q
rYRPtEAxYChyrViVIgyeKbXsVYSwRe+llp49lkOgvspW4ZanIzld5iGpN488jiivAwRngMlrnzTM
/sngBTsWCv6YIPrgY6WFj4tkconhXVtKjjVTRKk+7yOYVoUelX4+OME9PIxwVuqhYu6kVENQc+o6
zAcXvixWuUXKEYpE7j+6YmkCJB9pTMC3ucr3nR6QLaTJh+0g4LxwVagLw9kQtaigRQPBkCop2Ov4
nEdxqBr91q2oAecrstZaMKp6xOQ9y1SAZmtjGPFekbY0wRJGtxc4qaKzAq+LP4QdcqOAFgVSwFJA
CepkKaS1lzHSBttYUFZDH7owMSU33UjjKj4LTcDQrVpS7gMhmL0RsmrKeWDaZSzcpLJTK7kBwQXp
QhepSiOyDwdiuTrmXrd0yGvXadKDbdj5NZB9z3VTx16rltqM028dq2DfxblRz9TQTFcybeuXCjEg
twToN3YlfAALOuQNZL1iPI4A8axedPzWMtrSCzhX4Ytrg/JnEzm1Z3LVmhHF6m4InJyeI6mzrhIV
hP9YknhnhUp8k3SBfUD8OJyLXERkxmPDeIUWvbEghBpLyDgF3zgbkFIe+vibuNesZFZGsKeinEVw
aGZIMstgGLtFHFiPqRrk8wZ22KEA8vQ+E6G1cbAQuWf9oNQuFqips8Qyjf9wwg7zra5xvjIrp4BL
mVDi1qUw9pnE+3JNndfPus35T90woDA2JCG9N+Bibf3cadP/KJYG14UDoCA4uCMx1tL+QD7qURMX
lWacHAqTg28baPoI+xye+hSd+hjq+BzomNow4HtGglAYvqp2ieUUPW2NobKOaaDep7b62sEVeSVm
exHwPrdh2Yg7gtgC3ebLBIy6wwzLLLSjsTCf4I4Qu2ET7cKtsc9Xcmsv2TrewWBgV+KrFzjgc7NU
x9OzVQQiERP67PmpK0BMgDc4yjXwDyosDmRGy3YGkg73v9gvloOnnaxAqFx0+dXsCZ+Du/+07SB5
mDNKml/KMLQygcGdwfFeBeojlvX8LtYLyAbBF4HFpSERohAF9z645d7CWB/f5efI9Z+NXgALVPTZ
Jjeso5UF28aWq6qnAdYIzqKVtXOl33yO8761RaCjhjie7vzRNyMzV7G80Y9Mo5io4uxV6aM7mBW/
/n5LF9yaf9oZs1IjvGdrlyQ9REBSxILso5gNZFZLd8qSthhugjv+6kAG6pBu8u0oOQ5i8dyJfeXA
jtcY23+4EPEGkVvv93+4gDWo0C5Mc2rBozDhnTuSuGFi0BmWJ9pPIwr4c8UyCmEqrDz+fvtfdqMP
LY9v4QPcgaRY7pKeHmM9Z3MYSquEdIeO9QfOy6fOUa6gNy/IE29P2xiJL2Dk/pn3Tqu7JFVN9ZhW
HmdedAsnJCirwPVVXgbJ9a3qXVek+moEoh/avOi1tSrDRrbqsbeJVbqaKcSmhDj/lbH0y2/DtIAU
AEAfzscLxGgPdk3XDvpRUuD/y19OvrZ70LXiq8l7rjWEGPXHV4aFCkt5CJLxQ7oic8OvF/3G8elM
PgkkSLQ2kD32rnG/Jif2O0717b19uDsE5j82SpGg2xk4OY5iQSmSlszg3rBGO9t1QOIGPh/pTLCo
IvfBrXL39y56Qb7/s+2Lr0OKAtHyDMu3HaQMoG7Tue08X43qNop3LVH9Bd7jz8YuPogiQ89lCjk2
HhzkIRSDgVdbpRtAAb3qeF139su+iQkExAMViINLGIBa06hXHHKMEEA0SedK8fPvT+/L3vKhgfH4
hw+8i0hoSNM5Avbox/Q7M++xvFub1zK0ff3cPrRzEQXJEWGgAi9JHuNukkUc9Tyi2m89a55AXkne
/v2+rjZ48VVHGeYeghdVefS7fTTnSAq+bJ/H+bZ5Yf411teX74mCb2paCDOBPPv5MdoGMpKI2j6m
WqI+VxRM6BDBkmvK9F++rA+tXPR0JMssOlLZRwcYZsSTwxpAI/3eyBzfhtzmlaH/WmMXPV3BArAO
CnIcBrhzW7+w13Ec+BSmzJU3NQ5IF2OHqcNIAfMYYCrj0jojOrfCVCZ3bFWtEl97FGI2kjnH3LHA
xl7jyn1llQFQY0xyqCDeX6oQA32RUnjm0DH63NXLWbEdFUIQc9kVEFODP2ClfavWw/11qc7xiV3e
6MeWL14f4LKtocXkWFCyTuvy1QntB7u/Ji7zRVcE6g0q7RSqlQYCjp+7YkDHxWXgHPHJ3RsI65ej
d/3vr+zLJkZbyFERTCeXUFUAIRI7N+1jq2tNAZx0Fu3gGw+uGANftoK8d8DVgf9gXHKVGm1wBA/J
MeteMwsP68rI9/XlTQupAjVi2JfIvRBrvioV+pF2ebBucyXxkXI3vrIG+OIjMsFSgycGxLFx+Pv8
MpQB/ngrIceWH8IQiyikMDORQdLqlf/mK/rQ0mVOQjGUTmMMxjFD3Kg0Dw7wnI2d+UHa7eKeehEx
Ae/6rqSRn9HsTmPRlT/w9Z2OpjhywWKiuhjghYVoUIL2ixCJVJJsqeQ5XJuqp4jm/u+976vPCEtG
S7UsipXVJffGsso4MFp6JEEPfCyUcPxBSeFN1bVr+QjGt3P5wVp0XGGMKQkgNvv57QGm2QNAbxwT
uz6wUK6DNJwzowX+3gFQFmksUjEXCLf//f6+6pj4coHMNUdVGuuiz3QWsgtBBvakpfwIwNy9NZTX
2Ndf2dnQn/jdxmU2KBYOKc0642Qs4oPql0j+Zhy2C9vND+kRD/XKePFV38BCGDRJ2L3Af188x0w6
UpOlfmKNtuN9dJsoqqc3+do0W36lKZ1+NZ18bOxi4of7uO771D4C9zRLnXpe19pS7QCfi6EzPwyL
ItAXhY4II1BlMwyfLrxCm663Aa2Sx8BGJpYg3MuOZjC4wq0jH0AJQFCzmNcCoDz5o9LIRgXzgRvE
1dJ8xvOfhQNYhhOtBTd9iO7MlAgLNOcpSp9z5btTPRRZ4/JcrgGwm9la5KfZ4EaBs2AO0pd32ZjW
bF7VwOH1zUzvKpAqjDuwGp+QuAWspWSV9d+CDlm5TTJTU2dmtWLp9MW+ZOxeVsptVmrzpsdqAj14
ruNfFrHlqqrimj2ZsVRdljIHEuyHWtyU+o1mAQjiaLOEUyCgtHChhch3lvUJ5MAy4dKKP8L56sJn
9UgHyObFL0b4FJjxt1qPwHkKd+BGQQUBQS0zHjzAX0LXsDSvT4A6g0fPrB40eKSjpNtqJh5ybb/m
Tk/cpkHOZsMsl0wH3SAtMrfVTkZ8nyLnAOXioCUMz8aaq4hYAxq2tKxmlYV0D2qHWyhwCHMoc1J6
CFWoSQZ4fVmmHfLgR4CIKGfdwlQ0pE+KvaF3vL6O/aT6QSWSNYCxdRskOfyDpYsB0lc76sdBuWuF
s9fhQQv7uxLUIxMCQhlaBm2pMc2lHi57bVfRZ+jn4NXOqvwZ2R7mbIC0nsrdCoKT3TfCfjnaCbC/
sga2oVhCZweubT6z2bNdfMda1pUML1wtDiVR/IgDwesoqVsgrjosIWWLbM/2MeNItZ4atwj9u11u
7uMmuikiMTMbAUhfCZ4kBGN8JWge4pIugTDbcitaBfEytuQqzG/M0b06rKroOU92CefLooE8HlXz
dWX7IffN+oHmA7DSwSLUTlAKXzDRrpo0wBPOEG0V0PCDFGOj9HNgRFZVHHhG5dsQCmpqcw5aoW8i
EhNBIDWAjoj2ahDDD/ufJUeK4BDRj0pfG+FtrYRwMadzFTHonoLPQ2y4RWOvS4rVoBegY/JhzbVN
kIQ/zTT0QBG+SWz7XoEOe2QAQpgfEcCeAV+0sRL1WJAG7EN8DQhlLJkWbLIGeTDifAk3yUYBO8XJ
b2vw+nQ2N8gLYF5PSVhDaFEBlSypSqSvZPjHkti5l5AWQNxuyOcsKGxXZe0xyuBaMPprapNfLTlA
334f5i4GbgADOAtNgkFV+rTeQYBlIQ4gns3sepdB9iF5/PtEca1B+0Il1FSasoDA4AlMSN82jhwy
svR+mBXuUB3GBtVr7qARl/fHjPjhFi9tshpLRb3gzjGAfgmGtDI6dioToxZkFtylVqXOFRlViFlp
QNN6AHIYqzyNumvyX1/fOTHtEdxHgO+7MHJjgTRxes9uR6VNY0Y2QGAsKVJfKlBrLJGm4sqUfCEk
Mi37wX58b2+cdD4skwHnbNIubG/HfI0QYukil+Jhdy4CLhC68Ypba5PMr0qXf/m0P7RKPreqhBai
BFpzmw4HVQOQosZzvQnFKSmUB7WiC1Xn89a5lmfwS/vjQ6vj8Q/3Ss0WHKd29Pq/huqT4jxd6bXj
u7m0qmBU6chD6VDwZi4+EzU0AhmH5BRjvTemG0fIb64sEBX0y+Xfm5qkGT43NaZhgZwCDCmwtS+7
ScsgACMRwADEedXPw2XVLvSZ5iX+8JiEkPEulsZeonHkwTSW3W2ytSHZWO6v64v+aUl+/iMX/acf
JCLuunECXHPJ99UyW8Hdsq6v3O8X3RRrDBsxDgNgU4iSX3wWTA1raZTWMZezYgUJRTf2Cm025u+G
gjBSuhu1d13C+8K605CnCwsb/KogqZM/kpk6sT6UCXdOWFQj7Ab9p+o1ordNcM0av7y7sSGKvGMa
bhBrtj8YZI1diYpQgFC8YmXurXV3KnfMg2dzDqMoRs5P4V5TiLw0lKc2AQGGGa6B7AVS3uePoWcl
pG61AG3qazNyq0M5C7x6HuyFJ+9SJAn7Dz1JfzR4Yb46LZQzuiw45TFCUqQKl7HpvP79s7gcPc9t
aKA/2eD+2aZz8YVHqlQTGzelAVdXNg8wJCoTKIoa5BeCHPZsAxPve5IaLkMODxhorg5+yt//gz7e
x4dP8/wfkFrcGDNrIBvOxShABqOpQeE8Oadq5TxigpxBVAvBYOsOrhhfmeknuhhqt9sVO0TsZupM
9dkdJpL6UV0Unni99ty/fijvf+gyxZcJxLDS684Jdugwz271+76GKHyyqHzpWQzzyltU5/8Tnh8s
PQ6q3kdk/kSK+/ekvP/5VUXfv/1xwhnKbxr/Mk0YLFC6QHpBbOJrO7PyFN38F9aOyCZEDNUG8WmM
Arwh+QnFIRXUS4zvI5t1XBG+sfKAvPiXbcLMoHDwaAjBmv8RmN/83GmxYsY8gq46Xg90T9W++HAC
CnAWjQDAG2pODhw0pm0zyJemSlKkjUzMdU/Dch8GjnmSULvwZGq1c+DDzdNUV0bipRv3pqKx/qBD
4wFKb8WhEgDYFvpwKqOY3IPh6sZx+bYXZfS8pwDXAQQueZYkZyeaA5pQhRZZMENlp1TR+J4pyTIl
dniaauRBRmbFWEMHBOsgc6dRThxIE8Bipa/AtjhMWwChtIewtT6WvR993+JG1Z7PeC87b2X96u8D
hDEaN+8DBJ41RnoHHx1CZoiXEftiIKShkRQdCKIW6YCAqOr99GOBz+8GyD60eC8zgWzaTwdSkb4d
mMrez3g/EKWGtqN9ppevXd0+g0PYzE3g3H3CVP1+2hVphl2zIffMypt5O+7iPZF7ozAA1ASM4dgn
ejiPuqCcl+iu9+gz/Sx3hvhR2i0gVGr7ZMZELPugqeYquBsvEss0gJ7JFV/Y5K3+9JQceBcxPSEp
J8wp7fIpJciCa+SpeBUtB4cJwhoauO9qMocEie0Cy4RMwyKpiQcpGEjBV/FOA453Bvp1sBmiujwV
RX0XGkS+ZOGIcBrLc0UpToKEXpcyL+SvySDkiyniYQ7dhhyrXMN5MpLvUzGQHXKeVTak0mXVh9/q
tN7rILiBouEEbtZYtXL6e78gn80N9AsHDG+Ew5CzE7eMb/rzjGxVWdxWgr7G0oofzVIUM5hW/U5X
m+ooQf53kQlKvoSqWsyQDWfYMDW3oO2iFy92VMgVM+OOzRob/otpH6i3ZM9tc86SWqw6CSWkaQu4
S2etxCjrxzIlhB4ORAZVwDKVLbDA/AageXaKhr5bguxWzFpiZYBvGs62+320p0WHNes1tcbJRP78
1rHmcUxk+4MK2phF/vMzSGwDWtKx8Y3Lzt7ZuRjR6XG9cECYA9IuN+s9cOzIBMAgJ5ybYQ3uKLBn
AGb5RU6sHyytf4kUjJ1MBXQLg5q6VivFulEsxryqd+jL76pG0J6rwgPRz4FDBbeARZr1QLXGXue1
IOWrEkLOIVJicw1qqbriVm2uo3ELUCpzzRMHZaJcxHk9+FEbySdICC2L0FFO1OLIny557k7lUgX+
C+p/Yvm7Grh8yqmnw7Vw/DRUvz9CCiCQOXKr0Y2g3oQB5mIoD5su0W3wdFIT3jOD2XdFq+Y3Bksi
zQUwFI6VKEhW44FpLzKC/KZr2SsXfbDNxLDrlMD6IVh7CwZt+ZjWrMVfpzkcQwPb1TxUgKor66ex
ati29L2qmpqpT51FUuXaEup4QIRxBQytVGjLEAP5qmE5XeaKtmuzvD6o48gDXd5dVwz1YRqHCuxN
xwpAe49RWj8ivV69twNpbljmRHBwWf0L0swCGphk301l/BY+11Ch47Q10iGbiVC7S5zMee04uWug
z/T6u+TTRsiTdN07RbsQeF9AElo/tBB5lPUobU9hlCFNwgh5RSAkPZQQMZ0Br6m9/ru6DhNPMs+X
UTAACg2dpvDaGzY/r57HeRp6RQ5CVCPeAimLL7wj6NDgs0cOsJmO7rMsSNFYVK6Kwa72DkjKngIi
9zOv7BsIfQc/43pYgOIcfwMGH1jv0gKdAUJW55NakFL3wA4nHpjo0XRSbmfZHmBiZ6Y22i3QVcMp
Uix9Azns1FPwLl4kyqWtDSfaZdUSY1Y708vWy3u1Mtcq7YtNl3deL7HM91RVvYXWbU5vcgho7FSS
AR3fBktKxINKq/yGSZbfyHFr2v18cCrvZHjN7XExCVODIMgC+DMe4Zj1WTPHwfiDLyA14riiNjzp
VQ+8owDM21wxDVI465DK116U1iInKr7337uQBwjXyHd9F2osfcozZG+GPOlLkGrARFe6voR4bvKk
2YGbl7p8sX+X92M5xKfO5Rf1k0E5lzekzeYkC4B217XkBNmfU9iDfGaRlp1anes7sNsOxrg3FZXQ
Eptd1Gh4dFB7B777IUfuMiq5vawMsCZ+nz+dWoGac5pqvJ/PzF7fNRWEr8b6Fy2oVhfuykrcgRSA
gw4Q4TnF05hMMavMqq0h1OdYFpgnvjr627BrWCWWClImzaYWjIa2PlJxSX/a7YD4ulXAotRwnaHV
WjDAaf92jFjBre1N9ZgC2TuuQCuhSIBTT3Om3sfh0Pt61hrbTmT9BgeruQXv9CmsqtatkYD7B1dX
oFYGPy9OqpC+YKuXjthUIoC+Q1gpJ8TC3k4KqpVlhm8nkSRCOj+C/6uNY1eGaJksSH8Cu0O/rwAd
f9+DAg0UgCscG82tsea0N5031jTHY8OfV9FFgAhKIC7OM8E9O/zd3riYayF3q48RQIiC2IaOWLd1
MVEwTgAM5C+T3QRJin4lhdL7DsuGF5EEvkh040Ep0n7l9Kn0J1tK/lP+Xn8qT3PF50FuPEBpx/LB
lsXclgGZvU2GsN4XChj3ZVJoC4QOWuZDz62FODqQ+bQyBIJHHXh2Ce1fJuJe2+a3gPwaW8gmqLMo
ajWEa1QwdhJ+KEjHDyqzw50Qynwq+lAuCWaDlmrzBFFc2x1oynYaCRdTlZ5eVWHWP1tso49BhzMK
sVo8QJio9GIQCRXoTeh9nCI4Ut5MNjkZLfbJRAdJ7ZQngq+nctgqzd4hFdgamWWUrwbUlGe0YWxn
Q51wN22df4zqIUxTtrwoD1USnuvmWQ1ez7TgkR2EIFT/7/3C/rw+wVITuYKACcXEAgVch1xOL3HM
WitwkHji/B4tGv8CXF8+hbEzQFY1JKvW7uWTDeXFRpT2PSTK6h3InPCqqIp8AlZ58IIS1Yo0c+6a
zPSojWwrOtFvzNJhJzui8bIcYFqDzYqxqmzl+Wg22p2dCn24KjG6WcB+KdB5hF+YIQQIpZtoZgsE
j4ZAx76Z9akPXhF8K1kXeGrTqMdpKxeJdkxlEXg0MN7K3o++b0318tICaHAy9rS4iGdNqN/pjZqf
InTpTVJWMBvhJ3oZyx3Qfk99PJgrU6lcGyjonXB6uAWwrDVLpu06ov6CtCm5p+PeeKwOOnKPFPXc
B2b+vunM7EaFYh2It0I+9U4U+SALsFU37loMdONE0rv3apOxiBQrsHtY7iz+/p4nn+m7oQh4iwUs
KnSAYFCoQMRfrrAcjOBJbCvELRGSXbJRwUoQZp7y3DJPGo/nNliYh6lIBz/Zi4MGCZ3Hg5Vg1mY6
AZEa8zT92ODpn08wTMU/9/KmKIttpyPVmol5swHv8R6MJrfW7d7vwM9EQi9Dz31T7SoAzF4gOx8f
gohWR3SR6hhk55LzzliCOrWdxodzCQ1/nNdhbVPFW6Vm1WIQHECrcVSddrVxdxqcp109b96OhoUF
VZ/Plf/tuYLS5oqTcFrHfH72pg1NQQAhACqxAXr4bH7oUWLUJXScoJYj8QIKsupUqW/OXZs5Q71P
gUmeyoy0qPd5gwgVcsK8lU018DnW++noeH7VWMSrod96yAcBVUVO48dpK6Ra8ugQKC3GfZ6cy96P
vm8BDw1LO+0LFzCYyJ+6PfQ2V6DF6/dYAGRrG13kXI4ZYQXePfr2VB6rkZ90jnz5XB9aaRGmhfAK
9EhDgGP0Tn98fgDUGaAemAQYqrHzXoy8maRqRBtLd5HjD3nUi6T3LEHZq1buSCiz7xVkP2eqk5Y3
ZsfMrY0Z1QN3Ono1wh03Qu25Lu05c6zKLdWc/4AWFRKk5OavisXHwTTzZwNMnhkmRftgOy1wFbQp
1lFetLs0b1o/sUDbywboUMLTcz7dMnLjlwqtcEl48Vz3pj4Dz8o5DFRfQqsSxB3O+t30E+ZVD+yS
TCA/qqabNAJUbioDvfKtCuO8+Mc0DSEEAzjQPxP05wlXjOXTBJ0kGlmlBSTuIN0DHHsGrSmt4fks
NBN5CAz85BmN94aAYuxYYyqaDvIISSw1pjjL9wPv5wemggyDqRQ4VyYQ09PDGwfalG3YC6x9Qfqc
vH5BXSoHKXUvASvu7AiM64y7AIi3m6msMRGkV4vg7QQeK1iJ4ITpdKtmPR4HUEPVrLaGalFT6Qne
ggicG1AsMhvgMcYtu8uLR5PKApQw+DawVs0pZHFAI6hvpWQR7EubgvhJAPhRIQMpdcF+EATDsHb8
AcDKx6pxCnkEqPjAym/12xZ6Vu7UfQaR7+sqkg81CaHYZTf56osawP4gQbDAVAkOt0y/VQbFegfC
eX4L4VPbreNC26tsHqqMH1KtBlRu3Jqq9SW+jXM1mkPbVG0R66nWhsWLdd/b6Bolt8Vu+rGarENa
TvB9Rf7PAdtMrfXb4xq0FnIFdd9i1Gh1ucaC76AmBANG00T2Oo3D7xlvzJmMWwHuYNchjQgQGef9
yTzhSfjDSkS/itRh2MQ2Jt3pP8sxlZ1ZQeS4inWyCLoBdlXRlMOm1Yub6ZYcqWeHXiLPWDFNoy1T
gjmov4saAcwt47Gzl0nr7LkyxGvQ+h6novdyQHGUmeBF77+XTVtdWX55jaLRHzOaahTonO4bDRPI
q5Ua/AO/f+Cg3LeVZi0gH8crVw7B29Hc6u16PlVUx8LpSOXgsRm2tYgzM4PyQNKRORh8WOJEoNhi
vrIWCmSTEJs2IGrQIskskk6dph9Nj/RzjWm3Ltt6p9I5lMGSbR6Ktx+oJ3zcReqAZDtVAff2qcNn
tZjqvpe/n/peNoA03vE6sumscTqCHgd5mnDbhX1+A8fWXZxXgFOVNL+JSVaS0dl1V5YDyoR9AhWu
W8KBF+6mn/j3VqlG0Qr27bk8AYvxvDVVm3b7SmG+CON8BulZuqMpuB5uDW7hDkJ9wMs46WbaOx+Y
6iB3reFDpBcMqcihO2BImwFUyPGU6YcDvjN02fk8I4kH3FGEDFBVRrZFoq/aTOkP008PscBDJbN7
XmjOehj3pnKzrFsfnKDae69bMkG2YoBx+vv0aau08vPp4NZ3S6jtjfIKVr5Veoh9w6ltPsR1wJc8
bhxv2k3CPPYDriuLaRf5JKmrYqzaTLsyLg5QJLAOQVHAV7iv8mJ4iIYmO4YO3Bjj9TKWFB8uLwyd
LyPBHY/HtgnMUhT7FjQ9lu+XBz8q2EirKvdU9D+zPvMzLDqfalsfFlGH6QccS/tRKAJgmFj9Bugg
WEShwbZKYlYAxupA06Xa8I1aQ+amRiSOEqJ2G5qKxpsOjJdU4Ip64hBwXpgJf7sk3Kr+VMGEQ9Wr
h5ZtsyGpz5c0GDTbIolcUvFwDCAo8gAZ5GxhGUOwHByWnjjkyM/j5ecaxlgjtOHFeK8B2t6xidLo
Qe9Jtvjvavxu5f0auTCbFUzybga18q2DjvREOxqu4AOwoVaH3dIEc3Yw2gzpE7roScSr2qlzMKFr
LFq6QHWnWjIH6rUtMHvYYRU/NXl8JyKZHymiXbfjpaeTAZRkHy7dONCYNrDK2QKaHj31dHlx6VFj
AtKUySusf1+UEMVxVeUxCDDcusA87ltO6286hm+YZpQ/OA3U43iNJ1VQlszzzBl2ZuSYS7B9k3Xt
4O3oVsoXLbQf9hGnAD9bIr0jfYZZrk/iZ17W30w7l7BnPrSH0GMMhDYxP7QH4GT+YEFx49xeDtWA
uZkMww7y2RbE4gA5MjJzgThcvNciLfcoJoEnSC3AAwoXSq7LuSwlkIJpUs0yiSfVQidwUbe2WE0n
RUr34SQnD5WfKXSxTCN+O4mn/O0koif9qhxbCseT1ISRpyxpzi3Ba30+KaHASk4t0Tj4o6UoOCWj
8DBbOPmeSNE/l0T1Eq2Jf0QEvpyG1/JWsUH67kMb4hOQAz1pFOLptA6iH1APW7S6PjxH0ra9qCz1
bcvMagflQ+FZEt488InPVwPqDuGoOpS3Qiv7pSrUcGlrvD4N49UKK7K3ojaqZmEEGSTUK6WCBtEs
G9TsmVsDWSBPXrSYTLhy8HXROM95Si+KlVqxvyh+r22EAW50dNQUyPY2XuTPaw9Y3X9RPF2k+L/+
E2sIdc/OWYvcDPjz7+3mw1/brbuaLNSgihZFW2D1bPp/u6fp2sP4YKIxYPep9nuTuNXpnqZrN8zq
vb7VV5qiJ1U7M5w68SqlJUsV5Hq2pdKp77RQQBwiCh5AZm9WeaeqZy8WQXlWdB/Lp7+pR71fIrjy
oEF44Fy/74LhDlyyQ1b+SHhjIzKAlM1O2Yr7Vk8ywEkTeydBkloZNnoCdBmaA407Z8ahnvUkcnYH
F5Lx65+zS7vgAOYycV8W4o+zRzAJkswha40MebmCJEW6tPNKOZipjltMAVWWRC6mL5AVzg3cd+w5
bvrEg5wNImNpVyJGJdOlKXXlgLjIh5NUaK74UF1Klp2aNreyTKD5k9gHKD40t0rQWSvQjltEqxo1
hWCqA/dLXpHFVPmLMzAtWKuUwbVKkaRvBh2OaDu0LaT6KKlWIbLl3dfAIU9ziwbJoVmjKOkNnGDK
Dbe1cDYd4EV037ZNdJfYMlxDLUo9z28F81RkUf92cUEoQOyn+W+6IFxy6U05EOUmpk04szqrB/o7
QvCj73oEMwAkRgiV3AN29LZbf96djorxKISc4mVX62+Vm3EXYHJtVsJphZVE1y+GOIO2TR1aJ+TM
CI8pRAuVWDVPU1HZCO6mVVBvVMrN0787QVJNWZdIgOQmfVYfbanRJdDGvVsEKiK3076p1z2SP/X1
0RkdHgSqscupDGx31LF+nzMdnirGeBzn6+hCKm5T9YEvrVTbZpBBaZGYA5sDBAj+l7grW44bV7Jf
hAjuy2ux9kWlKkmW7BeG5YX7CgJcvn4OkmqV2u32vRMxEfNgBgEkQJgqkkDmyXNAwmYWKwvCr3Pd
3JxPxvRmBB5HEGxoubF2raNLEVfaUxRY79+hisKvVYmtLeLfqBqT01yihr+sBmYiQzbmzaEeu+xq
FB0SkYrppYoK8AFo2OcUlgXvocG+tJPU7slqKkEypqpvVmbUji+ySr5y29HuDXwQrwOsqBpQ+naT
xALpsKqTsuq7TLtn0mPbAbTLkbFtmuZY5FN40ISIVqHnGwu798IDHahh9HI2F6nOcjJoHt1sOruK
ViBgg4rM3w0hGwEsgWsUYHms7QNk8Q5xNExYnlfF1WXVKcf65Ln3OTjlwFm3pGLm1elycLJ4bxSZ
+fynTkYCir++GE/ZMKWQZPDDwIPA+KufILqaGeJFTG24FoCTb1Phdk9IOj+TAVRjwsUY+uJMPS1h
hQG4eZJXnmQfeo4axMzK3BwXbjfeNU3YHx0HLr0gHPu7YhiGownivLUNWZ0lYAP5TpOOG9Dz0ami
oYr09BS6/tZKzxa1xvD2z623vmVXMPA/xv0dE+HPpksRObQlUoxbS2yappqeoM30KFRI991gBFRq
27tpjf9CYYEMzHZ2ThW6Z6eRY6AYcV+BuFrA/+F+bzRZLVjSOg9swAr1Zmt01hhkoBsHjAQ6pdbQ
LrGgq3dhNTXXovyBvJ2iDdLcmRZ+mfI9eSKGyuTA2SOEPvs1/mkLKp4C7HVpC2oh7FVoYwKiu3wJ
ul9jBXcf/CWIio37sqtebiZ01uruRiDPEHHuv7Y51DWCxMiKNjyzGeAEe0+ad7ztFkPV6FepDjw0
kdFUwCmR8VCb66B8IxE2ulCNLTtI61ZyCMie6kzevzZabx6o1Nitd8zL+oFKdChBdbmsG9tf3zpV
0xbKd+GFapCS+TYqOIwCK0zxfsps62FJiDC6TUUHZ4g7MqS6Kv8P3AftjlsJyHoULmy2plPqQtYh
x7eC6lIvbHZCWROKDAI+9sPsFqKyK40k+FdrB+vTk58mT43+GfIuxn1feeEFVED+MamaM5XMCTfI
9VJ/A9rVMkhBM45sojyqlqHVt+vWL9mFDC2oeluZ6e6pB9XL9MttWF4y7wjVnPOtSxnr3qYHQ9jH
YWVibyarR6qEb5TnaGRiqfd5+Wzz9rUA7ebPcpcm9vizrNvvCDN7nwRksJYtiMjOrosNjOy5u6W+
oOCRy6SwiufMrl4RLLfRN0O+xtc4FV/WdVN11yTTumvTluYW6V0gplJ1dBCKykpzCmtLRa33+HVN
1lRmhTS3+Gq+dcmjTjsYeZf1PlRM4v4Qe87RqWswLAj8H63GC1cdAN8vYSEhB6UN9jmphughhRkI
rMYXuIs8wGyNcNWyZgDraqQvdfyoV2CZ9pbzd47KrSrP3zSvG8AexbCbmd9CelKCcr4Gb5jRphyc
THBr0RfGVvAfg9fJmhpudWRCDbVZvvUgYzKZLHCb5xFrgwp0/gsoC2h74MWShyEbcxAQK3455dGp
8SicbD7exVYBr+mtFUFvK3i7K55R1KcKpI4naIM3S4tLJG3ZrD/ZzjSc6AygTcV5XEC0qx2aMOhZ
lW9lge3daAGHn7vjttbCA1MlqrodbnVRooNEjVpKlkxbwbwDlW4mVExVVBRIqnIJ2aNuBYoROOhA
SZCcZfViRnEEDSbHLpf4DHeg2oQxHQpo1eAbE99FCHPlF7M2sOrg7XMInuEDHYYB8mLuECPPkHGk
WFmFeVeDv1/sbs2RVYR8nUzGo1tWIBFrzbMFCMEObrR0M9gDYFBFjk2RQmaVTRZASDl5zapOC7w0
frPFdy7dFDJ/sx3a2lvmElJQfo8or9cU8YnOzK65QC9s3N6qqP4XMy7gvLDjBg8MqBYpONIjdjWH
SQrwtgdjGWqrOZxCzTVYpwPEG7XVzfDW0CtrIYppWzVCg9ctSf3iMWNIlUGubH4WWLM/RGm071VI
FCR5UK+Cp3NFAdNCmbXKDAIxJpmlBdjZWadpR0IydLV7isG5eke4jj7Wpi28Z8WMjiAkxruF107O
W0S2CZ1wkdHqzgRRddza046WefNiDmlMWPfRko9qlQ3QVxrU3bAKBG8AW76F56xBrkFli9xGkPZ9
K4SD5yRzX0Ab70CVAAlwOZQU74sQjIu8b4pvwD+usyi2zlMGJrI+B201kKz2wZ4K6MJxPd2Mjlte
vAwPDAikxUtkeM+TaSJBXIBXE3JlYPVsxWPbjulnUy8G3HhpX8w2fRsoMeXbQF0J9wD82m8DTQl7
NhrgPMo2KhcguRsE9u1GZWEhABZLCVhri0UZAMe71u6jxzG2nlN48F8ND2GFEfnC99bkRUcXLPbL
XDWYwHphaRl/MbukWEO3Cs7vzJ97VroXv9ocagDUsy6n6Di4LLCx1l6BJJvvmy6O7vWiaQLyMbRH
pMj538rJBUV07Brn1DenvRYbSM6rITvG0vyBDPE6fpRFjJfBZHfrxPX5XvQtOxu9eBsqAY/pP4dK
LLaRg88WtBejTZuGr55bKPic2tDFKR+PUIZ7pDaqagxgLbBT0Vf/1skt034LJNQRmMmvonZdqGUh
c6KGoOG1NbvyUYCMe1FDjwqkinH5aI18WpcePMLUCp6q6DRZ0Ss10kEUERicEEuh0qAWVoaj6XtI
3opFKITY9n3q7C0zgwydhbV7AtJugD+a/OjF/fjsZoAZYrfA8Nb61aqYpvzoTsn4zMWROtNYpsvC
gPYBNBacWLexaLeQcu7sozoCarhNoTUDXGIv4RBo8tScV6rj34u3VlrW3oq06LVB4z33pSXxrWjK
UO6Nvh0ChmcVipS53A7p2Hz2S20x+mn+rEV5doB+SbyEzGLzWQygjAEY072LE+Xez8cHqqfuSdvJ
rVTdRwBeqXsUm9khqyakd7kdOzg6WAQFgpgLK/SLg4HP/xP/e1EvbGeRR2V5wCNtzK234n/bF4TV
5tNtKKnL8pJJtp+QE7wAA1p0tkPuP4Axc9fEJlCwyAnYcg3BJio2BfzTNzPFnf6LGZjxxhcarc3N
t9GUGdWXajSgVPqVrZYYN7OknRBtmbpTArbT1SBFCOJVq71oOpanYeiXK9ASh8uyRMAroDLW+CH2
7ZJfyJDqDGVjpAX2P7+MQ4bQW/znOLdr/TLOqC5d4Y6sykrqS7eYmoMvzAPBfyjSRgev9uZ6ggtR
FWGG3u1vMCJqfK/vLXy0wdiO7i6GveUC3IblqY3L5Qoho7BI1FXV3a5yG1LV/9sYs1XpYiBf/Tfe
xwinpHn7gJgmt7OTVh7oaQ/hrDjbqbeb3yROzg9GbA1noV4dnQeVT1ljZ0W2zEGmeG/nGriH8Z55
78pkgpdQZ3dzV6+OXTBTti5cVz+mOmGvXRmC67YV/L6IGrFrhBigOdCUD6AL7sAejxgvTOFl+Wha
2rHY5REH+XLFerDba9kOwpTTmVVZvLSk235GaPNUVEP4IzLHbYFs5y+5bw2BAaKTeyGSdkudWJhp
Z+AOkOetOkHI5eQyuLYzJrej5dlfwNo7BJrqBEWXdsss/vFK8dDNnehKcQvpHS5+f6UJ6sYnF4+6
XUEAOnN4+tK3AEBPY2huU6wJX3rZ30Ejs7oiCKBfwJR6oWpNTM1W+qCAr7QheRFVZS+MuIlPkCQ2
n4GBI6vM8vtjBm3LeehBMyEKK7BNeB/a5051HaDccxvaTt1m68YjX5mauDMg2PRQJMbPeqr7ewus
M/d81H7QG2yKbX8ZZ56xoyKgEEMPLj/oVu10X1FUQ5bis+oLRVZ5rw/wA7n2AJ00VDMHkTjqK7z4
LgNYbH8DykHnx4KGTw7XBbBzdPDfz251eSlnMwiGRtipx4aziaKqugPeaBsJAEWiBFBOf8QS2Pd0
0G1biC74GQAiSWrsw2zQPgnb8TelJqeN8MziWfUkA+oZ8eKtZ6964hcIydUQjonO79udPsXuYt5G
QG/kQbN5dqIYMrUaIgcLrtpy2G7I9m87i75Lh10OyYNTwsSIXFOtWEcESJbQkEPuQ1yuQekyHUB7
jhAm1oovVq4dMwVXd0ZkAgPG8AxC5AHkLUOK5UpWnsIOu6p300Hh+ofOeMg6DX+wMD8S4C5GaA5u
r8baETqvcbl25H33TI106P0IFhVS3ofQ7q6egjHOG4c6y+9iaN8GkQIG0KcVTF7J4VYEvWJ6qA3T
gwwYvLHUikUl2OOxvXAQpYKY4F3a13hFj9a4GvxK3OH9ibexarWQZ/Sh2MZtueJ2Xgp3o4MX41CU
AorCYMRFSg/X1kkEHbigqtp1CB6Ys4Sg3xV4PEBsdPcHlajDNGG/pAmwuVPdoMwgHbr2KsSBdfDs
Sk0+KWWowNLLt7P2vY5a2wT/6ZsdtSKlkAe/tRvxAQuFsRwbe+VkQF4vadtig8uhX6g42l61hJ1A
LhXtb0TnhOu2BM1BVkVYzGPRjaRniKAtsFpHfpYqVpYPFgjQuaOdKqAfBskE1Z4mPUjNYx3C1e8Y
MdrTABPBx9i+o+qBcJRIDrhVEa7sL0uhLOuQ+ZtUbyq4BBDqlvO156tmYQURmOFEV5+r8tbUjh/K
f5mkGoJh45is6sHWdnbOzGejDk+6EyZXuILNa56G+0L5TaF7m+0L5HshbwRWw+A3kDn4R6fJnsyr
AYe6pyX9gYNhPTtVqS93whHDqVcHd+R9kHnSQT5ENpzokIIKez6jIplAl8cJ+jRZ8na6Y2k6HN1W
by90UFVab/fHxIn4BfcWCg+okr7sj/PPtOsHZC/05aqOpQxYZ5nPWskOCUClV8Mx66tVOkeq7uoO
r7+iwW7cz4GDEWm+jEH5tHvv1HZRfw1b2Vzx/5k7QUkDggQqO89k/EqH3jG+OWHUHahUDqOHdzHg
jMqgGdruGtkG0ESp3S7/rZPetdoWC6Yzy90fdl83n21sVpdYwZk7VxWvrTUABAeR9h2Iat1lP7r1
585vfxo52J55Vk73WWd96DoCfrEjqw9ddSSGhK3O7xBr4BBNZmA1UWhGOtBv8JcGqqMfIZiOPvaY
N+xpf2dAN3ke6RcM5C8jzR1uo9wehF+GH6d9n8HrAY7s9ng7NGkMuRx1oDpD1kBKFJCxpoYGv7Ju
Pr3Z+F5srkQz+AuLg5xgRKh3DWE9IKga3XROlSiXupX73mL2w0CNAjoWsMnf3TIT9o5kZ9nLqPeQ
lh/VePC+RUpERKubac1jvODyQXbHMmT4KKmQFRwP/QASpqEt0yUg6bm2kaEt9zN8uwmR3ZLVUwF+
ttQ4xDqyNJZlaxWQSRh0/E7N1n8e6hzJCCCyRrJvPR0rJ/42DVX7dcjZK52omkHVqJModpr5BEC1
83yZIYI4XIiX1x3nHdLcq8Z/KkYoqYD+h/9wEZtRcdA+qT/lLK5eDKsHi4uVJvcqlXPL01Hf3Xon
re9BMuev3kl0od5g4TrZZX7MwNO7KSnZCNHOnz4U9Db0xNMzbQJKsc/67H7IWHad8uZCtwjCE+2m
GPxuTb6ZTK+++gC73RvQOyIrqiYrDQyUa+QnrUfwwa/YBM/4Hl8CxFZUeXQKG8QoIGa3HL7KuVu+
gDZua45t8S3LRm3RmEZ5AWS13jdWm67fLcTkIGXN6PYDQLr+IOVDZjJt7RRjdsAfJD+5fV+vYjAe
f4qK8bvgdfhj1F7yoau/a1jHL7AIlA+MWdoatyY/CCnyUw/hsblPL85JPFbrXIOCzNT3WLjHRs/P
zNbAI6EqU1UcrNxZOkmaLuFSBnF2q4NgEx6sfB2FTm/sksbPjhqw7tkSvBGKSMsGFwTe6+u88n94
uW2vWcwgYlh2MtrcshRuLZSqYLotvm1eygIG2OGBYZRxIQ3v1ButmF/S9NeCFjmSxAY0QLmyXZuT
/chFXT9HNjRiffhntnNxAlcZZOPYKU+hhJlhN1/Bm/Vk9Fh2GpH/IFQnB1HL/YjUuYA6uYBxzmNQ
q+yUHLQag1pz+6cz9O5SdNBjoIgsoCFin5XZj9kR/V6kRgq4JmYm9ywsfsyu7KKZBBV/6VBC1aRt
3f6ip3356Fn2Km9idm8ZafnYcInURATnd3Mx1jWwiPcVPgVm8egiL/cOeFLorwIbFLx3pYHion3r
qnmy2EOVdQzwquEXFiGztIInG8r2fnvp1KHhibGEw6N8xLeJvqzAK7Sn1AXrhau+rEj842upMbam
1sbwwGuY1UjIs4zs+V86cQngbx/awSAKcNy+IyEhwVCHqX2lmsFHJJ8M5jVw+BPqXPaVVsDUlnD+
sTPec9R59sq/dy71gYNkyUAmFsUATFBLI9frgUpzFSUEq/omY9c5GF1FWXdO8HhT3c0ss+pp44Vw
s7Vl/LkTmnvONWP4FFVALeG302mlceflEvlk6hcWh/G0NVPoMlGriXDSEl8IqOOq1vchuJWOn3K5
oVoaoq2xzaQ+BtJoEG6wxWJwjH5NoJ8CEQgVTHvJsLTfegDUrQnHo+qxpvxYT/b4Ivxq/14PARv7
pXgfh+oTEL8pjfLH2cPbt5DljvUeYRsEANa0QKdiYU/dmlbkWDq8tZI7S1NFqYyp9daXXGHU+kvf
PgbTiUSk0sj1jW9x5HgqLwh5RlJp4DX5jyoE473TbJB09XHQykcA8AliB3b9/jhBH2fG5UkP3Hyi
y60ttcaduGNtX1+xqNAuTuVfCL3HxdhstcLkK0LvGeCLX0hgwZGDoxnPGJrweRC1+cfQ3eAD4aEg
f2poyFB/GDqCBjg+h4mL3ajrgTHOAiw6Svx1ZYi3syjGe9j1JhbUjgAZwZxRHaWHrDfkfs65RhwE
DHSyBB4cW4plw/p2S944y4X6DHxa7XZ23anWW9HUgDqD1uq2cJGzQIdUT+KTIyZw1vTQJoHbFKof
VDkk8OQuyGgSpguxO88+OBOElBWgKu+wKzR5AdkeHpuf3usNK79mHugUTGi+7LHMMx/ht4Z/wyu/
InJlBKH0kUHnJc59HkfNwhSs+OpoUPaoJbb8Tjw2J8+NIeGiGvpyuAB1zPG+AUef2bB6VYQdRkK2
dt1oBrKiU32DiLzYQFko+ZxXckEGVsPE6jYFeH4Bs8aAFkMKBk3ByIRz39tevajUiFPtgTBMTcFk
bnNKgS0OqEFNASAuIL+AtZdaZa2RTO4v6SYMtrnvqqR56gq4aeWUvNX3SPnte71+AjeR3N/s/14/
Rj7wpApxJ/8aZ4QfdLb/Tf3fx6fr3uxpPn8fn65LILT3+rRE5jl8ypuMI84SS55f0tBjAQ+t+Hka
oW6dGY77bUrHVc+HJAZNoRdY7mR8ZzpcKWFhP8MFZwa6RIhlbPC8izQ0jnDUxPuySiF/U7PhrmRu
tYJuM3vAigyvqzFrv3SZvOgVFEEXzrhgYByMF6Ed39V5lX3Nm8pcsKo2HgGdCpeyNbPzNBnploNx
cZ9OHpZnar5wsuaX+I/z9YAyRc6d+V3zxY9UaL+fr41o+N6I4CurgdW6E05cf5hvz1i7kmat79Sk
nVQJNXXG26TLKEIeg/GPSWcm/8ekwRP6dpOhy/X/eJOT9/k2pqf/+02m+RYp8o3+801G2AZxNwhM
fgJ5yU6PquQLEIt+oONdco5si+96pw43hVcYF5mXaRDiBfragfCz8wvtR5kXr7nQq09RXIoVUunN
o1827sEQegQdJJk8wWEFjtfKnH4Y+QMC8cX3qJ1AbiUM69qVZrWxsOPd+3DR3kkOGfEC4ZoXI2N3
1CcyP07KirLp3LEIsO56gKBq4+rzpFKECl9HFysgdaEWOIrbpPp0eJuUpSZl12PxUEaA/Q5IPixt
xn6El7zyyp99D4pXo5bOE4OK/Ao69u3JdTJrn3R2skGeBL+CKiEKpsYtXxObr7KEVz+ZZUI7U2TY
Jdcs0FzmnzPcrG3MXH876vZ0NnmZLYscyOUyg94gXSoBBQKIrV/TXnqLUeJeDGHirbPRirANA7V4
7fUSmkqxePo4z0Jdkeap8+Qf84Q/M93kmXybZwbJ49fBbMFi71Y/gTD8dZ6lKUCMp+Y5ec14arRm
ZTedtUhBePQpHKdkJ7SxWDauJT4VHcDWhaEla2pFWqa+xGaNb6k1zWUa4K+fHqjVEc1P8AtUd9QI
4pQdeA7cC1cDGQUWvLr75GeDfx1N8POoqyVaW5ybLnyhHg02eQeoP/xhKnkjkjUNSFNJeMThR8vl
JyNGII+mQq1qKraPRBhqVFOJyzzH6zpsNs4EmGgN4qgFaCCSL2OJ32VtjtNdP9WQBs36n5ABSL4U
YG0JtBpTqkKjfZxy5Awqe+x+2lVktP1ON5j3HPvjguyzLM02Uubdhswc/hp1tXyxNS/fJS1yCciq
T4w9h1Deox2DXsAvJ7D4qqvhcXhtjXC8AK+Y3wGK5y1oGD80oI5Yg9UWGXcpzY5mzYTrBTbyIG+z
o3Fodik2+PPsQjCk0zhp5qUb1lXxJkx3fmgnD4me8MBI4/Zlyo3vAwLT37HcQ/4O2BcWIYh/i77F
3zOsH83Jzr8gBdlZTGFlPA4VBFdTOIfOSVQ3gNZl1sGoOCifJ15v7cKA2pjvyRVdxYzgAaWrCDF9
b9q8pqtkljPESNiuFm7jNj9rq5yvUiADdsGlRI6QXn0P9aoNpGEbn81iumSixkuL53sjxMS4U381
kWP2zADsDcpJt+6NrOs2ds7Z3lcfnVBP+jV8H/WVxhnUOGM+XMrB/vM4kuGPaKXwJN7GQWSmvuYt
UhtoHDWf5A/zsZzIvm+ckM/z0ZKimOfzm3GgaOvtBw1YdwmdFWiwqZyQ+J9nw3vrn+16mfwfjPLf
Xu2/tVOzsuMR79rfzf4/j4LVJ0JXI3ak8f3Avey77P0yqByrvXeQ97LL8TNYt5PtPvaR/R1LfYDo
Yrlr2jr57CiGInw2zOPQg7AI+p/2cuxa+Tl3gPJWptitgPta0+Qjt7t80zJz2iGV0rhPQqACySS5
/vmyZW18j/yY/+tlYzHZyJhnza4PJaimcxDFOOnXqeDuqkhcsYu4YT+1WExSvQ4lzCXwdN5hzDJ+
9bzuW5OaWLkURRRgk6LddXVSnQHNsxdQ68y+lhEeXO6E+GLXpTiCUY9BmggNRWqeLKNPnuAODJEP
XPeQSsCVrQzJ5shWfukz5Js4mtlsbH0YPmNm1I9mxpxR7NwqdZ760sDPFOM5SJb7MLNy7L9Nqp4X
TRQk6aTdZYy/zYwuRDOTvDEviFKmq6ZJGCSstSnAc8E+RyPAACUUMu85ZKnOWQgQLSs09tlKRkjx
apYF0KbdPYg0vlB9PSI0WQj80bG9HgDqAa1gm0RfIg9vYNa4EDNW3U0IQlZQonhxmTHuwhjiCVQf
Du4dHjcXrDW9AN5OQsC+hP1tHi7iovM8aFymIW1iAD33PA+I697TQE2N6CvNA9kk/TOETwOq97yg
a2xQm4BmAXnhKk7bY9k8We14GhMWPdvsRJFYvSxi5EiAmIpirEDJgBijA546V9FcpEYeIBbiXU2k
sV8yu3uiTqFssDCLQmM1B2b/PrShn+iKkQto0y9DJ0Oy5blbAVMK+i/iAKPdKZ1lUf7EbD/d3epv
ZhCgf2qN7q3xVk/dVWMCsZcdwF98K3WQz8+OAiiMgEpM3lMJaWkfStZfJfIhvJf+3o+8D+9t5Kl4
L733SxEOuW8BrlaxRBDezRf5TVe9Kj9M4N3yT5OjS/7v+pU5Iky17zRb5uEDr/ceW3KGfL8pgSeu
kq/I5IZTwA39g0jC4n5sIFZCDawQp34wm09xZxgbAU3ybTxJ62mS6T0ZGAbXFvEwGvc0NATm2TI2
0/y/G9oqBwk2FsUPaEYpsren2NpERhI95yPSXodo6o5Dp7NPMmM7rAKbq5lIXUkzBAlZIXP6zosK
pRAto2cPeqk7fZxqJBphjFBg00VDUmsPhZh5SGpVQ46xV1/dHOsHNSRdyTV+vkEoDWiFEzavqVod
TunIOkVGjqBkkeEdr6B3U1sd9dqoPhWyy7ZJxPim0ZvpeWBiQwa5Jz/2BLEjniqF6osMJGNOEYD5
mVnt5oQdpulYZaTVnrJzfK71WyDBhoBa+2Hsr6Z4obbf2Tsa77dG0y0l5NOXmpnagL6b3nxWjUgz
pTpwDcJBkFnWhc7+bEett740Xh814xaxghAeItDoMeBnAzm0hbbBv3wFaqwhoKeVm3Ce2p0RBnMO
kIE3Slzn4+bmph5UHWDH42aGWN/K1MVMW/zBatvd5EB5rjly5QLDbv1ziwS0M51ZYEwEhrmLd7cG
UMAyxF+KoH43ow40SF7Y/NcGO7HeBqEeXphfxxbA8G6pK5cNApeMpLL3GkjznrgT7ckDMpZJtFIS
2vsElLnbmVZgjjJB8gi/axXThhZDuXOyDkxKCChSFZ291ysM9NvV6jx2QDWFmC4FcBG+QbZVyQAJ
UfFcNwGcNIZAMTJPiTNh8lng8rxa9R0sV4J/8ltLX1dT/jNkYyuWTdcAVKp5ZnWqLeMB0gFyW5Yh
6vJaBw9e2g8Ix2IXl1PlhJX4iazpjA5ICH3owAK01Q2BnDBzGwK0i/zlfBILBp3xI5UZNLqPQ+J3
q8E14NVQDVRHrXSA7rN2BONFt1NIYWnpfsDysNsQeNgJa4i263I9k8Jpfo9NTpuLjaNo5ED3apzz
wgkydzcy/2C2kI3uwMHTwx0/Raf5tM8agDw1dgiLrt4BNwQ5MdVKB4R1odFtIndcpkl2ZalYS0sa
T25vZ1cL4PBGoS2p7b2UOUgLe7d87weMCLCzEu8NHd5eYTTFC1Dq2drvp2o/On51sZkPNKlid3m3
qGs3XcvMhIoKmH4XfaH3cDZ0YxFYAyRC5nLIPS3grQlR+xBIZHi+jaeUV9OJiroCN1KxyMKfhnTe
GlXp1nbrCUaVbzPLrtu80k1ovTE5igoQt/dbV77fobc7CQtePd7unmlBRcrPDevQOdCCi1lubucM
ikrfgIijeZThoN2xAcsjyrioDLgrejjwtpSPUcPMLNWeVZTN0g4RwG70/uPhVqeCRe1igkj9vkSq
7O/sutGGKim1uGos4btyH5vugk0gLIkVFwje5jVSCts9lQrlYQ0V9UcjJVuUrVNsbg2WHlbHWnR7
svA0LhAujKz17YcTaeE9kPfTVqt8uLNvDbdbdDNx5bCOISW9HqAYHlQqo3iIsh+ADhmXlInyNCL3
4Xf1f7efzPLNvhkhM8h8vUDet6P57Ewvh67KAHvXp25J74WwMc27fvQfLYWjJCI7OjTtyALRyGp1
q+ualp990X1soDoyuTVALMrbFSyv8WlPvROQ0WGQRmnxDSQYzKt0wNLCeukiqn36xQCL48ZmacDd
SttDst5+iLLq6HUcTjSVYNWMboZvsl6tPZWY1VrIMHP09CX3PDB4t6A/6CLkylJPu4nzFXgCnqw6
G8Eh0LSPcMukC10Xznf4xYKwtMavIqntIMEeB+RTZrHXrdpb32wjhbSExziAL0DeCyjPLMpuincj
mKQh9YSniIoGi5Ego544Kk4Z3I63IrXejP/cV0T9uaqdLYvax7SzEBtvQRDU4imEWzwJUr8NL1Fr
D5vEEQDj1a68y1s+Autgw2+ATkSGeuuU5SlcidFbJ8SGl2+PdRZCn57IlHtn2EZ80k8MtAVx8F6s
oQF/sVXkVVUhZqOfHKiZg24q2XhgyrkCAgG+T6+18Nts7U9l6WAXR+mNo7NE4rL2eSpbuXL8tDiY
HtZ8N4t4cpaasgCWdTXPCMs+Z10rjLQJD48IlS+tyNgxLeGxp9eBsHq+dCqR7Oll4XlvZmOYF3sQ
XK46p3CDiTn8a8wBC1J/6N7RkoUPwq/HOIXD3mzKBln+SFbDs/xmC8faB1uGVdY+FXnZROB+kltE
1xHT9/JiWEKZ1wpmoISjynUbWYHeJPqq0W1vaXUyftDG8ElXjOFIEkNGa1RlxxZIzIeu9p644tgD
/0QYMDG81Y+wv9X/3T5XZGO/2N/G0cNmASqnLYglLYBLDX+NxJXkCB4vsQcXTQnmldq5S7uyWHU1
spQahlcY9r/ssz7aD27a2z+9/pIzt4wXohK7Wprjq8a0ZpEmsvrUaaxY0tiJ8P01XGvpPDaCrSWW
cMxGBL8rVq0a22ctQ86Lwz4nlguQstNtLc91Vx7YoMEZPThbwp1YYw4+67J/jFjf34VazxdUXzZG
uXKmGGaKW1GZDfhlPybKrGw6viBwC5n5PZ4O6jXgbXwzo9HIzNSbcjW1draE4xHESN7QXDhLGyCK
tOFrBsJ4Ap2IxLpHzqz2EnFeL8NhjM8pAk475EGFG1cUzaWsq7dOWAHMnYzYuwdmOV+3ieusasV5
VIxgOhKKDCmZHOeAwALVUBtVg71o4MjmgbLd4taDjHkJen+M0XUOsFBx7gR2nSNDGSoEBQH6Gyi9
dzUoc+aii1YqlsiwvHCVB6A6DF2eg66hWicJeJzwCFlL2i1S0UISyZK2fVTUDf9jkVppw0ityKG0
lvFkhbuWhYCyK+KltNdfW7gtt7HjA3Wlik6D8G48Fi78/BmIg1QoXLMSLJ/gUpxTEYaMAx/Y5VgE
/ZWJQFVSllcKirMG5HVG4cAVYxZPuaWl117E6TmrIBAGUHfzmQmwrkEWwUeMOZXPHkTFqL7DLg5I
pFBfUfG9e5fwt+7sfxi7suVIdST6RUQgFgGvte/e7bZfiF7FviNAXz9Hia+r27dnYl4IJKWocpUL
pMyzyAGMEog8rOIY6u+oDBgrY0phqefa9Tku8sN1oSz8rj4rKz3MSEeKqPMEYuhYNhMgkrp0BE2i
g2NHDU2iVo+HLHDBhX2uDOuG5xG/78oguSlG6Aw6pjS+AJDi4Ase7X0yBMYXW94GVe++YIVdHnvD
9pYUNUBpapFkeItFa0BUtDM21I8ijtjZYNBtaPaoopckb5H2TfLqNjDzX9Q9VUGzBjnKBw8OL+ko
AJanrH22YzxDzQHYRMc1uyPWZHzppXGxHD2bn1wkoh6dWu6QCK5fw1ak29gNxVYAavjqW9melcYE
w1HTOAFnky2pn6aHU+TN00FWx93GdDcOuFDZxTBlZWdgzsF4oZTGM21ZsAzxDjJ03oVOaS/Tmuy+
tNofAg6Kt6UJfXk6G63p/UzpsygKm1s6u8ZBK7VbVqDRd3uDIVkWGml5yfPuW4QPZgdXBai968Pc
r1ychbBCCMwtVn7lEfAoflsBPblgmVRf0yCFKmgVivsQWJVjoToQevVALyFS0Fi4RwA8szVrEWFT
XcBZ0c23FIDHSQrDvUmecn1JaAv8fkmRpOpSBBaeJ0axsXlr33uFyEH/Lsq30gZ2G7RsART8SwES
9E/VyB8+2PsvAUQLVzFKWbdp67NtDSrlwW+a8UTX8W3Hvo9jP5uvE0HtsHfHYdWMrrENSfMQ9g/Q
3bWQNdSCiNRX2FLukMPAzkv3GSR3aBWnMmb2TUCtalBiiT13szXTkZ0A8kbuM+i+EjyeDrEDagXA
w/mBmgbPwFWrm6+Eqacu7gHw8Cniz2t4VSsXIcjgeywkUTF1XkpRA+lgBP6586zphe0IKqxaSOhb
EDcEk1TDjW1bbTh4IZtPc2zW++tAVNYy5VG9zqCTot96fInCOFuB0a2+TigFiihPfkwORP6kldh3
Y1zCwKx05BbOleVj4Xeg9OmQwciwQHDVlyL0qs9XY5XsX5AJglzojnt5/CAqw3mwWdQsfS69nQMx
z4c6yby9ZcfeohkbyMjqA+ITD5Lj1EiboF7uW0Dy+Fvqc6iUFXDBBBsAYEai59qjeu8MZA4b1CpN
dqQrG1ZqATNke3aZseBQTi0HpI+bHOhoc2xBOw5t+Ij6bY/9v80AoIHs1oYWc4OGzDHQPpZmWXsb
WttZxRIfIIqeqLLrXNwoLoNff6f1qml7Ampv9XdoY1hPlm79Oaa3iSKV0H/s2ZMP6tIRiMxxRQsa
5VWXujf7x0JN8THsgO6OuuhpVCo+0vMbzneZ24Dx2sT+kbesg9kpBJjHqONLiirasH72nZDzN5Dz
FkObBjdQV0sgg6OJvIDM+6LyXyGS2q65UTfHpJYBkLoCCseayPv/RViqSm5rVTYrN5V4nCuRrLza
krhHokl9dHCyGA/wz6fX8M5i3rHHvkb5amHUwjnOKsm6WUywCS0nTeqKF2alijdbBiNEQbpiSzs9
9xcTTnMTtCFMOLWyr+8ua8hCP6VF+72EswBkhVoP7FjN4jA7S6wnUC3W1KTDZKVnNtnmmbgfUgDf
D5jjI41RF01qeGmtzbR8nswRhX2NlAVDpr2RoutWZmY4K2p2zWjBVxY46QzsyxPRHTwOG1XXYwfi
PRBVg86KEIJ6C4qj9mT4WCO3v4Q7FjdlCdyumuDFQGfjx5mAMNXcdz0rIUDze5/I3mRYsYMHHHQ7
gd9Ct3UhRWOj6v3eBz0SeOZcb/ixK+dguv0PlZtB86yHUzzpFZSNtEB0r4FSm+CPekhQ4Zrb2eAB
/0xtt+7hpFxEzlHZgDtouW5w8oLL6MuZPERdWe1N+OUE4RYrMETkZngRfQ91SsTTwfeMackNhggt
CP5xDRqkrus1qI8i9DXk7EXz8QrK9H4Wo1/s0nCC8E5UvR9kU4Ebk8X+kgYaL2r71XUYlr7VqPzT
p1kUQH1GahSrMrFgFhs393GbyodkHOQDNHt3StTjDbWSgHkAX1XtmiKw7+xgrTHMLYoARBF+VxH0
medmXbUHBwx1iGcYQbUc/rkczU+9ZJUYNiRz3aJ9UkGBpMZktk9iTN7PYE6s3ZIxWtZtt/yvcf97
9P+4ihiEAvZFDTCQPxEjJEvKdF+MRb0mlofp8dcujrq70RHOzeTAVpf6IbEqV2VYtAePDdWXaDpR
93W2N8GEp7FzCCO7bMF7GyXapLJfWmSMXOE8w2p6vHgSDstQM7BfCqfNt3mY5huKwjLwfZI9OPzQ
9YHRochZO0ssr9hLVGFBAR8eFzqph4YZwXLS0uqmwh7HVlAJrxvHfLHGQ6cc5G+ssTqwpIfTqmtH
xy7KqlsngoZSPLr59zir1wqLqVeKANSn3Vi2ecN16nSCLi9qumk2m1NQn13s7Nit70nKAUhNf20O
07pUsQeIxwjlDTNh7aUt3fV1hW3905UMmgFHTYBd16g1XhoHi1M5it5YtCkeCNDwvMxNHkDAyU/G
aO/CxufWLRrvtoR15qoH5GKdDxaa+mANrtwJCOwA3YEmxQGEDVVhIAuzwLA17DKYr0wRMCkZj73d
Pk1tezuqHl5BWt+9hqQkPNUGvh60Pjy01L1zUKez7jtFeF09x5M8vGUY0yJNQYqYMiPXMglIHzaD
uTKc0VhRkwZaeCrcQDWIeuhQQqZnD8H0p6vKR8U5EoTUFi2Spl1aDJvfqHINN194KUYT9DrArtZh
37iQ+m7cLfnNWb34vXkdpVUDAEPvo6PnlAe4LFvBtC3w8d/AbfqH67f8rs5GcJwjrDasmFXpFz9E
1gOsq2QhVJO9VR9n/ijRx4GKHFGmPcd3RPgw2RCtkkJZ54CFzTnmMKdmjhd++9e4aZvNufGRXPj7
OESaXqAAj8JcBHvqwCwhNoZvx8Jubpn4ebObvwpmdmA0FWpBTTp8TAiGYdhNZcRXkfCXedUmyMak
1RoehPJo4H//ximxk6E3/hHBKyR4Q2y9sr6ZuUu1tuEgFhPQYdEqQ51mPVObejthl484kxspeHEZ
W87PQnoM9l4dHKwU1tiaxUiHmcpID9MWldEFfkK/XK/qbqETA2NMnRyCUWcI4J5qLzQAgnMJA09k
gQrI9swDJUr3t6nN4bnltcEzNBqh/mi+Dw6oP/x2uU+zgIaEGshfXuf6BmhGxIL3N0CvQ28gcdRB
c4vTjUIx/mU05YRikR82q3Hs+7NEGdIo2Wvgm/D9dFIod2nbOcP5a7c17KOQm68VsJJr2KgEdrSI
C6yTavzod2GJLaxRgR7SsiHG11SLH4G/GcKc/xB2wRbO2Hb3QWW9hxbxCHF4c3yDX7y/9gtenOIR
6ph24IgNEzV7xP6hXMjRd35CY0gTjgbQUxZu5oSPg54j7aQ8dWkUnXorS9a28diK0jfBTmvDjYJk
EKD1g3GO8U2DjY2z6yHrF5VT2mc4oaFukyH9h9VekqJwZgbT5q/TWgXp8LJqFnS9aeqMtZNlkKch
hSV9IOkl6Glgudg3AjLJ1Tj3UYgxKH+rjOCV/pVExxWcguk/jDoKlNOwIPugqNIIRbWLIW7dVYXd
h9BLv1gfsM1/auvE2MPEDFrqvi8s+MY20BLJrOlU5ybKI3Vgv8hw8NeqZVi1etJ+8RLkws2kjW+Y
cpLnyv5p8dp5uU7KRFjcpnkC9YoQpn4Qz72n3VETl+YyarJmR3uhKpy6w9SB9+WoATn8j+B+ksme
ua25CoNnv3ObH4bd4ZYErYWHNMVesA+K/BirPD0Ls8NDzJqSZ+SGf1IC3ErmOdIzMadFSlRUzIUo
aQ51phWSS7PFV5kBjQMq3YsbOt4Oogvx/H/bhO/9IbCDu+qjX8cjD+O92Dr+z/7rdajfasAwjJ34
jsHAF5mXpIb6bwKFkaJw5ybdm6cBOog0Ss3r6Bz8/84NJa78Kfij2elRiaWi67s1VKKDeEvrNAY5
6PPoefdgRb2v/KDX/7MMhvg0BwReAU87a1pSc14gemfIiIzzalHJrAHxIE22NEYXjBLxQC0+tABj
hTbw/X1vLlhiJT869T1K3fAnDO6+g3BcPw8lMsR9llVncPOjYwi1mk0c1c3DH3PoR6vnKC+on3s9
x41ldUbGJDpik2BvcG+rH9jH65jxzCz883XsCu4v0eACm60p9RDHqE9N4jxdt1E1qKsrv635b1sr
URtHyZk3b63+nETXmSbur5jCyuF6ocSAbL2eRF3/c5KXRF8BNW8vJrPtreKgRyIX7z4z/JuvGBcA
ZpS1+8x9rDdsJdWJmklYn4qOT3eV0aXPfbWhOYWM+tskl/cUY0tuHlWLvCcN0vVjowa14M/rx+BN
QHSWNtpBZy1FEzUbgXLGYySSfgGXNeNHLvb0LWS476KgYk7Aw2NNGdutfQrjYjrSpCiGBQ5NAny2
2Fi5nb0z/rGk9bZGE75cFz2BFj+b5QH6QfYHGEneAmRrBW7+kzfIpJWRnz9iW1hummi0jmWUqRPP
AnPtRlH31GX4NqlG9s8kZsFyWpQieWRHQIqNJT2EfIWNhD+kD1CwjTXg+b0/8/snoOLf+ymefP90
fAEI4kHgx0BrQYg1XSyQ6S608IPUWQPhNmRjaXAUiTwPLnuiQeriLL0YnoPKdp3nCyOLjKUNQSIY
uaWPf3MD/BiMrCBFlgQmbVEB9QzJ2wdeZLCDDcP+hMe9OBbFmG150U93tm3DtjWsndc0G2+GWoS/
TM4WDBu1H3JMq4Wa8CH1oAevk6SNLnkVmHsk0Opdn8fuDepakIW0y+klcb23Xk9/HNvB/6WS5mue
O/IlTuJqZXiNfaPCFElVW6m96qvkYik/WUNURD75AE8u2sTqf3S4z9J7aLHahVsGe0XaZ1jGRTVA
+QyWSsCxGgfX74dTU2bJBuJ58sETcE12WQLDmqjbRs0Q/GqEtQ1TbnxFCt7Dv3vePXg8TOZPAOTj
6IjKzO+fQB258ydA0yXYofQJ+DXWVEx/AgYqQeu4tqILsE1srwKr3g1Z+1qxwTpxsE2RMwf7bd6b
+H9r213AVz6PSpTPVPUoxkeIH2VYBf92AqBjnixKBwVrfYIhkab9XUEboxaYx80QxRufFG57iy9L
/D7OFQqTN6ByYHOgBWy13S/kYpwnr1LdLqhYuoUgHTRwMJMCUNvDzLZPjqoHGa+Q6kkVXwCcNJ6F
OyU3bsy/Uaszem8v8Z0uqZmFCV/7flxokCXgcJUPBWWoPh+pWUXOuQy8/o4uWLIvrj0YgOyhgKEv
6ICgcpPwzrfXrQIlBM4IOxFAwc40Y2tftCwDISrghyFL4z3r4dcQOkm0K/E0P7cmxNGddrQucA3P
Nu2YpbDs6Zt1IjvzjtVSQXMhzx/ghLcu0/B7VymBUikObVUd674ZL8ZUd0veTPjJpYwfeR/y4wCW
X7QCBBqry8nd+bqPBvCo6hZ+wNgxdLC1733H33M/9x65quASDOJX6+3xE+LHdEStDiYQwDnxOj4y
fJQmNlg3g5LsCZd/YV1rgyQcM5h5Wa+eLHuQKTAWhcbXDkWCAWmTXeMl+CinpMT/Wlnn+7QpjNuk
6+GL0qdbyPjku7JlhwSspCMDbWDhcXCTgobDWiY0fio7/mU36Qj7ShlcsCkw7QVQx7iXO6g8Rk7h
3kbViDJly3Jgb+QZlaVwE08u4Ego2B9KN/r9oKb6X81R9wkjNnPcDz5O54lpjrLV9RppiOUfRHUB
dpnglVJ4t36PVEHHYZwb8lencb5YsjfuYjsuL22M5RQkqfkrlusAPyp3Og8VChO9EI99M/BXeB1C
i93v8I8IB+QXAfFiioe8qrlNAwe0RR1WtHI9yKh8HiGCcogiCfHiEolAnk3fczEWa2hyiNUV+kYS
F0hHvw9A5QbUpi7ZAGEDOCp2iLd0mNIC0J3e+wrja39/7a+ntthfY+HODY8BAKmXFAIcx1c5Ir8f
9CWkfj4FX6+iL0xxYz5sei+fIH8tgi1v1PQ6JUfaY0XY4UP1At19Lr5A6rq5aR1eQTjBVifg2sPq
CwS87IULYcgDFM+adQxszJogbT1WAvcgglLKhQ4UoIyereF2tyiYg2p8wrLlAMjnGpKj2K2TrNL1
oHOfoKRW5Vp6wVlMDTv4JHSWq1ZuQwf2pgO5JH1u43PEL7YELhN69VQHgHUBiocR1J+YxpHh3xdQ
St2kUQhqtXMwYV4Yr04TGTdm0j/EddS9eN4EEpTKv/vdAJ1nCKreAWHt7i0gXDcfEUY1WEvQYYc9
Oa76/JsJLi2cxsCG71NWbEwO1EjkmMhM6b6ohedxvLDafAl6bnOk1DWEXrGLqdLhSH29MYwr7FXk
tlg4vB/eOtZ2W6OH89Yg4DP+wnWnw1W3ter2vRNam6N4D60Vf+99/TQ/dEz3BKk9CZjUOTSz4gtQ
Wt0hTngPjxmzeh0gGLpQBQdbLa/6uyBHkk2XtZvUr9cBT5K90k3MLlARmGczbmI2lsPw7ZPgl1kc
Wj+5FjPgbntPh9qrIKLZtfD3+OgznfsiN6q7XotkfprkYIMJmS4BmlScOpd8KJYg/XgnFCedC3Xh
0WxfVGThhxiZwxL4B6CnqZNisrJcWoA2AN+Q2SvXdGAvCIjTwsUXuad/TmHb1Zn7A0Rx/rHVvUZk
RTEskhQrUfAQ01XUhsO5b0voCGdZuiJBETqIHKXUssR90+ul2jS1oSAWEEOKE4VZBp9TeCczfcD+
BfIjME7bDACmNCHjJwg8QIBGDYB8lApisxrKR+A9mB+mm9GADWlKLl8yUFDAin24DIZQzR/ybhM0
XrtvGb7nuc/qygFZoD+GeRWExxh+eMveC4EWIkyQU+Qj+P3+cHYceatcK95z3UX9bWdMa5MKa+8J
jqHPzZXsAPnE/7BqTnQoeNoea+sFi7PmBEwiVGvoFBncGjwMaBrXjWQL8MzZ2cSK5YnzdkVlssiV
co+aIvKhWhvnGiZjbBvssPbwvB6rN247qM9cgbYT4LXaOKJYOhLUI+yD/4HbBp3rgNuvOLIxo2Pn
G8CtiyUXRrkZpQGV1Wsbij6wVwuD7n2cKkl16nwxBXcO0Tj4p8boTlR07HXREftH/4SdyqlnHClg
4eZzkyqSFEaTdMQMSvu4Bk2nMLwFE+7brVYzt51lJc1ofveWrCXf/AYZ1sNuE2JYQ4tLBySiHC7T
Gy83uoNlhOsr/pKAvwTMvPb5A+RrukTMSE7eohKxolEKDvRFTFzk0ywvLF6dkXW7GsoCFxSa4Aab
+tDQRQs2CqCQ6jPYCZaX2FlnoW3f0h8eY9m1LozOXlEzsLGjrurR+watKXFQLSRrUj/elSU2P/h5
JN52tMv2NJ3n0ldQmo9tNWX7uTmjHnhi7yZgXhwjgmO6TKPF/O8/Y1wH91uYJnw/9+EuUu17aH2A
SoGfTarNFIMwcTb0AwLG+VvhcNiG60E60EVpgiEVnpLUCZ2ab4P2x2sG6HJejLbjQHKXI7LhbozN
sZma27+2gVhOVsxQ+Imb6XRyHENiTwhBbdrZCWgTV/7PsMHiO20i51FGOXxXDRQ5WkPksF1VwRp7
Dw/kU8yh3A/Az206Lh3QOSFNCaxDAO9z+E/mt5H2iLxCIkxQhblMxIkAEhBGQCjsJCAZJeGlQUAK
fZh6OAHq6RK/NBSyxZSgOJvG4ighgg1+AhLKA7BRew++T9s4a8OHvO+16ZLFf3Q8XubgFH/LeWLO
seYI+RJvZBDX9iBQFadw7iAFF5eEXvShxqNjHhCMwSQZxY3Gx/4JeunTI3S8zrSx5UOhVjC2MA7d
KH8MjS1hBA5xH7p30S1rmurwSM0eThsybHIAq3Eru/b/LfbaZ3m2s0lY+M2Fvos11MXxCtv/DcY/
n+qYalLFkdD6loSzpT8Zcm2PY3oJXSx9qNYVARq1mWIb4m269AUTsnHhNl1/5ng8vbio3aMi/vJp
Uh08Z5kLKVBV7YQajN8f9h99v8lBffQlOsd5LXQnRv3bfOpPQapdvH+rJnQeTBGab17wEAG2+Q3L
N2cFALg6AuGa34H1BCRfhwF7TL/Wo98/2I2P5SI8F9bA4bI3c3yg8d6py1XZyacucQA+CXp2tFOH
HensevivfQMq9fUihmsWXKZNB+Ilf0xu3XA45DZfEA5aYDe1zoIItxWNmR5Riz7HY3FPLTpYbnyX
w11mhlF/indEHcKGpbgnjPX/jKeXo+vreNU5MURTrKMjtXEs4Ddb2/Qr0KygCQRLKsgrgJRQaS+1
eDKfHSQKXqwcZLGgjbKL56XVQQUlWCR6khmF4cIh+QOLLcmOXk+yB0D/Rtv616Tch0IOTaJXGv6Z
5AbVYwg7COF6qJCKftl0SXuP21IOVfc6OI1gzu6dwZS7XmXOhWdgXiIJOD1WVW8BRcn6r3yKTmUT
cPjXWXcRr9tfZsWha/3PFa1ctvdpDEV15qjg1CVNt7LjAO5oMEbyeujZDrArBFkSzXZI82MxWKjw
lBUS3LX0l5GhyjsK5oA8riYdnDN4tk554+Jrx7Oj2fKSHzurKh+80ZhuWh9LXaHRsYPtcyTwZLSD
zjYe/FNwxE2wmMMSbGYXHYnl/TuMrpY65oTtPMJouqh26RSGeORHSXWuyX9pEsailn13Y0GDFIql
aCaF2924pmzgO9A3t7Xzq3sO8Nj9VZegCDeB+9xDBX3lV31wyTs/3idm5gLHZVc3psG7VeLAztaD
qyO8M2EU9piavP8VWt5vc6O2O4k6884N0FsAv0A/L6zarzKy2E8hsFGlL2QqsW0wiuSbbZXjoov8
9Ek0JseCB5humfnpjiN5iYyEJU+RUciN70Cv4c9LQhiA/VRaqz+H45gNFb0tjyVWSX3nmCc6tPqs
c8Nlho3uwXC8CTIbcczmUVD6V5aq8S8sJewaV2NhvBVS7KcwWTvhBEy2ZO5zKjz4LVdGecImzH32
jeKChX5+B4fR8Tl+CnSMyAp+W6flLc1IcgY/SwjYLmhGDaer7QAE/5pGWQLxSrAVyx2NMiu0FpXL
gFzQV7Iz5CjFCExhYMHrp2Y3AbZXcDQY4291YNzCgz5/GvLIBZ215BvfcK0vTj+sKEAWLFqNrROc
Mj0zhvbQwozN6BsU2e+iXkKNsQ2SQ1S7zqfp0o3jb0ZiRKtQ9X+dTi98ndkXBnvWySRg//98HAdg
MC1Qho53MxyxHpWzLSbYMvhgf4cQZvXq2+IbPZjT1CrDBc2Q7rBprTZYX1cobpYDVuuqeb1y7R+s
eFoglyp2RNlJTKzdFcxDiirqDtAefKW1Ab0tehXLi7duE2F797EYKKYyXgEgBK+/D2ilqRx4JSDl
SWHUbykorULcM4RWl7XkZoWNV+QZt0WTizsonX4pPeEdKt2i/t6zo+XI/WlLTTokLZYhfqyM1bUv
daS5BftBLOlKNFDEhg/kEhKBH68ACSd+AaVwSV30MhTPYPfGUvOvb+b6IlXgvb8ZbGHf3ncEklcW
dvOwIAZoD37DdHo9KO00HIJzs03N8JnpFg1S/zXs2hcw+bPngwuIasjPvXPLa3xIvj5kXmjPB9ys
jGWEevSK+no7NEAQ1BNyeUddbV1kqwoU5a207XiP53O0ToIAlgsBGH5RmmcXB3qYMOPw5/5rWB6A
sRWbAz/A51tueB/le1t042Pujo+UqTXCEt7rk5Pfen3cn1Agxt5PZ2pFnIHF33avNNPRM8MBs6L0
psyGOzy8cJNzARFI5E8/NpMF3PqMJ9RFjFXgdNjH6ly6BejQzpG+ASG/FpqmbZV96Tl7hiYnzUa6
o//J9WyfdV+RUy2bYpVKr7ypuOkeWg//zMFQFI8lOu/9+q1KLN4ugUv9Xk7KO6Wplz82eZeuJ78Z
NtQEc9I9MOQ3F53dY5SBt5EyC9kP4Tdr1x4teKwWQ7DiogAtIYw3LqiUBla1qHmyutkrZE9x89PR
IkGpCNVnFxpIzuicciy6Cy3jVo5gYBaZH8NMNI7O1AfPgE5sryMAH4E3oHzIJJuZf9cM3j2BmKQL
JJQZ+9OGIE6x0bxGyvBuRcRxG0dUwvxHyCN4b6Uf8Bh+PqNkD0mCwgXut1CSHR9l5SEza3F8/xMp
xs3nVSwfLeTAd20kxTmtwIbpPM7WMcym5sSCUbXjwWZQs/EngAop2UCj84DrHqhFhzmEBgIsEa0Y
0pCayfEb4+OvbbOaamhxTM80ej2YOrkQtWO0xlsGiNUb4wOq618y8gCnPtzVINnVFdNaaavxVAyo
zcMLEroujX2iPopTdTXPZTpMTUm0NCFevxXMrXeQcnShFQX2yHyoo+a3PmKUeMZYozhfuPgE4BoR
5QJbU/JasA1RapR1uSHan1MPgwvr3+y9k7USWQKFZ+mih9baOiWr8fl2UdBN4/Otg+4OWShWYxd4
+zm+htLtEWqK3WqaBF954ahuBdbYqmbxk9Xa9WPgbLOxKYclClTgDKvgDv8h0VPUZs/MyvsLtbAI
ARKji5ojNRsPnGHgrtmOmoUP1lYnexg7sTJ+ymBxuA3dfFgJ3RwcVR8mx4BClr6wXwwlFAaGn/QW
POVNt45n7GkMSlGNfkMJvaE6gclXoQUbrch6nLOgdYW1lg0H3m0duMn9fDAACg2kvFALYiiowKTl
kVqeytJ76DN12xiqd8vrpHTAzvy/XchYZlMPZmxUBi+mv6YUEaRvo2OSCG9JtCrPtFr4y/FgjgIS
NvGa7QwuLOPO2Jd1inL/4HSnT2clrCj+1Wexbl85UPkyW+ZtRFNUF6/w38+CjzMaVUP0pUmgXElA
cjH07SI33eZECWObgx6FXzDshXR2mUYj3aTsMo32jl+v5hpUOfEdwWDsoBXHzBnXUChE9pv6CDhD
Z4AwiSPkeFdW5Dk3lLnv4xF4TNQKVl5fo3I9hjrFX7l44MAntvsoHcjYMFcFqHhrl8iP4OjsXF7A
hVFnsihJA6h+uQvN5ve+Mu3SbZA8oqhZw9wLoC34wsPX3QgejFz2R1f3oygynYIys4EVgxO0sCcA
3JHFnMapxPJxZPcMltGoU0Fm+SOCj1BuM4Cr/59REBENNh7j5d7I+mmX8CRYxs0kdobRvl0/GPp0
roiijwj8XNINDOO+Cq7MRTV4wYuRDebCiarwJcpxVui+T6PXOORjV4ABZCemuQKdl9914HbcuIVp
P7k8htjL4NyQBKjw0k9jEcN39Jd5H5FNlzYX6fpvHz103Y9X+Zj7l1f5eM0/X4V14I/ZqK9uRQAF
zgD6n1+TYVpK7R+Bm26GwnSQPY6Nlg6GOs+hUP14Q7HWOPKvvTUCCrQIsMf/YSXTv8KH1n0P/9ul
UZQCidWtINjQQI26U/1s2hyEapMa/fDMLWXtcwkpQtLd9FM291N81Hf92s/Y+DRB7DwGSM71IRgQ
lr63wJpe3XvMgWxQK4dDBAnQc21BwIPzMn3xffPLbACDSbkPTjZNYrWvABk5Cr+GGcE/vEpkxoeL
iWfcgnzfYKT8D0tTbzyHuNyyzod+PNETur71lpTBSv3oizd4bE9JLToASjJeQsvatEBQHWnxTaty
SKN5W1+OIJ58pBdplEfdDcVSP6QmunUe5HIFZ8IS2uQ8WF1/jOFH3zVXTD9finMTI93ZhjVCwQRJ
28ILk5Ot0uwkwYpeI+fNH6sa7BJKHd5zZN9/uj7Q6fC5cB8tPaXtWHJK4z47QRJcLPIOaB8zrf1p
2db9+O5WV/C1LSEkMjTBLe7dGSRFP+wY6KwfGHjjGIWo/njuXFh8QM7qBUDAW7Oyg+/6xPdV/gpH
nmUNviWqG/a0VLqOeT2ANLgq05Sdr12j15ebSceiZIoUbQp3tilNmhVpRAdNkp6bPlnR90BdYsiH
c4PkeYE/dFVEtbcleugAuNrcrLXwEI22ZuxtqUmj16Yy4KbJsu+Jmao3gKjbRQh2z60qkFLBMpkv
yhqG8lAK+ftAGeKeHwADeu7yqJ6BNCYX0Z5lwMwSnFeMvHqAGM8V4JslLFjA24jtCRJM8bJi08Ls
RgFcvbaDqoBPOtVWt6YVCrJm2XrIAndXBsGjiCr/m9m7fzlxbD/dV9C3XiK/0d02slql46gXNoV2
T7VjY0OFR4BVutsOo5AI7Jf90JXaKBj3O6wcqih/ogcaR4HFK7Knf0aaybw2aIQedBKUPT2SlPzN
KvryQAVMDvebtQW9pCU154Nptpu5mAQ/dtBAsngpTCBDpjZ2dqAVZTNsEauaJSwK/A3vAjXrOxTS
qzemjRI68VnrRv8IsdXC7aPZwEBXPTcqNfes4nItq3h6C2romXgKxuycQQ6o4y9cTOGjJRXfelZQ
7lgji8c067/xJC6+fwTAVQoiBIGH9d8Kdq/paej1c51Oa9sEsQrpxxM1r302yJFHTJgotsmSbF8O
/BHmxaBKj6x5MGHuDRMEMWJnJsvbNgcfRECuEII4IJhqRPA1lkkPmi95/IrKPHYCYvheB225+1R7
oSqMZNN3CaVfLHOraIl1LHgOukRzjdURrZ5+7Xcb/5h1dn2gGs7H9emCNJFCU9zh3uvfqZVsBlD5
vqciuYO5r/29E9ndR8+/TwBwk+sICiv7ESTgZSHG/taBo9c+CNxpGxksfQCO7T+cXVl3o7rS/UWs
hZgEr3jAjhM7YyedF1YPp5lBTGL49d9WkbaTnD7nu/e+eCGpSnZiLKSq2nsDKqhoKbj8hlxz8uNi
OpZA8BWu7qHQLASytccz87yr0VB1splLw8XigCXlMhD1nj8NVnOcQ0Pf8RiUSFMZjygAMREdmQ1+
BZ647aWugAYHZTFJU9+/Rc7TPNFAwP9XHHXukXZa9Dag1Bo2KDdCorcqtepsURted7OgRpZt3VuS
FPUfDFgjwwyGfooAaW3sB+nx+s4bLLCUA2xJXU7e174AVucglAU5oFAtWpc8CVWsFyko1s7R1sxF
i4c2qJTSLC9Wc54020Q1IZ9uXaWQpwASojfr5pjN/NkyCshs5zq0apzuKxRdx/XspfaNiUjcYcpR
Ka7zof6iTIsmmr8tAOTMtcAFpioSbCTId9Uc5Stq0ovb2kcD5Dw3tH6g3gwa4/1PCqXSi+gh8O4K
2wOat0qvE4ClNkWm+3QUqxXCf6y76aS6QlQPQd9Esi2tLM5kImgVR3e06HAULKJWSrs9jzkue9dq
8fjdAO+EklyVax7SrAZTwPByyUVTPzVHKAR0ix21z8a1nYVB7rgPMm0CiuuDN/1UiDQCWD/KwTrQ
1iebQRR7AB3hznbx6ViMGHwKHMW3Ru8CiutbVnYSLI0ew95c050VOjPgJ9HSoJvr0w03aiK7mfM1
dv9m/wVcxt5hSb2rjDul3alJL4KZfjrE4WIBBONeG1otaKq2vYsLvcOpS98s7DdRjJ24MYN9X+3t
6xZyqcVojW/MKHysVdHS8KFtO6Dmm5hiSul4u+AnaZV2y+wGWwUwB6ucU5QgdeqbWr70LU3UU4Qr
rMat6dyCHxOKrFRn1BSo9dGBhthdfptpDmX1lllPlx+TyXgMKkSkqDheUczvN0A7Z74XGUsTPMlo
on+5kPnbxZj7bgKSvQka7HhOle5e57a3KcZKf43BM6BiuEKAoQDwd/3gDGN+5wjU31Jwd8rDVwhs
DA8cKj+Lo1Y4s3KEBOBtp5vSr3MnCugGB41Qfet4cp1CgacCQZUJ2mU1Wo8ZWLrsHKVxEmntPumu
CL+3LAKT3UagbQaN1ujZLx4gMEei2NIb90VTrXAenf00T8Lvh7APQG+BNMq5FCi05q1e2PqJfnJk
wSPwRnVNMkBtzTCRVEkHhXO8sFdR+h5yB1dQ9pN7yu8bF5qmpNavSjnFe1Q+NNdRMSaBmWXfWIoy
vzX1icbtO58udSyf12EOG90ovqHmufbf1jOnyuXhcvqskoYjtYHHzWX9Bd9MdYwUz8d5rW7ATx+Y
YWr6EscUEP42s3+p1KGiHGomuMeF7ZhX1EUVO9QPhcJwq2lAR9EAdAa6K5Q4Hf7xORxifzRE1+DM
BsSZHs/0tF7adMnbQaK8DrAvztnBrhHzXHmjHt2oJqem1YTRzVTqf24iBu7hq0h+FLOGAiuqI6tN
RA1Vk9asKI7tpblECc5NGm3Oxp98a6MB+VJomwHVQ6VR82oaDMKIDiqm2jYCdTNSMzgyQVMKeIZi
W4z9BPYpjFK5lC6rxUFAhqiMoOuXYVHbAzbpbnBcH19rr1hrMpPPs5GlmAiRZMJsq/4Qeexnpvo/
2lN/ZbXpPipyhGMsc6J58qQugp7wnNyU32i5uqxeBi9XSduYy8J16R+BTEHsfby6BO6sok39WWjh
nvroaTGXIvV1xwj3syJk6cGHdxu7q0v3QiJDbaZcpz7G1/hpqlzLg1AO4xX9QPBRlZJ7dtcIEwFc
6qMXCR2uTc/nYHSBV/xEEsajNttFZl75ZR81p+dGQYYGO//q2Dy/rZEweQRmZ+00ifkMwaXpAPFc
sQoVzmgUYbnx0hQhyA9ODBKZ29a1EA1PeHNn5CgCqyBpsaMmPUqpD+RgbJePRXt36SsM8BFHJWSa
2ZBHAd1AAA90G3cKteVhemkKDdw2Gv6AdYdQTNBX9ri2QLLyWJame8M97TEaAL0DGDFcRRWb76RS
fjUcFvp53Lh7sq1EWwbcm8c1jTqNrV837XemTc90N+ettI6qRbf6uUVjYIK2jlbDFktqOWjRU54s
1dildZ4zy0IoAHepvqWI++WFovAmhCiQlkYIkQaWmDiilJDGdtvTWETNQaqXPjXrdy8GlFsOqLfx
fG7jTHkZpQFqooI7CVQGOnOM/uCFWn+gq0tTaKA2hwbr7+FCH9I39hY8SLdyVmrxxvzohon+mOsR
SIkb60RdUz5xHLGRYKMmA+3hJpFWuaVmKayvEsFFf9Sq5kU6zimNvPI+K5HwdFj1HDGjeWknKw+m
sB1QCAgrPa/+qmXunTosiw+lUV+FOqySGDVTOOAXIMcLrbuiN7yDNwNBIpwTBOIQOSSUrwnWTmh4
I+ermpcBPq+ADXBOXlxGwazj3qqmCKXPRvf98kynRb/Br84vC4Z433kjfrZdNu3D5FMRoV5nCuTz
67ISLGxktGy4jVlf995fKFT3Bbi9bh2F2QbVF3g+Qcu5YRPDA9gAr8Noj/daI5qbMIy/5EWSPxd8
PnHoG94xGbVPuMXUsSF7BppOHBOoVKGOp0QzBhFjlnNjTc1U1/V1PmTOTuH1DhUq5HzgaOdDoV7o
KisSaNSjQOzzwOyiBJheNNHPyxWUw1uUuBSWfWWmDwyPmZuZxWybgy8OXCx5ctPXDmpHaQSQLFzG
La8R70VyJu+OTVleK5nUa1dlZ4FGGm8lt0zQ8UTxJqvT8ZYGEhsLateWJ7KgLhrkFqoqKh1Pr3wu
QiTKkwRAGctY0ygZpyXYIBPD9kEHsrV4hBKGuBE4c+QCGjRodhWgKczJ4oCayFRi52mU07WhRpkc
N9rA+EPZ8fLes8WBrOyPc7CiD3Jb9D7HufJ5SupXSgAyEM2i7P+XyNpfzEvnL0gzGSBHjsCgZMRg
hUX5904vZ3kyY4Dwzs6Ue4Tq71hmSOJGXXotW7BE2UjQldh0PbF0ju5n7EBaxton3pv8wRv/oiHq
6Vw/wW/4kXpmJ19B4+QeX+6urUX3ONagG2viNHmRJlJe7RBG3yvTPjGTi19AFq/YKEbwKUN5AqUO
MfYfLfbSrfOjtsS3BsUtX23bPEG87qqws+4F5y1jrc213GOv1b3EqH8XTsMfAdscjlzRgmLO7qVE
sfoGbOr1jrxcB7wsFYsfEhRR3+pN9DMS3fDEegCIo0nc9Dyvb4Bg8yxhX3OPC6zaeLHPV2Q1GTLD
vgEAtU8D5E4eXpxm+7gzj3/yv/Qh63Yf18zYUdflI9AV9QEWC4SBvBZt2E4+NqTTTT4UHeTzWmSE
tZpAssBiqgEgYOcb6svjtvUbh8/brjSgjnwxJJshcQMtf9Yhr3uirXPV65Cfs+XSkqNxT2O0kVat
y5iy/Og3qVnOln/wa1RMMG2mP/nVZhvvPRE7qyi3XgfQ4N8MNuJsWdM1YKwGb4pouQ2SpRFHUF0W
22UUoKNd6zUgbtJK53GKPeca9UcR8LowTjpzvsN2bEO21AWk0CqswuF+mc1w/p+3ygtRbMkz+8Nb
jaL/GXWbqI2SnzjInOgCMtmIFIzxz8oxl57z0PlC2ZAx/31xHjpffHAH1svahIaTIBB77ziW+csT
kI0pivoFHxESwJCbvc0Tu9jp4KxWMGHU6Vki3kgHEj4ttpf+hLLhv8ri4ewdjpZ4AdbszbuQI3Le
oo5XtUjHrduFuo/Tnv5Fm5i5A1JBrlFUhmq6IucbZGmigJqp6c5grgJ9JjUdu0/8GeJTx8W4ZAEE
u+d7J1U/r0qdH/UvDfLDtxkPb8lmGqP6WlVGQZAK8//3b2exLDlOeDqB+9FNNh5yKmPRsC8J0+3r
xhLRijhB0wHUSqh7KpE24eMLMKF+CL7qxcywOjCPqv4Bme7FzBJiIrPLbNbZTLOsz7OJzhpPcaQ/
TDJKHq18Zc2FBG4ML0yKZ5uP9g21wBAHcRYQBe+oWeSDFehhWK2pKRxQ0lYG+95lTv/InTZ5nKEM
l87v5ooA7Ho3Fxgpq50pvBba6iYevWdWZdA1DOvEy8fV5833VKJyi0bIGiUmfusV43NVFt9bSEh9
Uxcpm5aL/PfFeeh8QTa2U128zkPni4tN1UW7EcidXR+jws8Cg7kvjHojRBf/QKUNSA/GZnpMI2Sz
hmSebxC0Qm1s5+Q7IM35CfSvFah/kvo5svIfZQfJG7fdLPM0zHjK3Eh/iWsThLxgT73Vx04GmmkZ
V8gyG9f4BcRb7Dm6hxxRAR/gEf2b+hyWhT2ZHzEBKlJ8jsZAXWAZa+PnzzFFCdB46nP0KavWCPrW
z2maLp/DA4dN3utPTjynfgMSCDAZTfdhUfIbkGHxG7pKBv52hbBCCmHksgs+DZAx+Wf9cH9xpSup
ZqKrLO3wNk0J5XNZGgFImuKDNlXtXp9ysKNBO30vVR/Sme0e9/TbVRXiZ9KH2T5LhzkoZ8HvohiK
xKYhi++g2VobiHr9JSegUPMueuGVNiAkB/07e5bhHhInc2BonrM4ATX5zskxnYeIa6ti0vQDYHA4
F+rR7FfIJi51n8up63fX5dA14oE2J7p9M4O8mR4gWVaOK3CtmHt6KsU6diMyK6x3zU+j9dBb+//U
t1NTXYxp5rzIn8H9YKbTvnTaNkA1gn4ogWbeJecrDRJSSx9dgW4A8IBz3/9op6W8DQDEzrdTphe3
hiIBmtLW2GtFiMj8hyOC5/FfrTl1CO6jn0xNlETvEy/6qTd2d4WId+PbrmyOKCqp1i3qzl8Bx0Bt
iXR+pl71vUKS/UmMstxKjrvDKJ03U62pFtPSkOyr4+IAa9W/+j5iDyGP9F3WuDLQx354svv+ceFo
hoFkLXsACHHeYa81/MFgUDPEiT0vMzAkhAFzb5cZwFzyi4Og6WQBSTxohodN92SfPl01hWefRqTf
/jhKHlKNdsru4mvF3xqm80Olg64eIiOPaTz1D644jRFzsXEyrQcN0cBj2TP5KF3bWHHL0neNdPtH
kBG3AR6G45pG53HUr3E2AtGmGg3zsH8QGoLymJVesslYJrPKdL7VJvGtDW/yvAKq2gUp+liwV2qV
LE+utCFyEPll2hcQMYUg3zfiYLHVinSF04w80Kg2FqeSG/ndlAjvaa6Ok/IB4niZkFo0YWFze0VN
ASWdDQeFQ2AyJq5sS2rTAIZHiKIws944fNK+xQY2QaK09TvQhZlBVEfO3o1G8+jIvF8nVlG+dJ1x
TwvBDCczz96cdCtjd5VyQum0s6/jBPLFXj2v+p7x1eRAyMXpXtpGS37WtuH5sy3ju9CGzlAPuldE
+7PoCdSZ38nC9qobHU/oZxxR2Aa8VP0hKiEt3Kq5UmZ+misBBOndXJMLip0GN/Sc+9XIPCB4EY1L
USV9iGT6SmE56urceVobXVxsL/E6kLXvRWT0x39yAsTsCucR8CcYCDkmKKC8Hy0tvWdh9Bp3NaCo
qguqQaByHp5piHpU5G0fJchYX/oygWTuv87T9YV3K9JlnmsT2lUDiC4HHBrLIUzfULk2VPHwWOly
hGYYdNUvyQ0a0asy36K88y3phlimNQD4l2H9zfT8LfdGsxky3aKKrUdJcMK+tj3KFQvjBcyEM6qH
7HRTqe4htZ8MexT3CJxXxy7lps+1Wf9a2YNYmV7kXcem4+GHj+it6u8lpJOdMRt2H2aN5nLeN4b2
NitDmjufvPezNo0OouCGRwHqscMV7m3nqhHe+FKADmTwpmfP7pD4BaPJqrSs6UUiSfzRSkfIaZ8X
kFuBnrx3svo0O4UIB7qRdzLtxjtBmdA7IXSfBqaYPf/TQInaJn9uvGx3GdAgYXmeg7ppasSv06Au
Tc93kEJbD7pIIEuCup7ZTudN6ZYzorEbHrYhyLawnkedJvbImaVPRTWAOwDjyIg3kOXL0iOH5svJ
LUBalwGB9i3UJGqcGu1BQPDyygB9wzJhhQjjGHqvycTeTyia/oRkQXqCONoMrLDYTEXaPgpdjLe5
bWCHLREtBbvrzjZzgFNUEz+EDrqBljhQ0PTsNIGX6RY1ne+dEANad9UtRR5b1HFCnRGM+ulYFY8y
ZfyeoVJdqhCmdJMf4Ebi12QKrvEMEV02bMn04mmo6GeUC35vpa80xpPeCEwbH86yf1hjaTyLprOu
JHKkC/bZKiCZpedxBUrT3rszh+4LYaKB6FfpTc9CneFQf9X5d/IuCsO6KiRKLciqlMjXdLypTnZs
1nucEQv1o+oh5d5Gg1yXlZMEUabbDybAK4exkjHwwQDbLACcgm0RkqzBvajwN2eHdubWQ+pm2uIQ
hU5ytMX0pKMG8EYbkTunm3QupbMeBFTZ6VYeTeRcoVa6mOm50H3o9E4vZOZAk37nZqVPOx2nZ5Yf
86Q90PYEq7Tl5/rQHC6jE27qd00apZO1pXxp9JOvA/HPBxM/piL3UxQ0rHodio00o0hFekVNmqLV
x7cmTXFptiqvdmn+u+9Y82Q1AAx+jHvtrxbH0Cfo6wyItzJ2FWu2fZwBj1o3sWu/OoW+aUvN/qlM
IX8RP0U1TD1lqrk4ZEKBS/pNpAGD3/ThF9lZPxxm6b8GEDDhGNxV83dnYtlzyXRkDEMjP6V1hk0b
59ou0s3oVBoCuZrfvtCT0X/Nqzq1rF8QuPo+D958TNOq95njDHhiWdNPV8eqjl0w2Dl/9XXtPfWj
6Dax02vXCKLUhxQ33pZ1nvFAPqPyscVtiaWJfLrK9FAPPHurXB+XQ2Vr8aC1tepxKgvjWKlbmw6b
COfWG40bbBG1UWZxO783w/q47nmSP3RhPwbQYtSCmaO6T2+zwxB28feotsXKnrBFB2djeDNOxbSi
AYYa7ASAred/8gRgVqxk0Tvqrn0alTpKZ2XBjOjVLbUKlX3Alh+LswIFWshyX48pwis0KpVDERWf
Hey6jYJWGk+RKDQwv004AkCJJmV1vQXafNxV4O1/icxx6a+zrN6GczIt/TGiVEtuTPV/tE+BFt7M
iNBCjluI6ohV9htQXmBEZTKdH5oK0XbP5M6N007saMQIXpckk5YZB9sYmy8h+KV3cwtl9QZMtc8Z
SrbpX/WPnoCJ40mSRFu9NAwnmNnIAjcrhI9VtXoyhQ3kj5mzG6yvyVVBX1+Y6rcews6rSLYh8Gf6
Eq8BYTsyvfb4c24EMtA9K59s5V7b8s091QZUMqYSd1/htn4WioXYOcubu9wd+AOqhYdDHQqhaoDH
V553d/pYInie9Q+z7Qw3oaoXhCpEWjx6pnHvJp3w06mbt8wuMzw6gahUWcSkRfysENLYUX81YWH8
Q7+yp29idtibPQe/sN+B+2lNKE59glxtq9sACBNolFtIcYPgfL0AQDVNADNmbPFcw3pDxnY1gDJB
3TjgEU0CgAPrlZ2HP0DVlgcLdDB3oV2kS5YHlH2jPNyl792p0UBRSKK71abTQNCgDkR0gMqqwroC
0+0jHY8KloHWwZ7DxvcgKLajTjI+21Gry0Pw9w9Os8tD1zwmHLcMEBmB05Uo7lZdzJXgtGj1UAM0
Yai21Gmdh8sZWWyJ1OxiB/YP54BcFPgbZXisi176YEOug0mLJm8trTAOpDRnX4pYgWG6yTxmXx2e
hRAdUD2t8ggFPJZ2jRsuGJUHGdlq1hTxrmi6Li0PJAzJ2AhkQqJim1cR2BtjRRqaKQrHDOUr1wVx
bIPJFkb1nG+NDGchBojjA+goXkD6boNzKRkeCjHhDjfLcEWD9HJCQvXNOAkzbTUMENujEakP/Noq
hxdqAeW+TCcrw0aFLCan6cq5DVcD2BTE6jXVR1AVAKSyDieEKwJN6/4axmHCCdUcq2BIzdfcrhpf
lNWwt7HbvO0rDYikNOPfBwRWNLsEhSf41YCHGOuHsKplQLbQinmzRWLMIVuArIvNIKb2VGbGKpFa
i2xCDY5VB2W2vupTwiKfr5ZRoMzwA1Ye/26nRktUgAP+m4PeQkmIsgb7ix4kyQB6jbW5fn0Au019
pZtgMLQUES29TMZ3szfae2okAkzgXs+7nVTEweDIrK9mVHYu9tQ3vNlj44IfjwlCRYSY+s/2qFjB
T+3vtjQ3vRV9FsTYUC9tMHFodM8BSXskg8rInUNkeel6Wa6jAQuO1z9k6WwfwGIFZhW1jNe8W/rJ
/g/9rHXtA0DHW0cAjU3LaxpCVy7ss69GoUOBAc+HPYQL7EeepQ9kkNmQV4AYQnSbW958bZbgLhBq
5S4sBn3k+G+eqPN9aCERJpxs3MSTXa2Q327u6MUq+j649Gk2RFiwyeqDSbBqNWI3pwoWlE1Tv9ot
aBbKqbaOSSStG15r+gqxqPg7ClmDOCynZ7D0dUE/xNkusyvxJW6TazJo8xqlFgl780Q9lr7qVRlU
bQ9BBr2r5xpVstvEAtdXWZ2isG5W3ewUP7Te8kNWW69RPYDeKgOaxnLc8hTpc7MyFGxDWci4BTtg
xZIN1R5SxWHVg2kQ/LVX1EWFied+iSKYK1CqoIBZ6iG0yH7bkhl10dW5v+xa0Byd+zqm1/u+bEEI
vhpZe8hzkNuAkra6SmNQtAxueDBsER5MJ+ONj6ST3fjvrz+akjfZ01WRWWILyCceNLGVn7rOfKQt
JLXkh1ZfsGUMnAoFWdJW1FUtNZaD/GVjNC7qSVWFxhSjUNsE4Hp9eTKk0ONZ+jyKQpJNHU4WmC50
FN1dfD63FU69cmRyq4EC595KIP9phC5oK20jvacXyEGveGmG0EtBlwRVB/SE9QdqkVNSJkCMa225
vvT960SzUdmnNAFJvXqE2YiFWqCqPNKDih5oxZyZm9QFXR9ZXAY+2tJgUlvGRtMtDSW6v4OJH+el
FhUijD3UkoFTe5v3Mrljjb7p6ub27XbQEqvd0PdVFsMLSuD1I50WkDN50T1IbtM3pMZAJ/g21jQo
k1Bj/4OfB53dXTEgtCy06EELsZYMoQB/IjNQTl+5PwrW66iZMeMHVauxlRLHrY5P1inrQVaK45kN
Jc84ApZNaqe4Sus1tk7xqymgPq0U3Zyq/Qb1FvOpY32+tSotO2TcK49k6tn2O1PTEN+8dkQ0NENq
utJnAyz/YLkT6kTdzYi2GXGC7aRqTg5yX5Ww3KMb9uJLUn2lg3Zce8Z1Yjq2T83Kq947WdE3u3rq
DcjbswFkP6hG7pAtm4bTGOYbAE7ae3rJCkiweAYw4Z0eow4tBKWjD8gGIODKw3bd4eR42eKBZ1F6
V7tf06xNdkLg5BvZSpgv1OcE7Aath32M04Kvunv2IFUASRRbRyUo6MPdZhx9LZvHUz8V7weAs8Vd
MXnDqUcJ3GcPp6lG6DpyxJC8JoiV7pVptNcod3KvaVGuVeWs6kq0yb2mNZn6VZdQVh+7yHFZqs9O
YgB4iIMcFDxySDX7ruJ+nXhTg5A8bbepOUU31Pdu+GIDqTAwRdrDbpl1gkBPUEZg7Xt7FxY7Szsb
lMIABHne2h4kVoLR64agi6ECIhViAFFgn89J9V3L8CCuvY6fJshb7zUtL7AdGZ0Hi6Pu11L0PT1Q
ymQ7GA5YkA3j2TBbO7sJY81EerZM966FapNB6S/UvB58i/PsaDtAmyQV3xCGWfPMNzNqklnPwmyT
oV57hfshiBJH/gI2NYBaxvDr3PP3iw82VZ0mvlPV3VYzUTwN5mKUbgAecuvwBCUrFfZl1BSKxx7h
Xfug7KgrZnZxu/QrWyYn0M5W0ByQ13Ml5vtO1u4KstfZnikxGmriC3zfjGIr2xuxDuyLMjY/Gsso
KzdF3SQxEGkDf4WEugVxHChyQeb6VQLEjDtZU0IuSrgrDN/6QOYGKE1VPQwd7mTEu4e7WvAEofAJ
GKccEpcOiE0B2it+XCykNQHvjNiBF2sdjkzIHfqco8YdTO/7nEHCFXy0xW2kEGaAsUDiKuZZ0OuK
Mk6v9cWORnmu+XJ5ijaFvjcUyXdRZvxZgmq3V+iYQlGBW6qfK9rwEnzgoRtOrx3ydlvmgrj+D/1k
X+oyiFQ03QqxNIjcc54TkyPjoaAcOqrRssR5bse62JTeoEP1MmPXZMoKCx/AxmNGpYGUaT2EYE2Q
qPAds8cJ7DPFo67bSDfhJoTW4rTiYzwesmyQLzkEvECGYHYxqn91bHISJRxCRoZZj4cp7ssniFj4
hlWthADvLvhH2QrKSWABsZm2z+sqCbQeVNDmrNhCK9P5ebZt3ArEesrWFgo/LGQSxHm4xUlT3gIz
8WYPycZ3c3MkNxZ7mttTc5OtqdAX57mBXix8D7WXcWyUa5RBayDbiRIoaXXtbaoY2ajAPFf4rGgw
NezVQAwJMdju1hINAh8g4Z3jZYt02UAlyKbsB1N/vuzLDAagbJjivPA7zAao3kM5QSEC4DlzlytB
H0Q9vRuXK6gwWpZS/LlYWEreB4hg70Yrm23msYDHokEpnqWBVqnBdnDi4iuT+GfVkMY9TJWVQBSP
rREYr78KFKcGoFNrtmQ2Q/rCyAF9IvfYLi38gGBmKnezjN/cZWaskby2Gy1/SBpbPuItthPQkncJ
Sp4fY7tnWO0M84oG7bIwAX0coy2NiihvrgbA7/yRt/JxlN1wizL0HQ2Swxg1W82o4jsySLLmb7Mx
8HiB3E1HkG0ErEMdjeY4HcF9Cq4eOqxQX55Cqsqt+S111aNergflQCchl9vDIa1Q7kenJLsfnG3V
Dmb9HbG32O+qIlpDFTDcEb53auK3JkF6aRQFRuGOmpfRBQx89tWsSN+a4M3b9NWIH0/b3xVAMlwN
quXVhXeaBh1cwChbDRNA2UEBhb4e9fCbspr7NTXJ+KP/pf/sT10hooy+YyXgD2qLcjWlnrg2nal5
ZuMdUS6B+4hdhbyJ10TU9MmqKu6SPM8BxstrR9/oc1hf8XEAPR6+pegKkPYjrZm0mKYWGICB3nLx
z5LNjQfl0DvWg+AcgdIKGCU7QvpwHH/qkHwE4RGHeDhj297B+ikTRBNSJ0+/TCzp1643xbejl81B
XIHZDrtWPC6cQkOoKYzuqmnQVt4ci2VOFDxOP7PZepuTcePdnHyE9svyLXp41N7HZvWjRqzhmuLv
c9wa27gGjJWi81M6MghmJnuK5lPXP9mnOO2u9JYj08sVQwYC/PT4oZadVreG3aFCLe5dGqMHV5sW
Nx2Khm5mJ/xi55CIkwrng0cjKsil+yUT4I3t/t5FBlYr2jsgbd6sGM4uK+VE83SQJQHRZf+LTNX0
NBe1/jA9ve3ZmVo4yKSbMALeDecH6CQM0X2twGwlZNxW1ezlO2p6WT1fuZk7+NSslMkfHMzIyHeI
HYoTShr2iK2GpxK6G5fPk3uo8d6DawPLwu9/AZlFfYS9Dv5Usv3oKcH9jaUU7DqoIdbVPnQ6CgkO
aLPlz+Cb0L8OyFlDZBXbJytq65fRfIiHEvklMMLuQOOTbjVwS31NPSguMbt6TEWD30UCFCf1/5ez
ahrP106qMeRCLCNrwWIMQseqdotra6qvvRl1wJEilaL+kss7PDI6lHGjf+kqS5DXgmdqHZLiZaFc
FZsmmVxeQBMLhmKoPTcpVjm6lYasG1e4B8xlSwS9mXGFYKW57IGoaarRWW2YNDV6MdZmbVjt2sIA
vGlyODgtebaoA1IzgUL5uyaNxtCyRZqiG/Czw6dHiirHPWLme05cWCjvsLYdq0Doof4F9EdbkDI/
Vq3hO8kY48ynXAyrzPcpkWVdXBIGcYq+mb84Efjnxxr83RT7sEGEY+P8+aQ1DoKtRpEhXD6lL6ah
bchgdhxnpYVzc0OeEOZJVq2KmmSuWDwrNr158jFLX2QYbyneUszae0+9cuNVo6jJzu958YTy1PKe
NPWfPO2JF1ezhPo05NBf5cD6xyxNMpwOMi1oW9d4jEX5laIx/2ZAAZ3ewe5UzQCAWQrS1ObdDP9k
MDvSeHRM8fUPBh8/A9IbhwwBYwCZwbDGDd0+dqDNB3/shJRaMsRPkxP9QjUh/wk0G7hjUud1bqCl
9cm0stzF1FGnkrMpzeqpWQ3HZldCBxfaeVYyncBwhGpq+5VMZdbeWpkbBqMSo2Nyb2Bl+YLSwf7Y
jbwAjAeMnGD/T4M2aUH7q6yyluGXD3X2m787WZ0FHSXF2/knJ8lxUkrUlL/fqRFjfyQnmssacIt9
eqeL01Dizp3cL/+p0++PR079+W+6vBNHehp1Wim+ZsXiJqFYcIMCt93AwcXbcwuUBiEv9nZbaddL
E0HQEntDNwnIhl6MFvwYTmvmKzNJrVvqsxqZ3chE7po6NrtNaApgFcPw+uKVFGm1Qu4RxDdhbvrv
njlhqYNTKeRbWn+Xh04DrljqW07+hrIBpybfXtZu6iMbyC2oJ9N5HpqbDPl5Hmo6vXNic52gfCZD
0iGbk/iqU8wCdSjT42g2kPpMnYj6lOp21iPHW3LH6X13RGmlXuPr3rIpjH5YialN91DZAmWMlqwr
3XUDU5UJTO6cgQtNq1eN2ZWPwq6xGg9pMCiQFFm0kQZN5MQ9UqvKnL+5jzxFGFw5DCGbbkFLEIRR
2GwZpErXjNU45zrAE8V9bhwhOfjGjyFLkKC2uRuviRuDyDB6Bal0Yat1sL30A3kDEZk0TtYxsQCR
MU6+IGqVyPDO+HNwEPw9X01tLYUYnjdjMxm36T2dNpYjhyfAW2rjz47UCcTOjPbGKyGToFr0AnFh
6LMpC2pmRdvehCJe5qBDzazloZ+6/L2F+9viMoeEWMSeHD7OQRaO+hw0RwEJCRQ+Qh2AhNlxDIdQ
aVSdwMHW3n3sUjmUu0ahzJVVn6Hkglpk+rHr7NgqqzmETIAeZ862Nzp56MZMHhwADoVPlyM3/o+2
K1mOW1eyv/LirZvRnIeO7l7UPEoqTba0Ydi+NsERJAGOX98HybIo6/refr3oTUUhJ1ClKhJAZp7T
og9UQ1+z78TozxoNdH8qIanJZzKfjFCrWYbLd2IyI9e6HX5YXgPgRnRnHSveAr44LwHYp4Gm/ljg
vxSDmw/ZPdeOovU7IdlPY3DXLE3T8isJhIA1itetG0chDXo9eoO0GilyJaKXDLseawFEnmjJkroA
g4MaTy7K2k21zeSrAkhCJCTrGMB5G28WClefYk82s88c+92EAGh6FlM6p2nrcGUD8lu4g/oQMc18
edgoyU1ZcfTj/aoAWiC6BuFVI4eLE9G3P1GZkRfwqYD0YOHG5+opIFwB1W/YVrgYURm1d1TzmBs5
8jxE5oWUJEJ/EO6KDQ66ZosOFjSaLeYYDmvlWWP2ZDGkfrCQgCo8trEFdD6ePqVaFV9CL7tYqkfK
bDtxKJEiRmJy5J9KBRgty8zekhbwHGhuq73+TEMVowAG81Opa6gnRAxkhspPtopRAdhxmeiJ9tgI
1TeNLHURm3I35GxETgTDKHKB2iu+RmGAJJySSLfVF0ndVgcahnbw3h7FFeKeeV/BlOMvOoePZz9r
/G2kx+ok2k0+WZm2w/I8/uqjPR4nYDK5GXVL3sSug6Scgo8ea7BaZZH1XNv5e89ojPZkECpP1HkA
qn0q8Qk6q/0csnBdKdRkkRmXRjbNZ9DF1ivLkwHKSGNznwALdRtEor2wsgFTx1jYX9rQn50cpBw+
c81Ex6ZualuGHJaRWY27AQOFtQ6Gul8E6AT07mnMvOhoiTRdNIwV3wzAaqDpqAcxVN5sUtP19hrO
Ry91aDcLKwLQlLJgDfoNhJDNZuSDt+8C7l1CrKMmC9PLJos5xmwhWO7eezz6lhpCLoC3U55oC0/D
CO3+74axGtKOnjFwh3zQku8EBYYmhI9a8gVzuPUEKPv3WsP8oQv7q2qzvwlAAvwpa7aVSgLEI+Nn
A60LCxqWsqs2JXiNtkSBOFZOsfg7p6FJXEC/ZZWIt7xEf/SogAFcrOVP9I5e1B3joLEEPLgKS4C0
ViJ8Y0MaMKgB+GUtgxa9OngI1fVtO47BbesMxSIER+0Oja0YKhlOjcYby/hBEsdGq+HCTRp743lo
bcPNBPiQv/Mlc/J1jB+O7lgnN/E3oqoF6u1Q8OziTomiEActfz9F9O5NTlbAWEG6kmQAd59sZwcm
Gh94sFc5OVgqdqLkKnaRNvFyzEEejHI6H4ydoX/qsR9sF56t+yf8nPNdGxoPNKIXcIQN7WKyIfOo
tFBLWIvDO/VsTmGRQ6nRr9gaoCl9i+2oCWZDmko448M0QTZE489pJqPaXuv4f8bWHs+d9ISyDLy4
ZZmu3r2Nu2rd5y1AKrIQNa+zobK2CViBrKe3bV+vdSd39+8i0NuSgv/6In8xbrmG9lbugXxYi5Oj
HurJ0Qvr5EjDZLCTncXqPclJREp6cZTZbPvBlRQf3H43xWyng7ObJptF84wfXEF6nCEljvYuWhRb
OnP2gVXhREqtvulljEb9zl+HSFnKNY5Bvsu4CvezPmy4vypjACJPq/OBO/a7GIZajptuod8xLNfV
ar7pff9osPTil2IzJsnwpdbAkd37fXVB3TZO0ctq2Af9wG61WoDsruT6ZyRj7qQiiVVOaa/3X/IS
bFxuk1eXECu5LavgxDjzTjwLQDUUAtwEpXd7ZBUBYgtQ+QXy+Pk3F0cwYLkXz7NFEvoi7hdmn5jb
BsRTYe43Wxtbp+eyx7FADQrFEw29Qjv6WutdGjDEPfWyWIBOVXu2uYlneTF+t3kdfQKYzwCkojhZ
kRLlpuM6iAx0Eytb3TCvEWkYAiaeIiZ6mVNEmqhqRA4ct2A8cKM4gb0lmDJ+lNBTIsa74ET5P8r4
KRFQWVFBrrKEJAqqcrKiEZm+OVImcEQtclrK5KDrnYN7Gy5OBJq2FqEVTX99HhrJctDj9kjarm5v
udWll7bItCc7P9NfULFQ3naWeKURBayDGuSp6rNAmcs1IGkNt78GnD4pBIzRLg/qB5kshay6s5vp
NjqcgOWcRv2mtIvgU2OVxTZr2mrXBlX4BIJCIBLBwAJsKzg8OLslz9a37aWniPycbHjnyZ2i2rkd
32VeW2yxwzQei7YpVkWnh9MQXyq5xRZqXLHUMB6NTFjH0mX1goyxi04urdA3sRUYzVKkOHhqtOBC
ytzyEyDYpPJEw0GUfwqcp2IEZC6mpcCiD6trYBP96WHT1UsxdO5pfrFKkDrRsGEZit1lfMxLv2yR
Blevs3qyAaYgei4BoPJBQdpZ9hZrlsvc1w460iy4xvCmNM3wBnWCyQrFwj7IfEwU1Y2yZgcr1S5k
YsQWyugqs9+LpsGhrUBLxII0rvITym+y8XEqfXDj4EJRPf6ILnF+7GLJTj7yvsmK3k5j1LbiJz7k
S9ma7ESy+u0dyUSN3vsNacw0QlVxHBxm49ljln0IUI/YorIKcyQjywVO5THT9NaonJ3j1TigBUiy
o7pTiz4s95Zj+itsMVBRbqPho7ZYcHY8yZ9wLjuZ5SgamczIi8yASOpPZqKJ30WLCyB94gziGq1U
0ZqU8Sc1KUBsdGTRM2PrWsZ6EGl4Swv9IHP5FsX66CVWu4BpoQ8L8DuEtzSyOSsnC51QJd78SYsd
UrmtQQi9qqz4nT+Q4tQdFDjMPaF/JwoNPMjQHJq0w4GzQRcH/f5a3a9FiXEsUl1HU14RTO/itru+
m2XRb2RaYtWHzBIrm4/VmlKcUWIDWyJi5g3yUeVjLf0tyau2Mneoiq7WrUqXklnZm8YNQycOqqVY
uQTdGjALzOZMBzJ0cmL27SSi4xmSv4mkoRIDEhCF5DSd2NQ/h2TrVv0PrUqGW5AN1EiOKGhMPBXq
pefE4ozbIvretW7nd10PwkcP3EdjN7w2+NUsLGHzm1kBQHNnKSw0ngEyrki2DATMZ6EhKCUmC0DA
nAKn+CrNGPXTngGaecdg5eFXbYMiq33B8cTrpI6COq3lwAMfQDQR43B3ejfLot/IZruiSt29jeeF
1aKVpu23VFqLVqdxhcw5X00VuX6KTTS9BVU9ckvyxhaO7a1apxpXMY/KyY4sDNn4pxQMFL5k7Ix+
qm4dJ7qz0EYLDUuFDVx3eksv3JXR2U3Nq02sozV28dGoVTF633JQHwbz2fudIdk4UQUQn77A2TTQ
DgrT8/ZRrzVTu8U8nLUFDlCmrlfS6pK3k3Er8Id5XvUj4+B0w1G6AjrCu14Kf09DJ65OqVPI+yjv
xL3RSPQn9NYndKr5+w9OJCPtm1OreeLexO7i753cTMOuRvJppjcnugCKGlfN9fJAPPYQhXn8ZQiA
MAlm4Hih3uF7UKK4+u1dUf2UzdpZ9ld2BSi6voLObhMl5nfb0owjfSPTMtcPSHHi1Ii+sL9qk7i9
avUWiY0OeeEU1JUEr0eIe64ZGTcgQgKKEXYW6mUWWw5qQn5KZrEZT9RRQQmOn7KLzTWlZSzAXC2Y
UblTHsb5dThryRjN3+Nk/Pe+DguGTZxWoH9Pi/YALkdzIawmf8T/GTSNyPrRCNXR+aPLi1f00OVn
4Pfmj5UA5YUO3O8NWczupMV/6nfuQ//N1CQW/i6Q8UAwmLsDAOrC0AaWIwkmqUJ/xNawOfjcWf7J
RspcX6CSPdvlWnHxVLZBohAwDzVkc1wOgIa28k4dMPhOOECqFENl/+nPplqhA1MRS8S8RNlXlbOp
uMtXVV9jwcJFAYSvNQ3n0q8PdgCMA9Opsstl9rXvAKw0ZJWzbCMf9H6xw9MVkPuAMasxA7B1Ttqm
JxdQGifPb35avclIiyrSFAVOjb9sgcazovr/JMq9XawXX6hZwPJsx1tFhfktANL5bu4QIO2b7WTW
1chxmukPT9cVPU0s9K3pWEjv1Tj0Bllhf2dGbXrHrSUNZA7gjFa9jI4DfGiT57uPrmRINuTKnsuq
0XEOUMe1v8WawdnKXs+eKzu+sVCp/tUWqb3QUK5zpxX48na256xIEW8C7ldfgdGJBgUT3fCplQ93
Hoi5F6SvQYgs4jR4qgfsg0RQ/SuRec/arziA8D3jyQzaPQC2rbuyaJbgC9Bv0EqCPZdEZnzh+2W5
I63DcvuOCSQzIy6D5UA26K4bjuAUuJQ1h8tbmNZu9JtJRmFQzngNQyYUxneYjaL9Nf0VMuHf3Swr
HroOIMZF6aIGxtDZS1bp08eARlx9iX1GfMO8IgAAFsoH6K8A+MLKQ9/2i6khp+EMzN5jUYnFi9b8
+KvQlpOzF0DxfAztG4F/ztLqlWfVRcuC8sUM7HGh26G40QPfu89T947kVQfq80j0QCSPneolSgHa
LVNgO5VglEZVmoecEuSm1V/dS5/790Zq3/G0rl4Y9tQbVG9bK5NrZ7qDjrZ0DgxZ1MX0iKfyJI6U
Prp3u+km64+mc/DHEAy4qlCJ7CxZRwtpY9Y5ighTvmgM8DWhtaJ/HyER6SbqHeCKiwSVQoBjB0Yv
3sVJpRCumu4uUu9+p/0X7MCgGhSPtmZhwaYqmXCIrfZFaH+i4iN8qOW9b8dLBkB+uQzEcE5Mr7ol
JaDnOVCUsmZPtUs8K62Nj4LN9RxJsB5tM6oo6i3SVOKkSp+ARHceLZGvscDot42bgG7PToInI8Mq
DOgz7A/D9ZdozMXHVYEnlsWV+6UYInvhRDx+bEu/X/ttDBhz3pr73G/RQx0P6S3SziZyuN3HSKNg
Ilpoop4iuZ5WL0bxajV+cw8Al2jHuijY6Tk2v2YaADMKdd7fbGdLdXctUAQXnd5dTfWGBzt8af7S
dI46KFO9dZIp6mAHc1RuIb9Lphn6abYZGzCHzLeV+sahKmVXonD4MQQD38lvBb4b6gvuadgTm0C1
OqMrCf8yCycRSm51TrhBA0i+pS+ykWvbD+4kT31s+FHFcj8A+e4WCV4cZmUy+Z59j/uk+V6VhlzY
WKk/DA4KpyO0GB3c3ixvNHS6r8C/aX92wEHepiBIwm/rKABm/pLpFnKaHPhotaXKA/wy29bY8jzk
ng7MLT2Iv0eoBwxG+b0HjCCqy3C6SPGL0hkOViHKm8pjAHJX8YE5vnVxSs6qApj/DSr3QvD+LAzN
3/uFsL66MWg6sGUJn2WHn60zut6lB+vKRoZJg01OhJJftObvKzO2TjK3xg2vUEjFmg7NMeCQfzIs
pFWN1NW/CN86V7GFypzMfTdNWQfmVxzcX6cBFYE7TaM39ftpgPnrrRzZDRszlkAU9hmgFlXX2NxE
Nr1TMuopoyEZN0mGIjDVbEYyerE5Vn5B4Kc3ZeyvgNqLdn7p+RvZJOYuLo3qKa3QW20N8dciRHE6
4OMBnBSk7DzINFrRyYjy9L1keOdZsLh+Gmt+Z/O2PEeywNl04hUnQ/TPLCpQFG8DC3llmEDZRskf
xk0lj3HrAYqjaOQ9YAwK7Nnbq7FE+mQFIAtgtKL+HTs6AZo4BQwaOuukt527qTsER2LYkLnXEVjb
aES9iVGRu0jaMP/Y2L27agK3uxmKQOyroGuBJ1Bbtzg4Lla+zd1PljF+di3Fy1Vv0Uvqfa/MCjjp
Q1k+h65/9S6Bu7hH/Uy7C4ArPXnbrjU+trgD9WaHbVhk3FvIYt+2Cjqa3unoAD6E/nBfEHP5LHuz
jdQyNlYvFKOp7L2noVbDy9AVWoMoUuUXOjSCGhtKMBiyxYpPqW0xAEeYcgu6BJKGqG2F8lIHO5nV
0YpwUAF4FOy6uItWZguEB9mNV63+65C0H3xpOChfgiONTBxltCYfwAWIKyhxVLuWQ4EV2gQkPL0n
EOIZYxgrbbmoCn9Yk4LAhklLQyllsikH9IlFVVdehNfu6zixnqos0c+15mydIjsavHKexZC6Jx8l
pAveWs4zY7qxSwwQ5JIW6Kxy3ZRs2Ab4zT1bDiqXgrxoJt+2jB67QOZ3ZAtKgiJIvCf0mnkXH6fr
5DLHJ6M5Pk3ngmUdNVLtsCWtFnDE5+awi7zkFh92fRxc6RzrzLE3TqA7lzFASVhfOskLtoCPEoC5
eOAWC2T/tB9gNkOdpdF8BnWXrXpF+KX1+2Sbx3F9ZNg9v4ujS7CupbJ+HycAtpREDdG1PdBHcfaG
5c4IBNrEA9WtbX0KNBmsXVF0Wxr2HUqlU/SK32Kxnz3H+jcS/6VTEDDrXsoW55041RN26W5KBoBe
NIoGLyZL2mOdO+HF7GV4GZ1VHBTthSRBil8xIF9wU8ZZH4kS7GRB8WB1SzInxRx2jiPL6NV+C01y
EKpb0kc9rwoWZ3LcihHpsnL87qJqBQCa7W1qyfzBTPr8EfBX7cJhBTvKLsgfma0jt+ea5Zq0XpaP
J+VZGiOQMfAI/+CpRx07ulWbLqadKBCL5UOKUpWV7iTZlpZRdibSuygFLrLl4vgFiyjw3Tt+OmlH
DnYtoYFSUlFNTJTXTSStHVCGPs8sEnHtjl9DHzQP2J2iznVI7gjA4W1ETVnoFJ10dBbxNiLdm2WT
gJYmLXwNGxm/XoFJNL3JsgTcmB1PNjYyBE/A9X6lHgRgae4Afey/kGkiZXpTKFOWxskmZ51/zHW3
3HsjGASopK+qwwtoVqOnEcpdhwOTTcrK4DOzkhUZoE8mXZVl7gA+PXZvyZPKCLFqmjyNN088OcFy
ocXfAecEMi/ZVD7y/qAoM3Q8RvBgLPtzN6viojTXuCs4QNar65WvtpX0QpvJqYUInFsXY0CjCSlo
bxngGQaYiKHCWZ0tTjpaYjeGZrNlW5UdWw9qDPbnvx2nWfscNcaDhXLLTyD97bZIwZhr9DSVn0Kw
ey1R62ocSAsahVsuu+aCDlGUJNrtksRpqhfnBm1uC3Jq9abbxgM316SlGDrgpNH0ghmqKL3Nk7FY
9hpq9nWslzbAnLWOwO3xj2VTIf1ecO1e1h32UY3nfKkic+so/klWtsAzRs4LpdXR0o8z+57cjVxa
x6oEmcmA+uXJPZIiRC+Mbz+jHvDU2BqIFfWk2E4fOX36138Eat4mFVYzMbCjpm4ZD0S6q2kbPm3J
88TKDrbFVsDkxt6ctuXXbTpt3Gk7nvRNdvC8aFXqaAScflY9mnW3owJuGYYc8Hqc8alSPOrwGBcj
+AWVksrFi9bOcDFFf/zgQJXmqR+nZ2E7uxHbATIgPuah9/7k5MZWsaKQNMubA8XRlYMAKcI0i8eT
B7cCHZqfR4lqr80fmjH6RlAVQw9Gr9AxsLE1dXEM+ziYOqGRAk7sUlNFmPZ6dgRDyTfqlCbHrGTt
hfqrweO0eEdFw9LnynC13XTLmKlmWigEKRIcqvZ1/cnOgSJTuZb2gOXAsNYKNpzdHEh8DId1u6q0
8lseeWg8CSysQMekAH9mk/yBFqNlWjvY43A5Alm4sr78LtI4ZLaiBbpGAsC0gQW391UffZz9R4yH
x4ajBk9ow9ehsCwgN3jjQ+Y1CapIpDi5QVEAJswNNm3N0ntX04slFo/2azFqB9cFIIyAe1A04+QO
arXxwWxwqzIK6+qelFW78Ecd+AooSLv3VYxR0+zXuvEPoQlgGHDfTjGY5lr4g/4cgy6B3OvCeefu
2eCmfrsEnrCX6TvJOTCLkuxW8yLnkLqJuK37RtxK9cKKZJKTiPcWX444CNmWA4Bdu4RpW4mukMfc
99neRW/ZkoZoZ2wB9SSB32bljyQKPAGGuya8iZWI3CkQKYsgjT+6653Y4rl7/QXyyJ8gN2gRjKN9
tK/FRbGgpe4s61FwtJiWxmSjK5sJ7hG9evo+yKuf+kjyDPTD3tHPumaV4HzjJcr0fOHrnXHraviS
J518ITkYYao18lLY8+Rm+aKVN9no5J8zrZWHpDHQXaLEszfqVVG5BG+S22Zcr9NsWLcszFczyOaM
npnbQ7j1R++bZ1sSVBgKljOKBQ6axtr+FGt6tyMZ+U425MJC+xtF6WPdWgzpkO+AoMkeQpkdmABB
L41AkRfvesvpljSk1uRKxgf0XDg3VVPjTwvichO0boPi9xDNn1bjXEDV/ocHlLXXUiAFAEjR9KxV
rnMJWv5HF/HhNQrDZtkpeRxmLsnJPjFQmAngibZAc0rF3QPl2imfTqLW9Q4xtbEOiZwspuGbw9T0
+jacsvOlDUzfqWeoBUjVpvZc9AwBNvdrgpNJgFQ5ib5Vw2oATkpSx5m+FX49DTs04RnYzrb6OsyQ
asnx1TvKugLPMxc5EPBQsD8Ju9CHkPSWHzhHYVv5n8ezU5WDzZXM6cVDZlvaTmRoyLMA82AMkHDL
mM/FQ437+kbmKEJ7a8y69lO16BgSakOoFCH1aGXoAVlYY6bvZutYFt2NCkBuszw0fwaYFUITD50e
D/tcq055UILAQa0R/ZbtweEa39ESEUWnQC7tBntHSsAUgf0MD1m0R8Ihanh9K8vyNK01lasTG/Hd
tJxUrhyU9asmDRvAg2XesQBm8zEEV93G4JF7D2r1aKm5/vglS4pdluORnbX+tgB+xJeeActg9DX/
PvD6dlNUvnuswNtwDLS8R8HdT/e4qXVyR/F3fXT0LN9Iz/wky1B7KNA8uddzLduEHotfAWqwoHKG
JBr6lZVm0SkSiQVuwQgVKarOwSycyXNA98rk6Zkje3VxclhJ3n/WshKMdTjjAGtAuo3buv1klhnu
xFbTnGmolV/wK9OesA91bk0bPw7fbj/hb3B2aHHHRkD5aEkQrYakiA6kFUN8ZwQpVkltnj72HAlc
ZTUMjJ2GCksXGiLHeZ33GpLhMfA27+C9Fol2ndco9Vfy+TAvSzGv4eC4O0qzNUuF/uwm7EfhDA1I
Dxwdp+rFxg3VIXBsR08cR6AkZjjjvyvK8YFG2K6h6ngwnEnpygGPw7oxV1OIbBzXLTi6t5Or1jbg
l8r6Aw3VdPgk/y/TVaN5nY7mHLGF28VDyHB4MLJbwCe+NIWvug1QarRqExSNFHhKgbev7MJV07Bu
pyd6tJj0VtB3N1q5iRPTjYCmFL0ASUvVFpRNuKoirVi1Xu2stF7k9gIp++bkauW+KPTX1vb8B147
2b4tpYHndwr0cRTO0FH50INYWDpSv0FlXX3O40KbDtmTzFskwopePd56a99LC0Bcl+IeTa3YRqlk
ArdN/K/a38YmAyfAPu7/PfbgVvVZhvW76xYF9pvoBL5eN7qWxb0PQKrpujN8Jv2vn0mkBflJRNGA
XudqDX7L/oJGGvORS5wUak4Xnzq/Mh5xxixXjlOb2DdYBtp2DWOLQxe5Iq096OxUuIC1Id8krrqL
LuWalOQwB1fR5uCkrMdQrPrGNbfk0GfoRQ55g+AoJzp1gzpWtTK2lXWhoTGrYC+izs9lW9UPQkuH
m5Sh9DHMneglkIgUmQHYUdQQGM8Ar/sMMniJVEJbr0g6FsCnZaJob8DK1zxUnX0iOc1h8gYt27/M
wQa3/ziHVeX1gS4FaE1GyR9iACMRsE3Em3FXxnWMrowRp2WKyo8Qc0KsECcFyeiFWrxR0/deMfd4
z4q/DyVQCreQNaDMy5c+d8ONb+rhjWGP2CzmIIpIq/CGXkhO7wY/fq1MB/XxSjnL6yjr14Evh+Us
IxMOEMeTjloLkuvSRWnTW6TSZujw6IS21FCtt/GAgQhCnGpreEjxjYDLe4zc0luaBlJIpNRKqe/H
LmJLGg521N3ruHO1vUzxw6kEmK1Z5x1J2wZNDWwVnq+B6kod/cY54f2TrkZvc/GQ13ck0tTDzgMk
4zRXjBXcNBdp3+aiYKjR9lfXxahVu8WmSBgAQwarPvldmS+zHOeCpZKVYMCVC9IMenW1oSGpZ2uS
1YHDjrbvLeaKQ7/VgDnI4pu54hBE9ZNoWiqFPy1obUVmSuQrpzlOgvpDT1hsEpHpWxwakemvordY
4E6PbzSU/Sx0ozD3HPudU2eOz3MaTs9Lc5FGlrEnWRtE9mwxxla5wgoAqAPxiJqeMIuBRTWOuzHv
sXNUI3oBSQuIovCz3AQeSkQ9L05QyQS7WgvrIx+5i2Nwpc4jZJ6dukWdzeyNZoldGHNx5EaJahvb
ALbOhzhMD4ONX+DGRgAXOtNWqH0H+Y/wcNojR6AXqWKkN3kJ2Pm9PzhXucfw5FD2hZKTPQFiOJAD
5CIFoU390Z7kvVVwbC+qS8N8G/jByHh1eok2CqeuX5EDPurlKH6gmXdr11b3xa2LbOkyFt9zgeSU
4DggGTW7PHduI9ZW6rVP2HGBEzYNrO9puZq8s+EP1LH0z7ZbBSs/DNCggUqG/TylljTvpuybRPzw
MKX5NqVjifge68Z8m+CpOU0JxD6BmrtA36ca1nDgGhBLYcbsMUGj/qoFMMIlL/Dg0LQIyIOilDj/
y+Sp0uxsn1ZleQB8dXYUqS52gof1uddia4OVsHNrF5KvO+R077HjAJtpqPOnmnENZ2Fu9dkvC9CM
4w72pdfYQ94gYWajnT9C7SUDCeRBlODXW6ABYBEXXR4tzC45Wj4bv0W9eA2HIXstuNkuUIWsPf8L
F93YnpguOgn7P110XPjmxnTE9aINR6CSCTWLv71onjrDTdPj8WMlOGuokQI/RUPb3wOG7YW+d7M8
k15/H4j4hb5Hs5zsAUU+yQeJo3GK82ZP39PYRbnNHF/Zk/yDffdTPsdPdNRGSMD/ABki+AFOn/oY
xIONS8TJcGz4T10U2vddltv3YYyn/GBZ7nYaRjK+lBFo0pVycuLAm4gBlAtCkyxGD6kWbVCaO9xO
JjXzdwMQaNDQIQHQ9hcTXl1/M9kgazBM4uJoMtera6DGnIDBwtegNBgeRh/8ZrmGs0k1ohew7NU4
cGTBgYZm4Fo73Xcq5PphUlXV+ODaO1B/evdcDbQx9JeahYoT0oHUnaEtR/xoI+BbLN1OP3fcHW7I
20bt5yYeHL4mW5x7BrfSBN6NbEQFhCXMXBS2/3HmmNQOENrUrBSpBfPzkgeXph6CfYQu6c/hCODT
kBfPHAj0Z6uI/QXBZuiZBFAjT8I9gWrUlfbODEAI/oLkw69mKloZJfxdNDIDJWS78oDbtEem5eOk
+POu0cgsUGZ0Db9eG03qsxorSQPpJbDGIEU+DPFt2djNubdRq05Z0yGqNmlXa5/CDncy4EDWuzaz
/Kc6N1GLgLRqB0isj560devB2U2eQIDMt7bM/xdPt0XBPSVkB7B6k+fY4lZWvM2JWpIzGVBlPF1t
Imuk3BkWQk2Lc+BSpdsMOyvPSYOzX8q+zUMqgAvxp57JWITt1Xj2jUxoyZeMZ1+KTNrZmLTz8F/1
TaNK8XkrwJQYrLtVZePwDXnxHYHboagxXgUi83aUHiHtPBx58N549tWANHG41l8JT3xOzW8OcD1x
mu2N6QlVJig3e3vxZo0RYsUC40k0uZB1Bu75Q1DqAL3StU1vhsYeiEnBHZZG2sItzOSP0X4Ih1FH
WVfiLmMUWdzoJjb2eSatdRcXoH2sgnMLook/0Lr2xR7K9AmAbljY1Kaxr2wZ3BUqFlkgltfExrtY
FnZUhwHpWBDb+zgS76pnPXc+UW2J0I290Qj5YgdsWAHm2z6bQGU6/mpKEE0VTIdSZkdTcqRuhYve
W8mBpFoVJlhwsXIZ1aKF3nkNG9cO+F2mBQ4paElD2hx1FbbWmScQByBIZqPYYajT/Fi7KGVYT6ev
Re7hDr6wUDZw4h7SpIDw646NAhDk+eAczDrhC00d6yV1Ej+QCbKnV5OuxY3BnnorhxpdxF1oom0N
zWfx0bDr8wS6SbuCNxltKD7YkQVHR/R2gooyffTupbpf618T3/D2iaPvnNxHFUNbl/e2Zbqb0Qzq
o0CX36kLa/TNM2yRfLShLWqUqn8NeLrxVUVBMxQHj2naK7m3lsbv5RC4m3TEfz7JUbtL7lEQysld
A3700tDSaEIDsBvX2bSyN5ZTJfo8nkrRecLdSU+16ABxfUxFku0jxTfRKx733m9wf8NedQ3ezf78
TkFa9RI7AxJyVeCsQi6XIhFIdLkiOYaNCO405Cirre3XbPnPf/z7f//nt/4/ou/8jqOTjhf/KJr8
jscALP2vf9reP/9RTuL9H//1Tx+8zL6PAqvAMR0PyHmGC/23L/dxEcHa+LfcDbhr5naAlqkngNOJ
GxQBWE98NF5ppPUtmA66HvfC3rOXeQX4Y/oSFIGsb3GUsfXNBolYnODYyzhEZoy+NrH0s01iZOh1
totnoZATue8Gy9SK8pMrNO1eyTNQw09yQMJns5zsS0t7b58aEVCOCZdmtHAEgo/Q3Nm5Jrd5GhtP
Vmc9EBpJUSDHkg2ifwgEqmnIApVJ+uPff26Gr1sfPjkgJrtYzru6aTmeblsfPrkMXb9g9QAcrH1h
aJYG1lNYdNpejDisTtHvv5ddmRw1EYm93UVoHlSy371Lu+FvtLPHbAfkP8MYG5wSop4EGd527Vh1
oMBsuPXDQqnooptu1dG4jxg43/I205f4PwN9ZuA4h8amCjiBStOCEWwZ5QGEbgUkopzVdwPuB2hj
76xjT03epsm3EiCfKxoCfQ1wOIOzphG1ejs5SIOLyH3vMOSiXqFEP1l3RukcB2vYtW3APyNdmaCK
pqsOgKrOL4ELHj2WjPm3Xy1yJwNSWdbu6ftU6H608fwwAs+zItgVmtrJxfcflPTNJNlPA7prcS1m
kzfp6IVVqKgq4vvpy/wX4cn7b+f+X0OL0rxeOTZ0ctngyH9TKxhswsJG03q51cAJu5iGbwrzfzj7
ria3dXTbv3Jq3jmXIECQrLpzqi6DYqvV0W77hdXb9mbOmb/+LkC2FVpjzTkvKpJIAggifFjfWklV
ACvX/gw9ppABx1AGJ1lb3soM0jnxvYmpAGbQftwr2ddumoWbJqmBEU7gTt5iPE+7gD3In6ht8ZLi
ZvKOz6YITvdxBT8NmaoRSWuRG2dfDKgh4VxBpP+d2+EZSMZrN7TQD6CiCom9yqoEG6lwaY/2OZSR
TDhfdrAG0AxifTLU6qJ3sD4b62zqUqw5laHd+vNwfwgFdz40AtAVvcP9EB7yglch8mp86OLgWOtX
XoWlfE06iMoFwYul15CNGZM68/gQMZwPmMaDYgzGQ1eLGOmAT7UC37ltMqgkTJS5h1sZMcyBMa+r
bodNM6L0JtCaRed3q8N9UqeZN4cWdU2ZBfz2o3XazNAsEMXIH19kO0qd3H7YN4CxFUmqP0KVILr3
63aVAsP5KB/pQ55tahMfrLyVARbM+wtwLoKiTKSSP2FodK6qlcEiSLMkdlKhza0opn+SF+vLhyGv
57tjVmZ310CODtDmX8UHTbs6ZlvEw8/ij3/pongZIIuPmzhYyLQRzNnuTE1w6RtoHfjSwWhNheMn
1fKtmnfjTq8045GNk/ngq3t5Y4gnYHS0tpWivR6iG2VlLOchyZ2MVsajjNcNFALDFbiXmV91sRNU
/ngoQuYg46hxtoVA489iwERlPvDq4ZDn7yJk9CrjdsB0BpMYvjktSvtNkGH18/tDgzUQypq/A+A1
DvJ+eRvr+bazejCoVjPN7BacgZuBbmgWK09hourP0KRvIG9r6fCnw20H0fl1PVfclrfyB/ETsGE/
DU3AT+KrAmChm5q1zuChjqUVz2pHh9SUyFsmlHlzI+UrGbf5nXcCuH/t0G4zZL3ylHUJKD/S/g42
mnEHq9+4K3UoCvtNjX0qmAzhBCFEL2SIvLKSOHPgiFZ4EUkRLENkahkcKH56CPbhYPYzdTjC1azg
kDqkqA0k0GjvWRGQoPIn0sKfzzLBOJ6IH/msZtAykFFG2G9OnskoMvIx7TG/bm6oe0x7kZ/M6liu
jCejtIVV3jczXWRRAg+xdqqBuRzr5zAo1Ds2t18gf1c/y0cTm79DUCoEahiPTBOtbAVm5shA+QPd
DBdW2eFB95P6GU5qzONRgkMCkaNvsPSx13K8ewTKR/MArzSdVvVKZgm+sPkumaYvMlA+Al/sd6PR
wzuZSNHbn2WmQEyVQqfDLX3euRWZc09OUCDKMBZ6N4FfRCzE5VQUlcxpSkN9kLNWyTg/xDhMipmq
OQwKLA8ywTH0OCvOHT2kbwnGWrVTwa2tN3twlYLjvzd3BZQn4MEXJO1+nKrDs0ZgMNQEZgps92u7
aVNzd7iVIb/TnsS7SNt135M6tiCjUKlR6oGdi90pVQ7iVvQU2Q1GtT88qiUBPXyj2F0Ql7tS3soE
x1sZOZlBliZ6VQvX77A29KfIAP8lheuOA+vg3YT90eeutMw1S5TU1YWTXjdYGaRhZmMtb68liJUa
4C9uOGX7ePxwjp+HfBYFOrkzw8eLx1NNP/mhBjzfmPZukTCAH6uifZI/7ZytQKmuYXLDIzgHTNuw
Cv+K2wpQhX+XQJstck8745sFKhKsfHq49Fh97jFmZl+rWHNAnpJ9y7Cdc/IcFMEyRhtj4q3Rvl/j
EloeIVtYpRJhezfkVfMwCP0MVnexrQOLti2EWgZJqhxSp0nj6oJj1occ7kPMfM8Qd/LRMYFMX2k8
8kK14MkuUVSa7KRTcT7NAxQWGPxexRU2A9bhKvh9dQw9XsEpwFpHRjVsjvFyrfmeTSNenq4Muxgb
4RjG9cOdfHSCVhShKngh1jwsi21b9St4bSlvtHyXVsnCGuYFTF75qhWPCwYvNNo9qAUB+QrYxl2z
zbMneTUoffrvr/4cD0DPn2lncQX208Cd/Ve5mWqGoXD9sR5XoOCir8fbYyj8RsZV32g/Q+XtMfRa
WgonghfODp1QJ8ZfOJ3Q4V6DGeBk3Jf9VYRCFh1aTiK0qatqaWlCbKWn6UqbYAUPaQTfHVpqO9A0
vHVZ37/InzoE9SBAG/ImyNi7n/sAVopwo6pyt2wzECuL22Ne8lbmVdTpm9lxeBQhHyry0QAeX3ZA
9BnVosvAIUX9eGOoQD/gOCJ50lQzfgrDFucak4JD/iIfEicelG8wSSZbGWpZAHu2fHmM/5/m0ZVE
X4SGsavQSDCqiHOyWJydyR9A0Zq7PhvqTc4T9/j8WjT5rKon+NcQmMirmr/Kr0T+4PjofqhiArJO
fD1tEICFxgRzubzFeXy3O48fReF9J+IDlhHvQGRxz6WdK4syddEboCMXBjB4GSTlZ/msxTMIRIMa
x0q+NDqh94NvRKsoTtv1YGZgl6vgqz6qrflGlAmMdIX/g+RgYydK8Q7APLYGWKA/TiLRXLbtGkaR
fN+KRL1IZJrqPs3LJZ+sat8Ka6PRQvqvaF7bDOyqv24aYbT8dQM9dXlDRLRfN2dpYNFqcHw0PmE5
nd63SXWPmWa+l8NJjzMhrxUGbtlIQRAOOzgJvspAOUL9u/hwZcB4PTSDV9biDMyHAVgWL2/VluiO
/NPyNtVgqj2G5ue3MvQY+Vpa2RhaFgOvIdJSYFR34N1OFpUadtuSJpWn5X3wNSXw9JAkXgCrO5o1
6vuLGAH0nSJagyUsbe4ldNDA9mQHRZSfIl8AKBo7kPQsZaBEGMoYU6MvNTWcIbLRfW5MSHhjaQ7b
YJRgHugayKNZ6lvbJJYXQBl1M86j+QAnSbDtiR22nkJ7YrC4bYyZVv1V4HTP8zn1tzE6GphHxKX8
afvO35IMZIDHZ2GrUq/24fokA0KZJDB+JTlGzPXkIQIyfQ0t3+eDbdssuv2MO9JHlceonnuQnQ1X
SoadmER7Hn+uBTCxSAlBcHCS4ogPhXum5cxSf65uS5DDZ+MdNt3xlighcBhwvn0EZKJ0RvhRf2UU
/IISBzvGQKPXUM0KTGJXyaw/q1A5X2S/kwdARi99yD89Aqr2M3kbQ/YMRCoPOgG9jo5GdqhQJJpJ
4lKzUeBXqoOkqqvbLXRNjf15jMAYp4fDP+20KNmX6OghfLI+52Hgg6IP8t5YDJafVc4Mb0BbLWXo
iMNpaI4U/p0MpTx3p7CpX+Ip0fHfml0Sm+D1+52HvG0jBeIYjVHCo5vP2yAAZKngdQhmcGXex30a
Yi9XqfsgwbmZvJKhAaTQ9/KqKGAqzpna6jpYCpK3rCnWQ6CENQgeScs9qYejmka0iwx20OaWj6T+
Tlr0FQ5se/VEeK6mabyjkM2R0WLe4ZyspypfAsLxSeJCqwk4cGIRZTMLZRuA56ptB25SG9MVbIyW
AKPL4DRn0wOkZQXbpD6zwAPLMrg4sDR+TQG+OFzJZ2pv8ld5ZYnQY7xjaMM5ONwzzqq/RsV8kWMA
hErCRZ901UIOGGGAwel4ewylJUtxForjDTABou+107jBV8n2g8YanPvNwXfflnLOWQvhsQzOjXsO
LNhmatNm0RVD+amHXLiMocbTM0vb7pPMCm484wZieGyvR5AkjYmqfCPOMSs6VdZ+MK3BwTYucRhX
AOHkMRiRDDW0pZAFo8QtUjN/JySwnE5p4r2hAS8s43b1AKSUDw0A6ZsC47qbdDnD5g5zRZuXmzzB
CYN0Z+YNiVY+6JQdibI4+OFoUNOKQ/2g1hCaLSaTHg5GR2wGXOI3kQo2LflItwRv5gAogMzymEcH
cUIgKEsYlQrgjuGF/6gNRb5pWZguolCP39QgWsdBnH0D/fmMo3WtegR5RLYB/UoKbaOpwPEnOnc9
hRCTS+cfTQIuhF4IofhC+SSbddh4GjJ5RlR/tsgcQaERE9lQhfUODoe4FZPc2NBqh9OCyJZv/Bgq
JzoZKtPKULQROM4S4ORD1YJX2Rhqr6A8H7wuJBAKhH/itsmmBpjayX9uJ9LZoGYyvrfahmNE+CET
QVCMvBomH7y5qvW7SamGLSCmzYJCJWptYS3oqkB+SqdAMkNeNIY7y/EuxZ10CYzM8TLsd7p81EY7
NsBXGHYzliuiFU1oByhlY31hflt7NQubbZj5xv4YI/exYepCCMFHNMHGwayxRCytEud/Qp8lD0Zo
UhpwB2qY/4hR4hsigUsnx+vXkW6nxqH/OEzNIX5ODTz/Hb9GPj4BtHgyQss1Ipg/ZDUMyClswX7B
D3VUkuj0FvaRYlsA6cXkdzqlaetindPskzmAm4C4IoWZOIZFG0BtgIa169oG82btqkHM38fuSc6R
URNpTuCH/T0LsUVPTXX+HcEPSfot4NmngjYjCCFy1c+erKAqHFPQgA4d50secQK0Zmfe54L5Mwzn
9o1l9FG+1tgwsPFi9F0mGsfgZ6IR3ksniWD97AThBOQpmFf6c7BLmBVgr4sr+ZMVWePUWaW5x4CQ
lNFgy/sCBHjLwwweWGBd1Kf6TqvM+k5eyR8rK3wnbjXqXAT0INNp7WNEOCTVd8rv2NzEqa6ZQaCv
6zvrnk6kd2S7QdTe5qWSvU+awl14BmZ3xxhybSFitHzI3vOUw1kXqMT/IEY1ZpBo7M3c9Ztwa0aZ
tZF8IPAUVjR76Fq+qDJCbPmQSTojCOhsDAVzhyQykpwhBwoRNcN5gYgcGPqq5HPzuTQawLlyQ38E
PXy7SnCstCKU0McuDUybZaH+/S4dofgTBOWHiOqQQZ1Rh1eElI5lcOn14glrrRjzsr6R96xUKCSR
oSz7PsQGXfUcXvZHWBulwLXnPoOFdJ66EEYewD/kvYS4yYi6iEMMHJceOE19MrxLRzqQVhDQ9qoc
YO25FVzEGNWkn93BxQ4e1R7koMONhPBJJKAKdWo71UwAEIcWr/kI+JNXk3x4wAcSGACCAqpgMqQD
r/NyGJu/D2InUvekgN0E2hZBsKAJfMeXLcWpt5JyxTOTFIdFcD8pDjIpMkTGlKopMyHg/qPvIFGE
qlRkGkt/KNUHnzfc6eF2/lYV85M8lm2w7xsIdE4CpQLXODfy1xlwXBDeBGSHDU58mXwa00PyUAv0
v0fA7YHHUZyfTrhZMeuOWkSVA/Nb/XMhDe6VCkCPtj6spH1htZTPZJyD/qFMUxlGfeLec3wmV+DW
FHwOjGheKYIhCx6DE2RO4F0oubDkM8mkJa+OUTCxHBi2eDgp7gyKgmWKlahnVL71EERK6WEp//MK
fIjWQyxCC7X0AVg4i3cRimO1D/HUVuVu37SuGWjMO6jsym9EJ3V7x9LBNSydGu5ojewezjcVqGFN
5h14dtoJzpoiTtdM2S72M0c6xGaKwvEfQdgnYR2FuFVgv1jUwpCB3sK9WrOGhcSAAPYCQN556EVa
eZv0RvoMUXDQFETQCEvbJ4PrzZMFu96im83KlbcyIB+tb4lP6618NE+gNhSJwq6Fme+YQMbluhlu
fJ8/q4oFNg/FD8H0IOQsR5Cz/OkeWm6g8pk1B6fGFMcN8A3rWKru88ncTEUuXJW7YtPNFoPrNhzN
imQgzpgZ4+rgOEa7bnWRVE38zdHvTCTve6hYAonynOppsiU6XItrEyeiFQQyW3xPoGoIumbTafVr
ZgbWHhhNwMvEFce85s5QdfEuAuAI+CF93ZWvMvO4gWJ8F4E8IgH4Dwae5KnRRuUlmUBTEoVw12k1
fItZCh0MQbRJchUGBUjI3VGGfQt8qvjBl0XRkicjTJUXYxisVa4TbTEY+AxFSomYIgHYViqk7gdI
Ektslw4vFkiqja9xEpJdGfhQVhKYr8FM2CGaxHb9jobX/1wBJ4G1BqScYLwPUuzYbDiKpE9FCrnb
MX2SG4Q6pr6XpxM4sg47AmNLROBhu9Bavtd1za9ApNSGNH2S3mbHlDIj+WMZW33MIhxcBxBa7r5C
pGveHuk7JMNHoQfQcZD8Hb9iSAqPg4g0T+jXn4skyn0fnNPFD0ls21evrc6a72MNeXeDJdNzHFbz
IoG7+Bab3njHRwUeDKUefYqq9JCmoq9ZUrTfE55NtukP03P4mEOgsNoC3wGKZSunnkEgszsYmIAS
GOk3WpCtDu7cmV4Pu+e08eftmMETZE7S5lOi9QfokTkaa3/O6i+UmIAeNSPdZSn5t1Gb5lmD0PFf
jCXYSkAh/TnvR7ZqElovcyj6vkKVAGpsYOA9xohZNq4g/lHo9ehKGIwUyZhig3jHZ5LcMTI74pF4
HN2j1oaMh0qM7gB5PLugUXGHUycYWBIobEl5IJ5ap7cydA5MgHCFRGKZ5eNl5BpmgJO0x8jxANL7
DGDRhR8GKV3KrA+xe17Sv4/3JVMriGKH46sSbAT8CsAI7I3kBZ4EOcOT30G4iH49gXSg9VJGxXsJ
fYP7QC0cNcmbu3CCBJBq1MU9vn8xjzalU89WfVdEBEeNMlg8E8x6h8hCHozYTWjG9xLD8n/OwD+N
BAN9K8qpBhdne3H737voW100xd/t/xXJfkc7T/Tfyx/F/Xv2o7mMdJYGWf8s2n1v389uvLyN2umx
+1FPTz+aLm1/IZREzP808L9+yFxepvLHv/7xrejyVuQWREX+j59BAtHETnA8IvefQeLv/+sf/y8N
ftTR+0X8H+9NC6wT+adlgQjb0pjJdUPTgJQafogQxfwnB+EaZOJVS4j8UI4gwBna8F//oMY/VQsM
M6YJx2eumRb5x381cPdBEDH/aXGTMIuYOuBDsCr941e1fwKzDi/jOlBL05HTCVIL3k+aij+oU83Q
VIHYEkiuE6QW3i4wbkm0SdO+rD91IEaAOVUjgxE3Yg/VRzoEn2alCN6yYOJxveIjdBewWk8SP8uw
z9c6YOldSD+lWv1j0kyIimcOxEEiX30gJZhbxq0CGH3Al2AMUEloZx2YZ7Sv+mhVff4lrFMrTOxR
0cZhhLvi2IfBGieayXjXzwokiQmUhDmof3XQLX2arAwnmI4FRjdmgBBihuXeySYzNNo36I9WUP0x
00mHOgQotyu1wfkqzk/BZkBbyD1oaRU2GfjA/L77ojXtOMR2FlIauHVDmxye0BWQBjxTCjW2wZrc
dYY9xkkH14wAi3J4TwUsxvE3DFiERF86FiqJ6gGhoIzROqzprE1w2AMNyRbLhhJU7kQVUplOw8cS
CLxZtwKLwSQBv1F9h/VUnNbgdyAAEdrDSAEyh/tlqetOFDejBdB3VKYNsWuFt+r3ODdXDV5EuRp6
3c8+h35ohMtSL9Uks1MD5qH1ZJha2Nmpng+avjCCCaM5eLMC4ExLeNzOj5pJcFY4QpuAQouY9eDM
wrsj+suEd8BWrAPS+NnsRp/vwWVCMHHqRQMeYC/VFQaGhKRlLIAPdKx1UeZMeazyT2qPP7tmBeyV
sHfhWIUulLoKAsB4raJfwu3b0gobzFNmCVnQsNN57dEK0L9Np8OtbR12ltJVtk5TQGDAjO/z+LtR
myF5ANpON58mJCCVrcI2Mu1pPiUwxoWGle97+LKST10OkKlmW/DnnR2jhrzZkkVgoIA/TtpC5MKO
jBK+8bbwEIFOtKqSjHjQUw2SdavEdQpdcfjPtZFT6JOW6IsAe24CaqYCetTfshTCOnYUDrTcq/Ds
hhdKUSsahLB8MnNP82kLyGGE3HDcgbeFTQPkl/J44+PNUe4FozokbpT6UVhhgvYzVXd1Df6ujd00
RUA3oR8P3IMyDIzLVj9Z/dYEX1v/WuW+ydw8C6BMCwQ+KAHhHN2kfhl7WaWYkDovq3n422x0nfVL
6F63dABJFFoZf5cA1bHTDJq4CjzIIlCTd3AxzaemxVarIiH9DNehNAW/QxHocDuBJzOH3AQHO55N
E6KFbxWIoePOhqtWy3/E3Eiqt5RalgYCNKN+66s46Qtb5eCVSUGJVzBs202eVvtmiAjoTPKmraN1
MoEM5R6I9XguYJVAX4eDQDbkxnfwgxF4WAH/mUO6LM3Ate+ZIW+wIICEl7HhYFjOxekG6CGiR7i1
M7BghpgKhGt1HU/jS55oOmi+GxP7pvsgNnHeFpVNnW7KOOLWTg15zu87uPPGC71KLQi1xVZWg7Qi
hs7SWuNxrP5dR3gj9wPo5aE3n42mkWMvrfiwkNkwHccxDtDyOQ8YHPrw7cCjkPXj8ImGqhl6bWj4
sFXPudU7JgCEMyikWGBlqyFWo6Z3KamLHLRdBj4r1fYZG0PdbmPksMjHUUgGoC9Mle5hXDSq2CtY
H8Swf2FFKOSZ2oj0rIoXkwlgf24tQtjKirFDr4QIcFMvLIUCIN7brRrGkZ5ARiYAzUarw6H9O4jR
oBYL/MIIxTrTEjog8D4MCrAVKmO+Y4lmAdVfqF1YuSqYTbUF04a+fAIwdk6eC0wXMIcLu1C5iYIm
IpsOH5j/CBYlK/4Ej+QmByN/jlVDUeEYwFhDXYMSmLUaprFXPwZaaj2BrwXQJkMxqnzR+A30iEGJ
FOGLOZllr6CMCWbhs7mLYQI0NUJN3SBMNejF3KWVA1a9+YBOuDKXxC33ME8Ey3FTreHCAmJtO1ze
KPEcnWvQyxLN89kyMJWcxi1KhGeuB6S/N255bLP1sIhXkHGldrX9c4m3qmidF9j2ENmdRxQY9tuo
/RLx6AZUm1wuAC6qxNTzEkjUZ3kdjXBQs+FJs6iccMHdaQFisKW+/nNlbr0wJv7LyWJjDKlpVHUP
EdBlDechp/8LM7Bh2OWq9cJV/lgyG8qYjX+rjjdeG9POyy1By08TUUecayyYk7oxLHVfaq9Zayvl
ARJD8a0Sr7eqCfg75wQQePGPTmpqak1etEH7q1VT13ejpbHUXHV7q1Ne7SI6cPY607FcJBdfQR5Y
aYnVWorzrIcm+8Ljwb7x2q40H1FVbmkmhfoIVy86YVjrhuETeqgM3LWg8WdD6czu3OGOejiAfbhR
oI7WOboPyM+MUJziaFDAJBoa8bz1miFvU2tGgTCGP2jvAsi6xGmUPbgT2HHswEncfJfd+NTItWqe
lnrxcfswEoQoVvSSwQMkzlGAz7Rx6wZOu4PJ8sbnIJrtD7XkF30kNlJ1qGcMt2wZrOiqXQ0LttBW
zepGa16tl4bTXWpyDJj0opycg4e1hkHDLkFFvS4X/Ur9nn9W991dew9xiQfD/XOB2ofOr+k69ieq
ZmHngt4vXu9J568MkBFlYw32Lc9fdl/zZ0zz83JovPIhXygeeTKfgQhZwZ8XSjdu7vD7olv8+T/I
Xn/WuOI/wJ6gEhPbKGZeDDWWrxoFLBwYONfNJ81LF8CmPysecNtuv5kdtgAfaGaDu/VW7T/0XU3n
DI4v6MWWLjwPzyuvmmMC7BwQtHO9nobHollp6e5G5cR4dVE5ASeADxk1MO9ZF2+0xTHtCA0iOGTI
npq62Y921bjaoljku+LzjdKuvE549GBo5vgSiWFcfI1qZE7Uh9uTnd6lD5nnPwC541Qv0IJ3bo2b
VxrPhJwDgccQDilR1nnjxWnHzC5C44Wwz8QU03m902ng3KiRyOai/c6KufjSmwx6bFaAYtiyXU+J
G3gU9nOvc+GL5cw/phVbKV/oelj9z8cYTT8r+aJ3hGoLC3+IkhtvXohRJseMqz8B1uI1z9DHujF0
32hP82Jy9w0dulmiM+YKc0JzB/ijbYTNjVKIyOYP7Xn5sRU1DiEM4SBEOlBqTSl8KDrBdOjGMHi3
1QJegdsJnHq9T2+8yo9vklMdHxun+NR0zH7nHSbsx7QrhW2vLVQcBMEnQvdAj2tP+vdeq27VU3xX
5/VEaSaF2UbXiAqryXlp2MbPehdgM6ZuNCd00n29V7zWNpb5U+uUr+zpRj/9+PpQnqViJGPCVGRe
9BZ1ENuAEcxYbNmvc7dVnPEv9Uv9mS7DVbYHEW0Df40vpnejWOFjdllNjnWLrpoWJbop/tbJ+A0h
anh5Kn5s94vm00KxM29sbf4QLXtHjJw9nOOc7PONQj8sYzROTwu9dHybYPnoY9S1dcFTtG6WWMyD
3B8QE3dyob9h2lW/8G91Xe1aE58WezHiwFbud+B5+/VK82dwCWmJGFA3wGAkDjw2HZCp7dXt1DjJ
M10SRyw/FOxyPLK+0Qbax4bH+s0kBDY5Zn5YyrW0hSOniYY3nslC8+aVtiZL+Ec4sRe48fJGaVe+
nbPSLkbBQM9KmmdKbIMPoTbA6/Cqqq8FDE+Ewo9rBXfdfS9EztAiWXhXGWCvACmAudfbRaz2Nz5k
crXumDct1eRM/bDmawMoghQEdVc36OuLaAObnz0tmnXgqFt6Y4V5pbMxiDsYGjcpJhrZK056eAYM
GIEaHg62yf0AxzKTZTfGiiv96qyEi+4c5kwcOaBx1XCXRIYDJKOtabeWdldKwekqhU+Paanqh1UO
bCc4D6ghMQevE5cuqAvK36X5QpbFulrkjuEq7q3R4VqRTAWiwcBi0mCXTZfm2aCDWR1Qf3jSDuma
TtDEvtUbrnRNWHWOhVy0Xp4SzidYGcD7rHpVd1dgT0jqDiCXJ0P7fOM7uDKqozCTmBZM7Yzwizmk
iaMmDw09xpx8WPcDrYI1TmpXa6wD3Ft97+M+A+Z+JvodUaER96Gnj6QDwABgfED4sOVmptO+kFXa
YH8DLl4TeCq7XRq3hparLXpS6MXH7sMttUtkoZ7/WPf29G6siF3s+Dpf+c/GUtkUX/pdsueH46Cz
06BTV/Br3/VZbS/msGBSAahM8Y0NjurMd80yWTLMmMoycaeb5hIqcruYunQs+sG9peJ7sC5Xxmkc
jtlQUdhkHg238YInsY+LF/4d+1I+gDgFAba6+EZWpqvuxY6LeNkCH4nTe4A12aGHfrae37qVtdZd
0H24gXvTbHVletV1go009iVQCVQv+lsJ19Z2SnDClwMW6IGQxku2MLu49SrZaQ9yusMpyb65tb+9
1gVMnDNRWArIx2k9SrtMG1Q0Qe3iKKN9g9+4UzkAosFWjw02EFybYq1oy2xxc6q5NmiAFk0HFgkn
EVTuGE/G2xisWUmTo+ie2Nn7+NKDt8CzgCNzZ6d4MZbEK5eAp93aTlwZ5uHveCxWzDknxTKwJasB
nMVtxmBZwuHQmKS35q1bVbtYE+omKGoBRcKcHdrRp5E6owtVwcRRvHwFleZ6MblQDtnd2mZKCoXL
nn5aN1H3k7oB98xmZUK5+Rtf9szpltmy9MzWZfATWAROCaVwF1zO9bK7Netc7UgnzSqa5LToWgHK
bBTNCsPFsIu2+mfLg3VoqZX4wQLxFccWuhtWNzfXV8dOjNEwCsGsbGK1cF40WMBAtMgyUbT/SBaN
TWz/4Ruz6d/mKnD/54ZDDNUnxdGL/ROM10auiA7kv4r5NfPgYfE6fGlcY5N6ikviG6uGKzspFIgt
hgrTF1HppfWgTqKO+SA6kqMluaOrZEmXzbrY35wQrvVbi8N4TsSUxy6Nem1LMt6kGIUaL3yIv+SL
0G3t4Zu/mJ3JhU/GDmyOL3+eaa99jidFysqf9JuYACBYaGg0PcucgDW2lt60VX40VnBQi/6uljR3
n5RRxHqtVTM+C2VVrpkXbPxVc4evwbltrLhVnYvRZdTUQjHFOB5nX1Xth8r2f26uKzas87pcDC15
U3MgXlGAMPOADcdLvuqLBgb6xIHUT/SgY18wfTaflMWNgj82ookOwRlQCRoHfctFwZQpYap1fiTt
IwOsMa7iJGu+GEJbcW8N0ldGsvPSLkayqQUrIfZggEzdca9IbcgsO/mz4nCX7SNHfRMDaPh40yx6
q5IXo5g1Vya8j2Qlg5U6b6JH7urLdFWmW8W9OVyLznA+XIv9HE7PNANzPzAf5wNXziMA9g3Q/PVg
kbathb/G3hLzLTbyWKT/Lybcs+IuP7UCxsEQOFRIgT7Oi+qJrFixgKgraIzv2CL2Soe0+3R561V+
HFNMpsHsy4Fnganwcpqf4cZWZaKSLBPnu5DHC8Fi+uPPvfPj8slkBowiaERxdsUuWlKHmogw/EYQ
ctjUGlZKfSjI2BYJ2Dj/XNK16pyUpF+M/iCoNAxwXkZ2N7zO7X0XPXH/1qLso+nsrDYSn3MyXrWW
Fc+lhjKGTblWX/21ts/vse1Ymzcq83G0Oi/oYrTKVMJCAKdx4D9ti/hhYq9/bqzr+UNTHfs2WMDl
YHZSkbLvRuDrkX8dP03tboi+/Dn/a8OEjkGJEgsDkmZeLpt7A4yL6BARJixlD4dB7kDM1eWlzXBc
Wd8Pe7jDrpX1zTXAlV5wVu5Fw+n6AO+eRr4hf9k+ZJvQTRzz2cJ+bXJVV1t1n9mNTdOtIi/G37Qi
QE7HKHKac5uoT2Hb2nl4axl3ZQA8q9jFuJvr8BTrMjRouq7uoSHsCWsXSHAesv3N8ehK7zgrS9T4
pHdoBZ+tCWtlW11OzjA77QPBy2tX38C8lkcOoCXLIbBv9JgrY+5ZoRdWhCEeBeOLqOCd9Za76b5f
wXL6RJ3+NcCW78+l3XpnYtF8UkOiAKHI4Y8GTGVttxNsSuZfhfr050KurH8B+4MLIozPKrU+HK2B
MdYnAJDgK4OVVLH1FVi4ltwdnQ4nseXu5knstT5yWt5FE9ZEK5mZolZi996uycrHKjHDaQXcGtZ/
rpt2ZSjEgkPlhoWFBzaK4r+ctOBY6Uk6Bqjb4IA7XDVcf/Kgsog9Kg5igyWAiHDkBK3X4/hIa1u9
a5/K5a15WrvWZ8Rq2ASc5Irtu/dhmo184KLKb1jxd46+EGf3hsft+pPiO+ZL4w6u5orVP2DAulM7
t1dE17rS6X+4aHRGEmDBIDFvK/4Oesx2D2hdllv/m8/jtJiLHjvrFegKRVX7xQQMjWanLthgHW53
1hJ6Lgv95c8v+NoYcFrehQmKa3Fb9ArK04KXKX41bo2aVz8OTeWaAQdhrgKUcN6BGmwbx050IONZ
hd36E3w1HJyLvimTM3sx3tgtdM71EjUYVGAJBfjictLjXcjVRKOiy5pLUE041l/FLnEEskSHBql3
q3uKtc3FKlLH1vd3eRdN6JMsw4oI5bGlvqAryxOQgXp5c218ZY0lsCSAF+O4UvtgH2ehAc8zeK7b
7ZvyDbzMe+Lb4BECk996+jb/XX3njRt76Q9ABv/cR661qOA/BGQapzKcyPCTQcACy0Cs6nCnhcqi
q8F4N3BHcSDKuMy9fLSH7a0165Um/f+kXdluI7mS/ZWLfs87uS/A3PuQqyRL3stl+SVhu1yZzH3f
vn4OXT3TElMw6/agG90oqOwQyWAwlhMnzgQyr2CdYsDXoEl4JJKXJn4RjU0/3k0VglR4fLh8JgAh
f2eNmDYqagi8kXKmX+lkjUmniJaB6UVYI004g+fqhRY7whuYcGf8zlOay3v6lzzWjy06BXNvBshT
HgZ3cWlCVD8qd0Ig28kuc3gv4YUkBko4WB7OETSgMnsrzNmKh7CHPJof0q5KJ0X0mGz+DrRFPpfE
3IcB4OMaRVnyCV5rwEj4Ujq5U8NECwvSuZXDvRkXbDPiYqRtLSTwwXHKPFJJIZUjEWa6NkDJvmFg
dZA8pDg9ihIyr4D9BaqE41pIdBnMtdd1VChUJPwk1WDjKq3LMU94gND0yXhWn6y32A8fhw1mGAD8
iauxoLvTTh/U+/iFa+IuvMq4hya67pB0s1CuOFdWNBlaeh1/LnhC9p46v7T8LF9xt/aCr3EmiXn2
0JFWZIMGSaMzO9FVHYSQpQW6n+y4sqgHvdrRk1UxT0WdhEneZhPGJd4M7oTpxcByok3gcaHlXsMh
PvcSXlKc031kVDVDc6qJObMwqe7gwtyYmGaI9k0UIiiuzVqcHP38jyhAeBxrw9tW1tpU+dIsE5Zq
Hsxd62A+2mdKUb+KuHCTC5bGQvCHopasGqqksC9wZ2lDJYpWDJdi9JCr+jxC5TABNYAJ1+7fAA1Y
SKqAKM+SgfOCwTlXTsDkZZQhw9jud4fBpQI/6J0onkK7g2PGPcS12pzLo97jieWOhVCbMKQLbS9/
QgQjb7ANb3LqLWYC+nPwH5/duTz6fU7kCWVLxsWEvKL1GkD3wA5zTWIXTdoO3/f9zI2eX4pzacxT
iLazsBjAr/NpTYvbHqW6995trn+jHEk36itRjFWZpBwsJSUWRlHHFEtDw8HQp7c93v2NfCYWhpKr
jgIUcgfsgyt3VpHlI66A9bC4uiNtkDfYUzRu8sIrj6+dXAsCdFW1UOSVdLafatKmutZ1JEqJfBQ0
vAXpkaMTF7aOpj+QQkRXGar/K9NlDUIzRFQHJxdjn4DO2RhAyWBCCHTwb93pM3mM4epNpewREiHY
wVERcAa9JUgHD87klci9/I73eeGWKQpySCKePN1agadjIyMK8KURcmJhgDTPBvPNNvMteocBcATJ
AtdhubSlpwIZxbcGY+rqEALVoH2l+1m7nUeTOwiDuEZE5i2P0f1x7uU0ViFteJ69wq1faNQVA27Q
IgJbrkK3ARWvjRjJTWz5DfQfpZfsatHmli55X4R5cK24a8zCBMxJDfL7Lr5C32hsmz8mFIB6ODbV
Nvb+31vNaC+yGnWsCFh8sZ89eL47y7O+9a7qixu0m/3g3JWLK9RpcyNY1XW0Op7bz5LIoljPnwcb
bSzQ/qF0oj583hWUTt4yR+Dlc9fPvKXgTqKXErUb2ql5LlHp8jotQUgP3VUe0aZNrlUv8ckhu6rf
xxIZQ+qVciuyFxUYkZ8GEB2SQ6yBm0t1zgR0lcO5SF/RxAG0fJPbxRN63TbSrbX/elsv2Tgq5U9p
bDwxKSbYrmUDejOjp29c7JqHcL64i0jByKoGr9dgEYhtXAPWKahAZzdT0JWCY4rFdlpa9+uFrHPK
GlpF0WhA/4dCF4tUV9R0krVhQiuZ1+0LoKeajXAtOMqBbEcXAWeQHIQN+E++FrvaP4jTMQmc4lUB
6mRBKpbWgt8pRfrIrLpHEKZ4/SD5X4uQVjv4KcMCehTwd0Nh45Qm7CYxtyCD/Ow92RHs9pAjDjPu
aILns6LGvdsXRarYRoreA9MJo/oRSj+i1kq0Of4gV/da+pANvJLoKjFBl4UTQ5YHCLQVuh5F4wxH
iQPrXMMGP+Uuu4mRijcO4cPojlv0hTii6PBabC6u7C+pBlMIyuZQFTBIFJxc4UMdbyr5aOq7rw/s
M4Y784g0C6ggRJUwG2jDZg9MrXpB1zEQ0A5fMkez0c9D7rUNxXRgEKyrXWvB5MVXgye6Q1A5gIM6
X3+BSxqj6cDgYmIG2mBXUXs0YcrgjDnc/+faAuWKZ14Iaj/eINkTgGV6+7VMan7ZNes6CoUyVNRa
AY1DTJZoFqL9TLYA/H4zPJDJbqsg5rVLrCIgbO2pGOadk9LS7ORU/1lMflkAFw5meEO8E2QZ5Ak+
6b4nJH3rS26XwSpyZsQyT10Zdu3QxdpPNSCb9M7C6uiLzl/fBXNCrSTOjULEAY45f3I6vdMlDOL6
WUvVfZHY4Kh++PqY5Au37kwCfX5OwhARI79rKTF+tp4EjGlbY5qULXqpN2yEb+a2DjBHj3zr/cUD
s2Ht0YCB+qHaTYLLaPOU5jN9xGrN6Xrpo3/ybcxELONBMn4qN8ieBYqvO1V+d2+66d5wsuvCK8GB
6RDuBaHHxYq1UN4WRQO+N2zcudhFijGFE1qUAfuKCVAEc/uODRmDISx5z9IFewPI/1+iGIVNpDmS
w1jHfv/C9JKg80A1BgSGuDE9DJvgevmXdAiQcyCiDVA0rKxP1ICvVJLVn7n4UvSvfXb3tQZdPDPL
wD/ojVLQOsGcWYlpkuAM1mFcBlfYjHiR+mDYpCheLXf1lgIvp+A3vM3VRuqIIQCPBubRMpUVWLmI
AC2R2wUbGT8Kz7TbZnkTkDQX7hSnflgOhAsZW2kJlUgfJw3/4gSZywi+h1xqy+UncJgUoJD1oR0N
I8AQByXnuGGf6LMzjWRkMdeyE+ZEBp3JTzFAuQPZncDwlbfD4Ef3xS1NvZSB5bSu2SOawIDkQHB6
X/Q1ZzhozrhXN+mD8Mg5ZnqMzDdCAU+CD6qhMQ1NMswdsdoF3NT6h3qY/GjT4zso12iW9oTPghIv
1l4nmnUR4tACTtEgOF3GwubE6rWmUz8Gv7ym+qSgWQIluYBXvl7dDl2WUJSkZRcDl591r9E9WWdl
u3ws4DhQkZ+UvnH2bfVU6DLeQLy5EAREHlv16KwOo7it7oM+hNkNCcp9vAH22OdmQlaBAlTTkAE7
RxkJ7jt7D8EBVMWCZv7AGLHN/I0Wc1FSRbM37Wjh7Zp8YdvA6w1/TdUw0GpVj6PkfKlajT/Mgw4z
nSKuLvzyANR1kPjWfXlQtzR5jexS4hbXmJy0k24jn5c8v/Ql4FqgHxMJeyBHGB1ZyKJWalz/SMro
YMXLTuL6pFSpz5UeDD0nEpgESaLE1rCUkLAdBrsNaAEQT9Guf4h33ATkymPSUXhAs5uElg9JRZns
/ILFpB5MaU4hS/OlG3WnOvIHxY4Tp/NgafD6B6KP6cXArXND9/XlPpdNd/rk3RXmSREwy/MHUpF7
2anvacYcfWG20NjVjl8FXzukzFqZB3fWGvSaQJ4aYAy1eJ1tZW/8JtGUgYPiVezMqpPyoeorX4dK
RSiIm0jbpXXGqIJEq1cyJcEqkXt6FXW7QEsNxakLIHu09Y3u09wrL8JYt0lQsegHAMWEoiLiZSxn
TXpZKrLoB6WyUD3a7o6O1IC2mvEf+3U9iRHGrHHRQzVK0ugHdfXNJ30HXLOvhfseiWV0B3z6Tkq9
Cb//huj1+3i+TkaBi6pWlVqOf9SeHvS2MDgFjpXsxGP+TMFH1RUFkIsbni1a3xtF1CyDDia0THNl
95q8n+RaQC0bhkjZCJ6CBhR+3XztblD4Cgw55kQi6WQyi8usIkQzlvmOUQiRM4BvCR1MFohgvn4t
LkmhhCewqcgBI2Q8v4dpigZ7+L/vdT2jAzySe7uttd4uMFbK/lrS2m3TFfFUFHPlp1rA1HrNeNdf
aBJBfQKFz7hR0evggNK6vFU3SAK7aYFKls1rleatkrn9E2iWYc+NdzW8LZBHF5U9aR44y6M7dW65
sTxkBWWQlOogMGJkzDEpkGUy3im4SfQke1oQ8lqv6RaF+MDSHKS3OBLpzWIlWngsRM3U0bfPRvlC
alUdIcN7sR/2Kh5E+v4OTzJgTfy7dknnT2Uxt7xLJ4wLjYZ3caf4hW+CpKbd8n2jNakLIJlId6rw
XsARAtjvuTrOuTT1pDPeky1Ghah2dWNcD9+169GX/cwDJWjkko6zjRdWBpcPcZikoha/qudgtB14
EE0NK4s2bUDbuIBl4BNnXDgsBD300aPvO4KX85WV2mAVViS/N8/tbA/7CnmYcbQrDw9evPmNotgF
lYfrB1ZA0bAQbLFuZpONQiYPI4BnZpARN/VKIG9KwF8otQN51sBizl/k2j9SToWyydxMaKJJ6Md3
80WarsjGuEp8yQDvCcIXkMTlvvk9vObRElxw3M+FMjpjhtqigg8dB/irj97wZnTiNQee2b+onDCV
EvgkkDY0Pw3cic+CcTTqgFQotlTymx8pPBb0Tjw3CEi6wLz+DazNxe08Ecg4gxYIvfRFHMEdh2qZ
kKOuGXkAgxoHtNWAaX8TB/obF81wUVFPhDKK2muLuEjzhNfNsmnDI7AhZIsHDi85V9b6AcfR/SXr
E8V5sqOEpH1rFhJsphlgKuRL7AIJ3b/Tvs4RGSDNLOFBRL55bW04tvPSrT+VzChNOCKeIRq9HvWT
+iTf6QFda3gb7un9GIIl6FDwaNAuzlv0+mIi7kMdAjYO5gCRzLkhSIZJX3oRg7sbPyxfTXK/KBzE
91ptqAToJ1JL+rqrWqtJFndL85oLTwQcmWCddjm7t5aAtgy0laEgANYYkHKfr0Hq2hphSvYKRv3s
cXGnB7Iz3cExAgJonw9V8XkZ5csSLQmxrSaBwILRyqkpSVsJ6WuEPH2JuTIV5xVYo010LEm2aEhu
YTodW2uPewmsdSR9FWO832TTHtDU+wDW0p0CWG56w0XS0Lt7/nify2Pudj2AikRI0tfaGxBdyXf0
slU3NPiiQknQeAuAGXzUJ3ehzE4uhjTpuZK+Uu81jD6xEoCcYTYDPOb+Nt6JxuPX2rJWeGihiOAd
zdSInFk3JVLRYwMQw+sk6bfgE4vmxhvFxvuPhZjAmGqIZ2lfMMtL1fVI6IRZ+6I0W4KBryCSTmdO
imwdQxoiTf3B6weqHBkPdudAKTE2pXRUgwnAjwHcYZ+t1qqbwD439uRpCOZ6bgJ3pfoQi4sGDijq
E60um5UnRQ6CxOPgK77hJ363QXHjMHiUVS90hA23xLF6ARiB9AudWGURfuw8FO3RuJHQpVoGGoJH
yQGLLQpivHu9ssOYSw6vCyxNFuYi4f6dy0qVGGP6mozu6b4PBK/3x/1veEMr55wRw9y2ttCATmiz
I3XO42OOYkPj1XvJyV0Rrb7/uUvCiGM0pc1BYq9BXLIVnkE+A898cVqQXPHekksqqeoosEE74FWC
FPp8+8wIaVOiQog3ufQBMyfsYWcrdxRBiqfzQRqdnht4XNBI2uWr4baBjnCdmc2jzkT77bs2+eQN
XMxQyvgGSLmNOfnU9xI33FzVBZ08E0k/P9HJtCyVSeqS9+hVe6aYBMyxAeGFJ3kyzo97A1YpVNw0
SVVQO4UtAe6YOb+wlYq4K8h7vFX8CimbFo3MoQ1+eZ4bckEvTwVZTDG4meYUI0MInK1psIfbxKWA
Y8xuGWwU936jzXgNUjhfGSUDP91HZTbgcGFlii061F0GZwPYTj8pJR0y2KENSEmAuZFfW+e1jw6x
QP2iJEx7gFc4s2Ls2xrT397oNS9AGjjsxr1sE1fg2ehLqnkqiLnoTbxUoCGy3sTADMSnDGxsqRNt
TXtE3zZNf/EywutcG2oTKJUipAOHHkaRMDcQDETthLTKmxxIz0ijAoK7BFpg7Do4QdwaBT2dM6eB
EcasbjL0TJQLKgzZWkT8oZ9vadsQf10X9vFsWcwNACq9RDuP8laqcMGb+7nacjTiwoWGrwVaerhz
FOLBuJBVs/QJ8gBv1CJTRUxfKEAgR7ak+OBZj5UHgm0z8cAABgj3A61Y50ofKmUUS4L4poGgL7w3
yE5VObCAS9sF8I1BSfnxkLGFAcyMr0KtXbBdoIRRWntKeViwCxIA2EdFB4VPEE2x1bDGEJclt8Y3
66FH2TO/x0RIRz6SLca9OzMF13EcKjpMgNU1CAQXLF4W9O6wNlA0wDe/ZOPb9Kz4oKdzp+/SFaW7
DW9paycBqZEOdHTngYE3cordvEkc5GGvjcfa4/UNrFGO8B9PvgtrJrtllsu8HqEsmNnlTH64e9Od
3iP3hUs8zOK9wlhy16L3LrN3E5Kx3Nif3izm5p19g5UKRZ0mlOOb/pI4emCiTAKQv+miImpn97H/
rt0ByrP7Daj/hRcCYHS8sQb8o3WSz0pG8Hi09RsNVMkmc0tnPk5OfP9Z03N5PaFrLUPTJMBJFuw1
zp6lDFFnjLpWlvRNMpBsNr9r0QPn2q+Xg5IEJpIiDgD6asUUUoN8K0wn47XzF39BViry9G0UqLYQ
oAtyy30O1gZTUoBAQOkcgbYGYND5zY+1AXMhYvPVPCy+Cg48c59cYwQXmCe4Fa1zg4Y6q4YkLLBk
qNiDSQC+2LkorY2XcGm7Z4pKgCuG6zltqOdceMTn0S+dG7RPWSpCb3A5IlxF1xKjjV2oCdooT8/p
gGylcJVEg1dlt5yjurAgUEopQJ7D2mjgyDlf0NSEct9k4rP1oKPVQ7qaNqq9gA8dPvMVl0GGJ4wq
5ol/lyRV3mCk1TN5arY6yDDhcz3X28xLbzKH656fK+Gv7TtdGXNUnYnhUWouPifb8l4BsmFUb62D
tiu88Up47B1Z4+DxGCdhLZDB4KjdPGIUrvis3Og7tFnvwEfyQDcy3vEjKibAXwtjPBJg7C0txeqM
B9rlUR8Ep7OFA0VNxLvfiHV4J8f4JD2mnQxNIT6nqP0pWJvpyjeUZhJwd37rP+/kWLeklAUhxEZS
YX1AdmBC38++Aqbd9OY3tpKzNpbPvk3CthewleSJcl0nN7SzMt9bAchPdtwrwFkbe6nLqerkCcKi
1waclb+EaQEATYhRCd9endem/1QT2lcJlxwvC2vqJwzmsLJces5NdMjR3SwEB9vpJDle0tzNXix3
E4P4jmNVLq7yL7Es/LWb625ITPFZDYTn8KlGh6X6I7PLbQcGJ1vYdjx89Lkb87/LRDUcPC5w0BVG
PUu1b6QJ8uQ8kNWHBGOD9tJUYGZKa/eTwkOzM/HVn+LgbsqSZMFFYh8c4Ji0IhoRCthpjsoLDbDS
CIs0nLLBvnZOjlRiwWdwO3/ofsmlcQ+8JBR9kGY7t5/dUhMMnVGRCKA5m8RXen9wRlfy4l1q+pwz
PPcS1sIYYw3QJOAUovrczyC5XBA9JgU4FaA4pi27zeF3aAwuWrXTBTI2uzSTZCKT+hxltol+9dbB
PCJQ1N2EtrCjkL+/painAhmbbeplTARVfZ4DM0Wrs+jRXh7xthu+TR5903lO7oVN1VFZMpD3hdqg
F+v8BM2y1Qq9I8dm6IctpSQS9X7ccE7uwqWnfaMIhRTUsBBLnAtJ07aMQSp/NB7UQ/RKHRWqLCiJ
W4ajP9NKdYJ6C+/BveCuoA6JwWWII8DGzsYuajwMRZdrz4uxmdDNFgmvQ/3CWdmFe34mg5ryEwdC
yKZU7XrtGfwTaAVC0lLZzsPW3Ofbxl5eaIg8YU50apu9r/yHxYPPC3EmnLl90hg3NdG158rtkYj7
pGwMt5TbRANg0Zk3Ipfa4MLLhG54XUYWDomHVd50UjPSTlN8nENv9iSkTrsN6mYx6K1/p1d1fYCG
SMmYaAYavRhsCj+cJbMX0/qom98rxVWNVxLx3oX1giACTCmfLelIpjD3O0mBlV66Bong9Bo0vZQn
brDBkO0tL79xudfm8lwac7nzGTNO4p5KowYM8zKu4Ns64zb3eSm+tV4aEmUxwwtE6QXYDC2JI6Ja
Hbau25fS3kjvK8zOVDGOROx4SnHhlJBBB9Qb5Fzgs2RTKuMQz0mcjUezDMLptpo8I+ZUFi84smiw
OBHBWP5ljoYqSkfsW7TJczvxadlPyD3akg2q0MX++lZfWhHGxKA/FfzXKBOw5qozhnDSIS79npb3
OmpICS/KWfsjwHFSMgSV/nfFBJbok9QkA9D36NyP0BwaedEHHQ8Df9mfv2s8cTSh+1cegVqKT8Ix
7RNojGQRYymywZxNAKyOmXWTptcRZrtWQD/ddFVj10ADN6aTmbL39S5eOjVEcApuLsXLrxSjgkS1
Cftj5+qNTbPnFnKiyXVoD8DJcx/OC4d2Jo3RkbhLyjQT+qOeYtA5fCCUB1wUdo6YG1aWNqWTbZwR
2aKvF/n5iDA7iyQJAM8ofoOBmwXL60Imzmo3HDGnERYfFCy3gD7C8wKmZy97+S4P4INtFSe8skzH
0pHm5q78glUB1Sr9BuDVQhGZCcubFOwCiBjwFax3mp61nAF0/9sS/EfD8evlXtpkwEpRo0B6AxBe
Ro80KStrzCw7arh3yXuZwrjwgFE8Ecw5SlabF1I3HudkGyaAcubbyOJODKO/hD2103XQL3HybM/t
GFcYgvZpUAacWOJThJKg2ck1jVizgGtTLniSBprq/9o6xvaXQ6k3WUFFKn7bQD/SALBKWm9HL1cT
hF5uuV8fFlck49vJooFx0jVO60+CApHi13t/Sjcz2L/GTVf4/0+JTNjTm3Vkhe34WfAkm3zaUhTw
5IzmVnIUSJQKTuXl4kGi4wfAFiSlQIB/fpANEND9CIFKco9p2k5umZxNvKSOaHJFsxQdZ4E2gHMB
cWrEmHczHYX5Crw5zlTfN1XBeW8YMPOneZZPhTC6EQ2YPSlG81GyQC3ePGLI5ffSGa4oM86soNv7
Fx4+vJdFm5tivrSDp7IZJSmMsavAkHNs4T+6/ZOGJgcK/xdvwgcUYTC3g89cc3FPMfIGLyyQBWin
Ot9TUwFHR1fMx/CbGVAbieTytItjEOWEAF4NH4UTWm7NM9V0E9k7r/0llUUJagrBKNp8PpoqJn3X
u6oCRw+QREvOcx+YppFfxwkaIIzmAEZ2jbUqRK2YFkHGLZCe6bgAwSvRbwduF7JT7kcfTQ5O9jJ4
DaqtmC2PHEv/M74reaWbS+s9/RbM1ShygjSqLB+75wQ1z42xSUBBoVyrKKDQ2k29X1DF5vmdF23O
qVTmbNNkQdpnpGufXDpnb3qjbo2Jfu3SJz6X3PGS9p6I06njc2LIBVMmLWZW4+37nMzgKEiyO0tA
6+bDC4aFf+MVqHgLZIMSAo6pPNWxraAH+mwgrXbRoYErqm7iydYAy+G4GJduy+kSaQhzssSqUBe9
xxKJdCeMfhx+TxSO2f4M8tmrcSqCedYbYI9KYBOPoiQEld49EMCdl+R7Wu/LunHnpXKjcrJVOcDY
XLvEFGbrZzReazl4aPrZl7MXNEHb2Vx7ReOELfq/zV3VBUt1pVq3maS6JNqL0bQhk98mTxiHYqQH
Rb6Lh6O4pL5gaN5oyJxdYzAq/3sJwcKJCXN4H1hgvNANWpl0MnIODbzBdgExCa3KZzaIN8ljtmkQ
IPO0nyr3eh//ksnY8TQbhmrBPqK9dSOB977BSFB+VZBhGf1zaQD9I7VBQxRWBSV9QBl7lhE8pNfq
q/yzDyJPvR0c0e/96K4ByEgIwL+M2laqcQmyudIZfRxzY8JEdPkYja66q3y03fQ+xkHnmM/rIHY+
lFuwThwUO9kvSOlEhV2MnLO9eOlP1s+oqyBFbYVq4nFMZVvrXknMcSouHuPJ76fyT27cnPetJvWU
/Gh+mZV7VfatNvKqingiAmlJccz5g+M4XbzkJyLp5ycih1iu9RKb2r1TekOavyUH4tE+X8RpFAtK
XPn+a5m8XWSVFTVeScYqJdA3VjrGi7ecY2Jab37p6ScHLSWuou3E54uqSZHogkaNM507AR9buYnf
dFtyNIA+kZ4GMKZCcGi5Mi9hcGltp5KZE0xVPQmjUsHlt8DFb2xof6G6BS8/8HAJsqhcL4oq/fnN
xwpB8gIqTA3ILdal0VDTaHrLhKs9emjoQJU+DcKN6BfevOFG82tlMWnzK7DWMMx0au75vk49ygDp
kr9gAGPm6zpqvolr3A9OBW41J/e1nYxCEa8xer2lEArq/0/qctBCMIeZDwomaHblS21gcHqz0fSH
r9XxwsN6LoA5M2laGox5L1+a0u4zUN9KduLSPI+YodL2O+DuC263BZZSeGiYaIlGNp25AVLZ9YXa
LEeAqDBSOd8lP371qsCeBfWeDlPKb4bfaLBfn9+5XMbl7tNGSbVxOS7x/dwSO1Q+mvjx692kzt25
PkLE58hTwCnQM8ic1qyo0Tyl4rE0Ri+pK6fL+v24KB4Kcre6mdy3MQZMfS3ywot7LpM5wKLXKqWM
xaMGUMzN7GVHBVTb+mO+ByPRIbsWkHzc6BwjdkFrLEkECZEJBISGC8jsJbLUltpEImIJPQgDKlF9
JHt09CKRFvm8QtuFkwPzA+oldJSsusr2WE3RzMMgHYduV9RgRzb81OScHN0l5uRAPgDsOtgeAB4R
mctdDqkQoXH6KOcPUoir1succ6JavRKATCBQHKABUFRG64ukixe1xusJ0vp6uAv1IIkOWaS7/7k6
AAXzlxzmZKCBGbj/5aMigenIwhjsT37S9xlj7X+av84HQwi8r6Wun27rTCgT9JRGJ8QGHrUy/S6R
25iETiiDl1G4Vmv8L9/JwM9/Svyvs/Fw7b//G39+L6u5IVHcMX/894G8N2Vb/uz+m/7Y//218x/6
9031UTx0zcdHd3it2L959oP4/X/Kd1+717M/eEVHuvmu/2jm+w/w8XefQqKPkv7N3/3wHx+fv+Vx
rj7+9cd72Reg2Lj/iEhZ/PHnR9sf//pDhdH4r9Nf/+dn1685fuz+o+rfgBH+R/nzHxiA8g+nLKKS
/fGP17b71x+S+U+AlFTM7obiUtJ/ZCjHj89PpH9KML7oxTJp9drQcBuKsunif/2h/BPpRWSNYZ0B
QftVvmvLnn4kaP8U6XAfixY30A6NX/HH/37P21+q/uuEsC1//vl0vh9IGc+uBH1B0egM0hOAQnGn
QXuHz0+8ryZpijJrKn+u6tZRlgVN+3YaJ6axL4mKcfeiMXiGkoF7yYzKIM4LLbW1cE6iB3VqGs0j
Ut22TlPWprPM45y4XTjXpatUEpILizBpliukiqLsTb1rWz/P4/GbmCBNfx1X1rdIWMZXeezyXY3a
KWaPkal9Q3MouqQdy4zT9CGZS5J6gmmAwrItCX67HYZKFx3GPC2Jk1etpm4KM8vAjKJhtIIzR7OQ
eEmMwqsb5+g03XRtpnjqNLaq11UEb17YI/23iFFFbDTeLQLasJsKblktRJVHJwdj9FqfJGCE71Wp
3pQR+OuCRAfpcECiiaixjWQ05iOTqAVaSpHCfdIrU9Y4WqnIgoux8E3pLomujT4YdcNx2zT5SIKK
lMns6a2JLS2yOlfvmjnS5k09Gou1SxZZAH9YLBUVgV9j6klyPzVDp9/L2UDqyAnFRslvo6RQhG/R
MjeKj/baNLua+6VSEbcKhvyRJEZd1rautCmIO9pYgAVohSIWVVueMBL2WhHrpXGNQagJAlhZmQFB
Qfk4w/y3ZYgxv1Xrmlx4HqSlqq5ACCwivImNsZFAwl/kA9IpMYYex+AtRffWONmNHJqpV4dqTxIQ
OS2mWtj62GLCua2QPkxjrxDrYQIx5TKlQ2lnajO1oDodEKJea01umDfmPBrps6g3abIpxKIYPaWv
o+UxIXnZvaeKhDtji3maWZINCVF1F6WmJEi2qQ8WmCzCTizfVb1u8ncz15vu1ZpEUfMNElv1uzoo
bX5Ix7paHvQlI2kZwMaESpACpGPutAhDy/26EoXmOOh6lnhq0qMj3spMIX9IKy3JgqaZVdFRZ13e
9nIUbUgrYuKiYaSDsau7JCGbcJla4PjNbGk2cVkUhaNgIla7XxoMGPByRZqN7TyVde91FjDYu1ov
5nKfC0ur/Ki0XI7fx9iM0kAbhLxwOox+mu+VLO3zK0HRkvQwxYKQOnorZ/E2awfYclHpTXNrjqQq
ghmMxhhKJWL28OiFiSmFQdMCEu0vVTs2vqwIxuIpY5xKOHGji8TbuojpLGClJs+xMmF6RF/NqRos
fVgINkzZlNozqZPG7Y1cBf2RnphNuE1IoidOOoNB0xWTou4dA0Xd3E+zKpQfiVlUUobRUfOcIPll
gmfrban0RrrNTSVboIVCPnidgoIm0hBdJ3tT2Bb7cViEAY/UiCkolY5cYTOmy1PTznLhDYYxih4I
J0wXR1Y3GKixdKkTIrch2mNZpj9y2cCVQYGvAgdqPyzPYSFJb6QXh8c8i+rCriqx33V6NXWBGCuz
FADyIbiaPMrtK6gm6iRA0q6rHBD6a6ZrZF1UFY9ThMu/j7qkUv1+EHvpqdOSJvUKXQwNG4ykxXAb
Ij7RN/lSElgcqepU32jSonmcOlUmPpYMSvBxUA0wCedjonlZEZLSyRJDq7dl1PXgcsysutt1Wp2q
G5Ioo+Wq+ajWB1kd82gndoVQ2rmQJYpXDsNS2e3QTvpzmipCZ0tFLdfODPCr5KkVEdNNmsZk8swh
n45l2Gs/a0PPJx9TCtppb4rNoHpIAiO8WIhZSt+l3NKWTTnO6PhPF9MEW2bek8jrY63ODwqIDAF5
1+u6xnwu0inhoUlBmOU1ghh3dgeQrIypJlUa36o5+CSJnSfSMjokA0lzaYckm8YHnMycbwVrRteQ
ARsN7vlEzCpHS2TYl7yaSHYVq5FZOGakxo1tzQMm22ey3O2WupXDTVJi+OduthptLOxkHIf8KTTn
ApXvviwt2xgx2HFLimgxfdzhsX0SurxT7K43SsGTmjqt/UUoBmuTRXmlH6JBDnW3D0EnehWbQvKo
TngbvDHu8c3nJWzJVhNBueAA1lXOARnVbPjQ0gn8uhjkl0ZXJCm1blOoJgQqwphWr3jnjPEmT2R9
3qsKNNnRc6Ka7pRJiYQxKbMseRgch0ULspp1jlkV+k8VBT7d0xdijW4lR2ZTOZk0qerV1OkGBpnL
A2gVn3Sll00n7tW5fxoaIRFvBfTB527bTFZ3QEgXp4FYK2F3UBe5Uq6krIiem7qasP1ZOOZXCayR
tI0TtEjsFEFKkZzswcTw2GNEB3oKuhKbp2gkb5xGToQ+gBWIpJ3W1iK43MwkE90Rtqi7KqWygQYt
YZxaqOGm0bybACgsr5Opwntom0LVW04GWsPIFs1qwiXFQI7FlqwmAVd9plqlmyipjKT7YDXVISzj
qbkGkb5ZH3o0qZSuRoy+PUiZWjUgLlAS41ufd6R15zHUfo7CFEdeXjeS4kWYmYqp7a1QkcdQEhqQ
vKJXv7enUEnibSsRrf2QekVE4GwIVuSNqgQrC75m6JscS111wJ6HEdyBtCmDqCUol4vT0o27JkqN
1gWoJJSerDYRiCeBCTxV7RCtTTm+s4UHoBZDCQTLVjbImQvnNIpqdxarOo3doidibhMLT6E7zv/D
3pd0R4pz2/6Vu+6cWvSC4QOicYTDvbPxRCudDUgggSQQoF9/d7iq3k0766Vfzb9J1arKtIkASZyz
z26GOD2tTuDv1n5uT13rNwNiCcTcR+V/6u9xfam/0dz8v+vvElW47t9U7PiJv0ru9A9oW9GmgtwE
ri0GbX+X3NkfEBOnkJ1jFI3jGb3m/y25g+gPWA2C7wLTPxJjWI1f91fJHfyBPERAJVAEw9Qc49bg
31TccHR+VXGf/YUSBJCk58whXOYXj/lGE7nmc7j1ZxhKVa6pA16GTAb6oouzxsyFSZ30qyzsYAKd
p2OeFW1Munin5y69bikoxAXhgy9KKP9SXxWyVtG6axee8BObMtf88GCHnpQu6yHiL2hu8Q5v47ax
dxBhdgF2Rt/TK4MLd2HJF2P6oSQzY6vGWdeA1VJZMMN+kMYbxkucPs1ydF0YQADNo4XsPSNtdGAx
b4dKoK5eH1o2tqksqAt68hQmGtJKQp1omgLSlBp5NTPB7w5CZLVfEC+d0mf0Adbdpn4tujtH4Wxw
oE1ff1G5lwSfwjX1+tOatg3spZhbmkeGm2G3egX8CCZxG3vYXWNviLhK2hr2LnrksYyKHl03v6dL
O4CkmvV+UNHB2Ak4mh8hTdP67UCO8L4O6i3LsiHaTLOlX2e6mLSygeJyLppJyAyMPubI9HFVWav2
lnDloNIc+wF0GjyVMfw+n7sMPAGd45CsJzvLaxyOcJBjg4jsruvdcD85vAgKikwrv0Lwm1/DUkRF
c+BXVIaevBD+vMYnL5YwGj+/AmiJniWNdIkE4cheKoqu5EsuhMCEWNhxlaiuYnoiaI6QH9CINOvB
Ul+DZP0c1qxbLzOiw+4SAepm3o3cWvUtZrOSXTmSIeVLscImVN2yKOqQCit1H8NHpacm2vN4Nunt
0rga5RXX4ls3pM7Kgvh8UVuEutD08xrW8VoMdCGi0rHJ5isccnUEHb7fm5soG5L6a2Pr+CNeutpV
fKQyveKsoV0pNATnaA8b+GK0M+/1nXFsCcpc0w7mKrln6kqhM+EbIkY7gCbeqrQSS9bPG5H2aXMZ
oCERRTPX6S0qQ48+LbQj4zYTsXr0Bz9mlzqlvSt4j1xkGHOTkG68rqdD6Ugf5KVDZHty0Sy9/Lim
64xc2hppGVsdzDTYR9TY9ii1Py13ikUJeAckoSk8yw3+NW6cybNlw1jPeMUnm89j0Uc6mG7REvMP
kSR63IK7k/lFLOm6FAJ0Cihg15aIInT4O0WXzCsrZ/D/8c8pjvoTzcMOro3pQq/baXXuULf4jjcZ
7cDESXzmkgsSDusENM9Y8P/KwOSTX2gHyu+PYE3YuFGgxEOF1wNIqEuzzDHqGE+YCM8FE4njOmo/
3y1iAp/HxWj+DjHMTdMdUkQ7dtGYYGyrcWxNVNB+8deH3mQjwaOKad8WDNGsyOdkmQ9dNMzmvuY2
ar1i0p5SRRMhAbrSeIW7cgoC1W3iOpCisDEWuSwgAVv7Mghc577lyCIekO9iVoPcz0ZmdA/6kZxv
gAuk62ZigQguVhivpbee7w/8YGeVRxs1wqK/GnyoEG/aYRzi4zwEhF1QMuqwQq73/GlKe+JXbYgz
qhyacImPnh29B3TUi914YZ6jl8i6qb7P8Yvl0auDerywRAZhKWdkpaA3cItHPqfIPZUb1FUh2Qwh
YIQrbBbRbCyqYvZVmppiiN+1NUzsmTetx6AJWlJ6LpWk5NGAFlg4kvL92MUKuVWWKFnFEu4H1egW
8ezLLsVSbGGvieWLTYpeZ4HnG9Y8gWtY3/HlEOdtXaBvQ5mrKNZJNHlrhxgJqacK5iH9g8lNl+2C
SK4/eLcIMPFDKq+NyPEjqRAdL4NM4MztWI9QImgAja5UknZLGbp1hB1+Pkfro/J6TbdBTSm6yGhp
8w8Sf2X4YAJqFwR6Y3wL9IH7/vWKFRpu+ewo2WQ+z5q56GsKHnfbdU2HTLdognUdT+ix89zE1KbN
nUuLWKGK3LmuVahjkcHmQT0Jp70FBT3nayndbMNNDFwE0Yy8UxaADRrePZk0gX3pGlF+VG1AxMGS
2IpTOEsII4vMqnBkRdMlMVgj09w0uzHIlw+zcP7lwP14quC3nPelQxAeu6rbDh0enS3+t4dwv2Lo
CevKnI0vDXGIX8hd/WFJl1EVMXxhQzQsa5tVPc5OJJv2PcB60QUB39NgzgXeNnl62RBjTp4I1qvQ
W5utpD1MDpmHnAiVQXXudbB8WPEC2bQan6eGj/BBtbgLKdRTx2noEDk/q6CarIbXTLrq+4kl+kdr
YvspQTzsYQ44/xKPaP/QJUWkCMeg/h5no9pDPxMhHYyk9pPKm2lfU+FvFilgt5rH6jMlAiFG3Jtv
OdXNEQAIALIh4+hm24ZEJ6l6aJeTHKPodvoe1XW6UcD1Kq7DYSdVvm6ThndXc2uaD2QMBWDiRLY4
E1CDXMWWpaSY/EE2hQaXaZ+PSDzepOGoTrnj0Rcn0QAW65TZazPR6DrTRgGVtOxLOtZ0K/3oGxvq
TyIS3a5vaL81LdY7zHTzz7QNu7uY5uQKtMo22fNkvFURCNuptu6r4SNwSK3zbEuaabgUgw3yrehc
fIc5RHqB+hs4JGr45Jl1dgVVbI2Q1kNTtZmSeN0D5TCFJZRWnqHpprVJW4GNwQ/SS9nGBHa49AId
Iqp0XPzvsG2jO68Z630rZfDc814dbDDJPdd28Ip1idO9F9L4YlKDqqIMD71ICJ8AjPpBMeMFvm9q
sgYlU9Nw6lAzgFs8Cf4AQsS683uIoYAd8FuZeevZ6XFZT0ANE14oy9028dEiN30APlQ0qLzw59ri
uwQivqutRJMyT6l9QJdGqiUGc7NozJQGZQ8B0k26ChyvnYr0Z4Mj4H51iQfCkRjzsvH5WgUe2Nwb
GU9JXrSBlrBQ03q6yXwPz5Xk/FrxHJYpwxrvMTBB8q1yzRbbD6PjKMX7oVHpYzpOHdLHbb+n2RBW
0nfwAc787sFLNbknNEfhpVTeAiHktjvbMNaD3vA4VPto4NPBgmODtz+s3H44l7sbbgZ3wYY83soc
Tiul6ZLgkDo0kJGynldwid638MSSVMZj6S4fFlL0k6+P4+IozvyJTBsP+pZLHxqQtkBoS4qEWRKu
jxJt4aPWzYC7XPfgYhDSX1NbR1stmzkvol77pkraoN+2OPZIRXi8HKWg3lIlC7NhAVF4K7+fHREB
SaAjbwvqiWQ7uECoog6ZZh/WxZPAgTTnPQ0KOFhRQAxre8F8a1ECuHnEtG+xCIkzwrqmWHKN1jyU
gAFgr10Ew9nhYZ5j7LIoGhqYGgHu+ma90dyM8Rqd2pRF7i4FtoxqMszqPV9H225Y7cUXntI5WPNz
o55mGYivjZi4BZJnQEERYepVyCaBp4Ml+Qc48Lgdp0l/M+Gul73qzBEBFWwohkV9yqHpvJ9Z1F0y
GJHvIY8KfpC4XrqSOT940llUX8Pkb/601oO9dw0o7vMdA68O7Ty+wDfg3MlpGOQoL2hs3Q3wn8M4
jL7aoPBk37tITd+znnr9D2eg0KtiTAv4CUwoksXgxHZpezdx0thNwoOef1DWjRiWurmfvq5xE/r7
NjEjolysGBHH2mFVP1DE/pkLyYZeVWloHSmM9NqljDAsaUAAaNaH9E8Ar7FNmiHs6ozsYdYIlE8u
IjWwSIxggYrWXOzNCyZIGxsdWe/BEnIFMfNBtG343J2BxFagEtpNqUZYiT1Djc5gQxUIWAumMnB0
GVDUeUlFJ5XWW1nLGrQHyEGeAud53zNrEPqLN3jDt0rDUjZkBDsuVYKbLZvwg3fx6OsQwY9woafF
AhIJSnLXE7I84jRXYuteENafuuR/mPaE4ZvWE6PV+GxrBVEElJm/EMMaSgef0a6Kd+qqa44YYYR4
HZTph7guAStCprBRFUzmERE7dhsOCxdV8eM5teD3H+Q8VPrfOSxB14vPkZEgAasClgdvlQNq8ZrF
dXiM6/UCkQLtoFJYzDvD3vcucu7Df5psBU3kYt0iTbTBA0pAwRHqxtTk/vdf5fXM+tevcv7zn67C
pI7WHl+F6RtJj3T5/vtf/96XOP/5T7++WRKDNktV8XztjR+a+dqfPvz+Cq/Hxi9fAJY5COOBqiEG
LvJGQqGmSA8zqI52m0FNfk6X/P8h7r1NJzw/8leXOS/Nn79ITeo6jnTlH5ItxkFnPmJ23eyB0b+v
kP+HZwJEDkgupqMR3HrPX/mnaxktgBH7XTXg5lWLrp/C/F3p1xsGzfm+QTPnh1EawIEYfi1v6LcZ
b4YwHLrKbPgD3i/301178DZQFaH/LOrP56B6se1O8pP6+PsH9uuSwIWR5QrtFFxpfsmooDVFB0Xa
KsNLqkjz5WMvV6AhwC5/f51f7yIYVnARRKrB2an37WQ46miToYitkPNT5HGHdDlV/v4Kvy6911d4
Q8cAQ6NHnQ0xMzijZ9O2CObh4bvm4W94Mn8+KciDIrh/ggMPlO/1chgxbOAClzn7pQfwEeTw/JL7
s09Is5n270lv3zpvvSyMBHnNEH8RLPoXxvFPq69lIKmOuFy8WxEPDeujiwRZlf7xXxLv/vpesF88
o5Ih3OHeLHNIhAhv8YDOhk71EXXg2dBfXKitfHp/T52fxesjG8f0OSYhOWd746u9vompB+CjXVCj
qn06d8U8uIe2C7/Wg/rXxzZcCX0sOURpoE1/+26gc8D6JmUVJtDogl26GHjPZfO0gIxN8nb7+yX4
hrl1vonIosTyPqtgUcS8lXDGXbi2IB5VZ6GQ6PYAZPdpNWe74XhOGMUoz5Tezbu6tdcctb+uinQ3
0NRgZAb52uu7uThMe1wiK6QiINxt+g4404M66uqcVLBejqV97FShxgJz4Jvg4vdf+dfzA98YvTAi
dwGyJG/902LwG9H2YtnwgaIPXNajSlp5yupAv3dzfz1CzpfCXYV1DuIA38rzlnyIh2xG63XRIuy0
Aq1xG1rc3/Pe02kZwinuXX+4Xw8VXPOMsp+PrSBN3rxoanwjEw99hepz7D4xlPLAVVdlH1ZXT997
BE1ezVyauAjidT2JmnTRO+Yz/3iDkZUEEiKolZiXv364gOLaxpO4wXmomtLVfL1i+WJVMc0knt/Z
LueV8mZfBrgIPJ6wadIXFtHP7zoMEO2a5bzqoYTcauersezHNq8rcOAgQgijkVVRkwzv2K+9Ubi+
rGBcEB5PaFRhqEje1D19Gs750OI8uAcqfLbh86BwRayHX53NKN4z/fuH0+fV1d6UQenEbMztUFFH
QYhV0QGl8g/MDhy4SO9qB//hlr662JvnN4Ev17hIvBwJZ0J6t/WuhmuvDG80UuDO+RYBKEPP74ld
/qE6x/QJ/gL+2Zb1PLt6s24c6wjHdc+OIk05nXzIFDH7eQrCR/aUI6Ya+R7HbtNfs3BjvFJ+96Ao
JsV7n+MfNu2rj/FmA5lOwhog6yuIU6DZ9UWAwVM+vrNH/uEtiS+L4VwGPhWMMbI35ZNJlT/7oq/O
LORCEkn2OhVjhUZ2Oelm+iH5FG6BeSNIMSAYX8uwX94pP/7hEH71Ed7c71BmRmcaHip9SzGxjqP6
6EgknnLM1b+FNbpplJGA0NFk/7l7/kOc/O8EO/M3g1uQL/WX7r/+zw/Nvn6R//U3kfJn7uT5N/w5
yA3JHzEIibAGh1kSgU8LVupf3Mn4D5xccFHCqC4DT/h8xP7FnQyCP+BbAa5+HMKcF/YZ2N1/DXLD
P1AAolxH8YIlh18b/ZtBbvxi3fLz0Qupw1leBUGAjwWM3/x6v2YjpmPOANnMc87QoWW9hc+QIyBa
RS+kKzFoC2/eSEztDpwJcDYMADYMW8G10/7OWJpnF0PmMQHmxZnchRyxuivpC+mLDwA/jgOv2/Vu
AQmOVgSjr3qrocHLvjnA1PkzW3LXX3Y9mH4HjPoSiP4hfATZ7IV41kVirq/AgRzXa2BkTXvmyrVs
D1QL1LV20eaHP3rpFuVRfxEvo8NWSDjw7DxRlv1AhIu3nFqV2eHbyFeKQKUBNMkb2jIOIcQiU2Hu
M4t6dzP6Uc13Cnwkte26pc73azDFwxWHCW1+jYkOmCZF2HeT92WIHUu3c31m51tLxhnujhxYKwZc
GZ0qXzFOd2ObMGSlwovC3o+hgcI5ndOwzWCY28vopnUza05dV+ccrYmnJQ7BxTNx2U8hGb6C6rH2
33qhG//QNmOCGeNI5kVuxGqa+i5SwdhcBJhV16c14gnberpZzJHGgq139bCKpgoVxmkFcMiMPAaD
tYjf9an0bxwg++674zpgn1YKUuLOZp0wQHa8CXZas0pAOq1759CnZ0wAl/as2tqccbMH/yNsrkQT
mfxhBM223xgKDW1VM+n5hbPDpC/qyKO6THFb5tJN0GjsxkhHHJ9WD9FTC/AvO4BrWLNSrzkfyiWb
KDtRyemEgWPjv9SRS4sqNo6lPalF+T0YufjnJjM1Sr3Aaj2ivgVD6QBaXirKvJcUnKXWesmliLXK
qynGyGc76ZzYC2wnjJeYVcJt27GesztkO2cPSzC3SzF4HT5JztYoPAA456wEWQxe8DPGSxp3w4Hp
2dCAzZuBYQp+0yiZrEeBUUFb5gg6RS6Q7YMTyV0ygEBI4+YYD6o/pUzhovVqlqxCJpOflhj8jV99
2TRhkZmkB7uqZ5ndQxmB1OzMBYYUIM/qpgDxUS1H4rxpBMY6B0OZ8RDeNk63k48oj2hBzMWwDmkV
SkW/wkMSf4iJLBUYtAZgmrFJo9MQIoSeTwtkE2jPdM827dinLHUR5GmyDyHrH8e5PrSAdkPn2/yy
bUd8Nn+R3tNMW3WqQ0efuUqaAHh/vQM5EqED3hhVkdG0RNVp/d3kZ3iNj8ar5YasC71tSJqbm8QR
+Y1l5yjmhM7yqokAyldujhNV8DZW3+fOz54mr236q7npfbKxxDSkSkBHY7d8jMz0EdZdERQvMZkH
mEf2ARvLGKMODupH4tVfLZtIMUtFqt6TS/1tGtSQbUZlUwz2GJx1bZFFfXvKQ09M1+BpJdOhHpsF
aCGRHR4ewR/scfxSVWoRxXwrsLg7SGwWjGWA+pvPmbELKUE76D7Wnr3mQBJ0gTEoxpRA4aMSIakd
cvZMFMkLBSWFvtDJ2tDCH/Iu2NbECa8YOY3HAuuAe6UO2nzcAJaWFF47E8sfQN/r/G3G52zBzCCM
mmuG83bczGLW9iRAocgrULYisFHDIUa+dCrZUtRxMKuj7ltPl67RfVYKZWPsXZbhKALBcwq27ST9
sWgB6i67oR+k3s4tBR0imMVAPwI0JgZnBsicF5rGIHxLR9S0m9pWQjYVD/5adgPz6HFGQkKyB1zD
uwsxDPwu4Ynub/JkHJcTqoqQYYDYrozsJkPh31AkrG30Yy1hbbQL8dqJbuaeCLWXLs/tJdQRWXDs
TLzQGzfF4G10AO6QahTos/xNGUKeVthyASnuYSiOQSVIpSaAQ/IhTWlnQXOVZiI7lfdkOoJyC9oE
x2Yy+7SOBvJA59EgicULupM3+eAnQjCQRzupQSZ9HvEAYAPXeWtynQXO6IPCxCi+FeCits8r9E/j
NyOw0MYrYXIOUiAIMjjNCxyH1N3BTXkWH84CchNWtecHD7EPLnUuO7lus2Zg9GkIcc7epgR403HE
RA4Mvgmjlo2nEheu4NYnPqqyOjG7KWLzeq3wIN1haup22A+LqZvH1Ph4TRUZNaTegcsYe1vw7xeX
FYEV/DMGyYIepmievQs9c0yIQX0lDS965ad9JZDfZMtRts2XyeCkOYCqmC6FdD7oo5A8tHrLg054
VZP2+odbydrsHK2jfidqN5OPMo252FK5zFPloWFBzCImSBwj4jWu7xNMLBC41g+deEDSOokuezti
yHxu9rr9tIDHs41HPUbQrNEs++zxBCylJFQ+NpReOQPfKW6uQA1oxuswnyfspqVePifgKLKCKB05
TIn9BQfO2Hauu5z6zgu2YxsNdZn1Xt0/xPkS8mPaI+TnOKrUiz7ghA7klzqY/XEGc33281PtEQrS
RzjiJC4Hf4jWIwhncVc1lrOowoTXAxtANPBR8kRcn9KWMFNENagvl+vit7TkmWjO2YAa9oSYE/L6
PLvHTBuoTs12E95z30yD2CoAmGBvbIIVDLRyVFP6o18Fvc59gFoFbZj3kK9pozBrFEu3raM1pEcu
orU9Lqpvp+001cktMW0dbQiIQMNh6Hpmyz7OWlbaMBfdVaqwOJICIVJaXYESguplgTQ+eAI3zE07
wfoanFMnNaSIvRqG9TmmrQfbOguHC77lUETlkJIsrbieoSHgW2B7S/et98AaLREr6wK8RqYeS44R
Lm5B5PCMLsRESVQNfE3ElU86BhI4CDKt/RhpTcCMMc5DKHvbesNjiNmqvACrYqhPYbAq/rkffXFv
rKLLATNDth40le6HFyeMYRMhJvVZ1nQZL6BFBaVOZipDNDne71ODQTQY5DjgFpY++TTCawRyizM9
D3yEWX3G91LpPvOMmzfqhdTneX0/XrYZJ7bGYQtGN2TCrocmZhflLElduXjLMjy6F9Ygf2EQ5qio
MJlfdeKfQmVnt4eJIuavdk7CfgMqNKZkDYiAUBWMLScgR7RJ4P/l//efBuq/0er8roPaTUx+/+IV
zJgv089t08vP/dk3eSCzYpYDazX0JTm4sGen2T8bJy9IoS07u7NEIKCe+yCA4X93TuEf6Tn7Grat
wMnhcIV+5m8KrP8HrPRi5AMCUwOsFYf/pnN6DeZgHBOiq0P3BveGc2T5Wzw+s3GIWrE/zbbfqdkW
0r/NegieIff/6dbgLbZihv9K3fYKG/vrQrgSpiRRAFbvmwYNrPcaDLD+JEExKaZcf01S7x0c4zVW
9Pcl0nPqH8zB8d+ve8CVq1Fo0Z/MGD/3+YQJdHyHgfJHyLSqMTO7d77Qi3nu//acf14PwCZwY7CH
McU9f56fhwtgxmXTmRyr7NAX62BrqDao8T8FcettDRKutkk0zo8raPmf+bBMe3SwEUa8AehihY5z
WYWD3340ZphuDbNYaesET+BcB1uiwryYM0uLxodfyZxN+pDWDSgrsOLvNp2z6308SfmgwlXe8Ybx
e2+JVXgbB1bKvb+6kTy3EOe0UAjbua5ETqQqoB3IpwuR1w6+AKbOokf0UEN3CX5jd9eBCAVNWTyg
cwliJfxiNDiGZ2YcMqWS3Dz7YQdb8iblGz/u4rGcaD9g6B+cpxBiFT2ar7BPrtqWJp+nHPTEHLXR
BbJkRCXQfpXBKN1GUDlsVqHD3QDq1lWApcdB3SD5jvZR8oGYhH0VfQ1Jmt/HBybMUDICwuNIh55t
J2Ugg/MIftIuLvi0xB6DlsuLm7iywsDkI2n7fC/WBIWqFLVtoJ9qwhs1TNBDCn/9CpCDJ1UPJOAO
nCDulxYswioiKBAKxkW+B3ltvh4ShZM0YAx+eUMrJBqhRF2yaAINNqT5iQ9d+kE59MCw4bD+Xd/V
8yVHUbXlImanHJLqHz216yHXo/tkwjGt8sRIAXZqHW6wnsaHydbylqM6+eppiHKKrpbic8vS6Ep4
JP4MsKBHfp2h7Al7lILQRFCrC2ZdXS48n0BcXKIJjOhJjbrs9JnIAZqYYzNUPkmQmP0Ug+lwhMCK
oeqkjVu2cMjw7T2L67YpSCiCZgt2BreVieUQX0e2brKSeBC07aHS7+4FWLXLvrFJGBdrDgfibYq6
YNi3vHML8nhttgNhtwNjcl6auRztBOaXCPCOLuToMDiqxzhFPJhrpcPzq6HVg49QU0oISi49BVbT
lA9yMyzdxoyzrAvluS9r7vsnEPr6O5V36j50Hqop3YBXy5ZwB34kmMiTQBCra/NvyaL0/eCN/gGq
QgC0LYOQFRZs9tHj+mJCgbRC/Diynaf746o6qKvioCvjdrj2VXC1LK1DbAaMJyX3sYdZpDeofuaC
crRImk0ndIBzBUKEX5F0UkWgO31H3Wqu8cqfT1NH3C7PPXixzXM4lH0U2YdlIOoG7NHzq3kRAIlk
duHzYS2bMIJ0dHKIFOE2vsTqox9BoDZbP2kgF0wjZIT6y/oIAVGziXpflvMw0B0EOulX3WGwEK6R
Kv1k/MjAAQNNsuPydibDcBrgQPVjjGW8nfsaneVY9x+7FUId+ASoTejCHLLdCQx42cjwFjVA/iM1
JETL09v5pLJZn5oRU3oS0PRZRxnqRAiF7r0wGY9BbL6tFC7JNAGG4/Lw42rjZKNn85y6MKzSUXn3
XizAJFAuATt6pvh8wI7Av2JBkQJIL1iyTKC+ZfsJuQoVTu9rwmED4XfBs+s5eM1YLXtVh5cj4LtN
l0PCE1LjKqvNJabJ11BNyRLMHLyZIMwreki+KqmtV6l4Dja1llEZkb4GTpOJagxB5/Vo9LFNxFfb
zGfDyxhrCy3MwyrHCRLgBVs9b9P9CkH2hxWcV8yjWw0ILmtPwVzzQ0BNf6Fr7Z7oKJoSPKr405nb
9NLdbqCbWqH+rBH+GNDukE80efZmF8rCtfWPXHdhwZlDIndo8k0z6mdUe1+AWk2bFN6gm6Zexc3Q
jgw/T2uIB6cu/eiicLoWgpjHnLnoEILE+GGFDLrA54Tn9jAQFIJ5A2a3yD+MbhKXnnTdzkCG94T7
ETyg7M33rR+aTT1G800cQn9a4OJ2KTqLDV6ofOAZKFo4YkpwfqUpl0iH2JKsQUsAC2eHP629mpay
Xb1d24OoX5gxc3cBFMKPXQpGaLLaCE8kDPUmFDa8h6qGIdxW4rEUYC7au2TpuusIlgs9cEAIdSuo
acKnWqTBsnF1ZD7miNX55MUGyjs99ukpxvuGlAm0wYU0qA2CFGqaADU2MNnAHZoARL4Anxy1egsB
bwPfI82DHII9eWgcAMo6dgAm4uyazWDLe3N0MYaRKPU0Rrs0dkvpZ/x+aeKwkDBPOLiRNiWOBCAX
c1bhHjVlDdCz6P2wcCZsrgOA1axooTfAwrLoLZRJH5A1ApM+zmqmAf9wJML2YzaXIiCfTL0mGwNi
syoElBeQ2y+3YIqLm9gkwBqm9EhbHB9duqa7eamzg4jG9cYDi/mQoZ/eaVVDeABs+RswvRWCQhHt
ajiZbWVKPg3o0p/QkSdgM6KMeEhBND9mrW6P0D9zSHnhWHzXEZrWh2ls1QPmqO11Ctnh/QDW6rWI
uDxA5alusMG6oQgTaHCw/oQeNtAtYBsAqMOyxUHVHzPnDZsYeodNNo/ImBjif5n7+VIyEaSDw4wQ
YY6gS7yhf8RqpX0c2VNus/or6IQ7z4CNbnzfOzQsTyvPwdIbEg94MvVhve/YYDYGLkpfoKDQYNPL
+nmYLadHUCPiIlroOeG1Afc6nRqavlOyvjXVRXEMOwhM5xMo1VCjv/20I3TCulvJaZm8Kq+/p55f
osopMSs7n/ZlQr9iB96jkNtDNVK1WbelFluO3dYKJPPgkdQfF3JWVOfAheh+BQPx9zXor9V7Bm0d
DCwTpDugU3hTgQaQXIScAChI5/gao3Z9t/4Paee1Izt2bdkvIkBvXkmGS8P0ecwLcUwdeu/59T1Y
uujKZEQHb6kBCSpIQu4guf2ac0xqsN+UUgy8ejZ793pz0ud6/vL5aI+oxaXYgktiTaS2pjxQhVi4
z+9aBurIfar4ku3CvXxaoqBGVPPHVDr61kFuTsiHCPHbzAn5XCj8z0/QOTNR6UFYgGLj86Y7gu8v
U5u9Jw/0q4zVZtd81xj+O2vhu7rG+9ACn8L6+RM1m/Lt+vNfet0f217+9w8b/pLNYFqMxn2jdl8k
bB92nLWq01UTm6Y6mDdKop9rv+dPuvq4Y9GV+pwZ91n3K2AJVcq360+zSvQ+b2ANqVE6duwtjwNE
PzqijpYQy91Y8E/D47ToXvKDdrre5qUOBCrFQqiAXkFaCxxVzmiWMJv3zAF/gDiw3zEaw0U454Ny
4Dt2ZZRzuyUEr8hvtxpfusbn8xr6uQ+Nr4rpAk45Ve5MfJn4jqgyR5l5DMxyY0yuqun/81oVkIgw
jSABrwflwFJWyal1ryYnqegfqgQ1Rvyo5ESugHUR0h946W+Df8lr+ntoYsQimp0gPvmMvl0M2HTq
TLifQ1Q9Ma/ZtcpSf7z++ZYut36DFAgJXJARap1BoZouk4WhSL3eT/fciZ8yoTuOumgrCeiL0N9o
7cJw41YbWcLf0QHo3D4PN0vD5Ji1mecT1NwKP4u2YFXuncbYuDf4+6C+eqxPDa06hooJLxgi/Kt4
HvCeTPrPPBeFl8lQqxOHTNPWhco8+IKvO5pahbuwCLUXIw4Nxw8H6oWJit9CBR4Av1DBHcNVeqjZ
OtFrJ03JvtWzHGHOk/uDOVnSAUtK9G2GSrEvx7wpnDLtjMCe9ZL/t9lp4CYq0SmhA49TTXRGXMnK
AYsHqoiiUZ/yfMq+zFWSHEIKkRsT/NmUA4SOHkuNn6oG4WrL8P0wwYmWmNSR1HiwDo7AhZxy2qI9
LhdXn7vQ303QiRY1MHDi1aw2QPhScQF6i/bYxL+4T5z5Rt+zSQW3vDGDnnWgpS0c5hCMWMYhcn1+
nEGdegHl7IMaUxZX2NtwCZ8oPzt9i2W2Ri0vo89aEKimiMh0Cdz73NIU1JquVZlHsby/nXu1OmIR
ZnYT6vlZqQ3u3RWjTR1qOzIwnGZ0G32sYW7M4VMatzrsI4Nrb4RqM1bCkn4VWRHUkyKwnDqgLupY
jdg+DlYv34BSEw6W2FT3IzApZ0BPlh6uD/OzbsDT4AcQF8Us2Ks12FESI5gNQ+NFJpfQQSS+YXOe
Nr7NVhurtbSxBktMldIrzOLnGE6Uo7qNifjCdG8RDQ0MhYdgylr1NFlQU70Paq80uzsD/1UWlC/p
YD5df1eSeOlJZJX4dQVoh3UWRtAogyj0XeUJ8tDssrTdWXLyUIQ4iKd8eo5SnSuhfHrUKS6EI8a6
ejxmWgxdsujvpyx2uqJ6Aq+X7lFnIrVtwMs0uu1Xwq3ALkvxtYdITE+plPa2quUNANiB6xW541Iz
6wwMPPlX6pa3VYwrClvsUcGigPP1wRLS16zXvJLaVSLLX/qZC8DQgCs1W9k9N34K06lygowa7xR5
8cEqMGZmf/g9BPNzYiAkVEyHo+RpToUvRqAeuSm8EYfe9QUzs3VzplqXD0/REN7VqnTHTvkLdhqv
GcunlOo8hai3KLfszvedIR2+y3MEfbUbJm46RPNh6vX2qMbijBJmBJjYCMmtUA+ZkyiDccOBnePz
YiywDTN87pPhqRTEPYFmXmpOiFmmI3kvsS1X7b4agxqTpHTSjBk6dH1MpJHak5xw3hG1X500nnwt
d0ghvK2FzNFD/cZqk+9hrX4d8pnLRDF+U6toY6tzefKxltBnFpczva05ZxG27tnLdPEE6Kzg4Vu8
44G8ZeBZ820BbC7T3D8trZYvSff7Mp9ED6ELYAcSYmV7iao1T/qL5AkYXx+y07yz3rOHLfvDSnnK
ArFqejXDQnBUe2sWvdYVHelOuo0Ow17fp7vI/V/kEZ4N6FVjy0D8sDoF7UwK7SB64al7j26VL+CA
/FcI4TcyLfoGlNT8sPVyzwb3qs3lN31oE86ZNAla5fXJt1LwBGMD8bz151ezoAl/QWPy4Nr2ri1/
YVrbOMKunDH/+UCLsJJDtwbNcw0E5hqC6Ph89ggcnPZt6JLo/pi7sasrtv6N0uyObSmrk3mcSHi/
7Y7XJ8ezMcBCgrgdo4JEbjPxFZ/fXtuJ4VQNtYc6i/Qxw06FxxKylIgn93pDZ13jc0PrUIWiqsy8
EGuvqnwXrf1+MJ6jrdjZi4u8qnKhonErcO7YS7CXihILiqIM6vfG6jHpCbxH1ezxwApcJsFsy50C
0pirSklwrKJWxPOIFTguBv/ZzMTYyZVctzstY8LreuUJ7Rq2cm3AaVoAoI4so7tJE4uQjyAuXHRl
4W3SR1snv/OLDXr1h16xfl2pkSPbGEUveI9+4FFvX6Nb41g+mI+qqx1MHLF7KbO58ndl15zd5mE4
brouLvX8jz9htWOSxVBtukbyluQp1QGJ9kVwfmkknvX3yT7aTC84P+wuj4yWmoBy3EcITj93Ra0p
YY8xeXQkZyfP4ynFeLRkwmA3lYm/+F9MV4tq+tOp4nOL69huEwkLqSaiJ8zxfmwf8hxejfw1Avll
jiLyH+lQ5rcZOrDrQ2HrSRfK6ccpSzOGCQaQ6tWtVLK4oTfYAyyb9kGY/oAE0R6FIB4OUWGqO2Vk
341yR7GxnXeBrYdBJzqA94JbMbe2tkpnn5xBqnJopNjMisje8vMPa/kv1WROHtRWEJ/DbBweJnRB
GzPqpZlAZapjviGyj7L250aEHKpBZnaeVjzUmmKL0mNNJeL6K95qY7XgdkUESQpxVS6b932TOkqe
7ytwp9dbuXTbhipQ4oxE/vS5uXBUZTg4LK7qIawhGRyN5E7u7kTdXnLadHfal+kxlw9Rf6jR05rH
ESXqZvb7pSmcxCGLYwAnQ/Ussi2L5gympadwSOnZzfkNhr0MwVNab3Xci6/1Q1NL//mw1qLBSYAA
iV6z693Ky8j/aW/1OzZ9JLbIRxRzbuluvOKzMUqX1FTstvRM+FzW6ozQo+vuRb5kLCRuleonRSy/
h0qUOzCubpA0fq3G4U3Li3dN25oBL71YjXtMtoY4SHFef35aPPKNaeX5Q9SFhyh6scq/0mLXZ9H+
+iNeeqkfmlknDmeqmWey2Hq1VO7G6Fs+QSCaf1xv4+KjYPCC48blAUKWz48i5xRu8ER6ivVDUVpn
1oKdCY8wCr/9N+0gtsAAa6GEX571Qwehrt5TwSoeNPi2FGL3M7wMLfDdxlQ2+uLfN9mfJu+lYyyq
HVZ6Bebcaq5KDMhWGSukQfy7TjDU98YbQYyRlybs0ttubz0pjmdirmKZNO+WsGHFKfYTwX7yvXIK
v2/1lvONHD8IjQ6CIK4WJbh1n5+duyipDsLKA1cWVQ4IWQpfjfQIYqB2a7JwUhNBbRi0ybEWfGEX
++ZPhXKcudR4MHSQyoAfg9pUJN0IaiS4Zo4ssW+DjRF1aY7/+DOXrvLhE0HOMkdtqDxx5rSBIrWO
3q73ga0G1n2tFqysKCsP40C5swTiusam3Mjt2GpjdTE+l2GZIibyDMA1TfxDTl6vP8Pyrdadi7IS
YjCUQ+dmlT5OmrlNW29Qv2XFPpi/lMXGKri8hWstrFYoc4JZi3PBK6LwewBS04YQ2AE3FQ9zPBwL
q9wKG1t5d/++9eam7Z9nWg2YutELMazTB9Ajd4KtO9NfsZs48ELu+BVkuAf7f+eNO29x+Yofulpk
BDk4i8aTLB+eTmBH/tP1z7TMwNde4mrIJZlWZAbXh5N2G2mKE5qlo4bvfv2GDcJGymQXTbaRlnZp
Jv34FlfDp2E9worReBOq/0Az9kH3RfZ/BKF8+G8ejesx9sJIEteFvGYUB+jrjVcGKWGCVrYreZXI
csoSKnEN5UbalfEMy938cr3hi0MLsuf/NKwsC/KHj1Zzs1gJA7p0OImwtIww2V1v4PLY+qeB1f4v
S+sIF1L6EGh7lZJcp/0ua2Fj/3d+ib1MxgttAmObgQV/1TOmTq3ySmu8BJjmQdO73z5VWqBjRW6z
/91Vlb6Ta/OvYpxPkCbfIxEQ1PXHvPge2TcAhKAOw0b383sUBS3mCxqeZd7E1egaob+/3oB8odC6
XClpWEPRUrI3+twC6rCiHPLWa3WzP8QpBN6sk4wjYnzREZShBGjc1TuR+sdNUGn3YlFGp0lGrl6B
G3YHgOIgqxJY30QEHURxRCiERdsprQAcH8TO00ipbu+nmrETIiV3QANLB8r8pZ1XQ7QbiqZDU4mw
cm4AL19/uPMz0vIBqQYu5Bvy4NdV5DK10LRz+mx29SnZxQ8UYOKf5Q6qKmt4INrhX//NbGXAGGB/
tBx91oefqGVXZAydN0WTnWTfwsB0N57pUs//2MJqPkTp0RKM2yAerJqHWDKJPGtUo3pQuqp/LLMg
cnuzCkGIFJC5uRA+jWqR7AhtUE5zMA6eOVS/dN+f8VqYWyW2S931429bDZjRGAUReJwnWPHXWZLv
LWvrunXr6Vczp49WAAD84LVBj08IUKhW3siQ8q+/5OWvrJcETmSIr0FVYFxdDTu6I7T9sfX8rt63
bf/I+vDWt5NgozTd+J4XH0hi57kEgaAbXY0/yRCA3guj12bRD5ApsDrDl1TtNxaCi61QN4Zagj/3
DCViyrjwQnnymuxFgPEVBD8Lvd44yF78+FDLABrJgJ3Xg20cu1bvst5rpu91+ygp/9Uj/PPnV18e
sqTRD6Pktb3FBcafqpZ33fjr+ne/+JqWny5JmJ3Pbo+gMQaa3kxeKwAzllq70X8bnboxp1888C8V
RJHzINPuelmpUlWYpU5dhM3mjVzG/iNGG8Pt0LfemHofLa5A9KN/hEh4SGMzeZBiJXSbKlRtKO7h
1w5O8IMZhqbpYuWDd0OEkzOQLOIKuVm/XX8ll4bCxx+7eu0GLl8VPP+Dn/4JjQf08Ydu4ap2Wyud
dWkbxmHPYKIWdY5kq3mtpp5UIjb3ED2EBwnvJ3ESXEoqg3kUcsyjLRXUY5AkOvdpMyiRrAuhwlF9
tZJoPJLBUuzCqYHGY0mjI6Xan9kY05uecBfHQBS381v9r6o15Zt6zlRHsDoLBGdU7PAr4v8Wy/4w
+ThGAbH+JWtzfoNBR7DrwEof88Hwn/xREhHDovLASoTLSpai71IXi5TS+kADQtpHbluTl1IYJqQt
P0P9MiBem+chd7WMxdWYDOmoj4bmjLiynrklmw4pezZX1yLtDd9nuo8T7IM+deRTIcKZtPXe/G2O
DTAj35j2WZn9zuo0eVXabllcMQiITZAd8nmeEFcXg1OlUnun9J1/mqdYvl/Ei27V5uOxkLrWwT5r
7vw6HU9ymgWeiTHyqOtBsSuN3topQWJ5OiMYF2Gv21bHDbYoDrLgDOA/95VQK3bWxKY7p1ZhS1U3
2bJMZlDml+oj8h5YzG0r5iqU2gEDHU4G/4S/uPslCVNrR4pfHho/Ge6qQa7ujRhx+sa4Op9/ABBw
r8QtD/cTZzctRloOomGOXjmON0ZUPlrINa6PhQuanwUDhvYMhga2HXGZPz5sa7Mk681Y7Sl03Hci
ZnqVmwIfzC7nrdbYTQYVOZJT8D1vNHzp0bgQQAzHeiSfLRJRUBv11Ek8WuWmSQPvU9x4eefD3IJE
939bWG/YR6UX8H+OnhprvyXdcFCx2n2a79HmbLS08SzKam0tsMqVkzF6vaw7un4qhf8xqn1KSPto
QTrf0fIoCCX/XlExxBqfP1IRVWVNEojXohYfEG0yWG7KOrX1KdzJzXgz9srGIy1/8fN2YWmR6yp0
Z4uMadUthCBA422NXj2q+LGh1Zh/VAi5mayhJ92q9V3YsX9ubTUjixP+ElGbSPSAVC5j8Em+CvUj
zs5b+o6tJ+BspyojrwA+eKgmxL/MmCVnBEdk77XxazKkz5MSHetUOBnxz1q3HHXWdy2zpBPLMEl1
XtbkY+gwU+Pn6LNLF6t8Q4x14SLh81OsvlIEztsaVMXr9+1JOya3EVfdqQ0AbC/tMnc6Wqetrfn/
o8m/QyWoVZ6b4MhIKLJlde8c7Wv9Ko6u/GOJaiWIYJdk3zWndFgr3I0543xdWx70n1aX8fBhzphC
SUMYDo/qvW92Zm2XLUQ8EH8uaWAIMms3UpzZmXftobsVvwAu32/8AOVi7/znB6x6p5KaOMiYFwen
dzFpG/v5aDmdO0IuOdVOuNt84otzyYcnXnXQKiHFSabB+mvxA0NrACmYoFqIAUsi/H1zp84vw0P6
FLjSt41HXR7lfCD+86irTlV3VkzkzeQZkj39SX9L2f4/NZQWY8UtbJCAZFdhs+h4cUb78Lyre0Qx
RYNSM6N1I9E+xaOZaRvzy1YDqzNCn1RlDDXFwyyFSlI6KUa/0Uk2WlBX9zXqoOU40EYvF3ApCZyP
xef/v0+zNoaSmldaEVYs/757L3+j/t23NiJP1HD34052y4P5vNXzL/YG7m9UTHhsYdertT4LE9kJ
wYM1fIkzwgfy2h4wg19/sMuNcOjluCBZQAQ+D29ZYHulz5M3jdVRItBe6+80+cv1NqRLI4rrH5Oq
tgVJeK2nFnFBsC0evfjUZa48n9qTcms9s9PYtZaXv887lLNv/rO+u97u5WYh3Wks+SRorPpdCtU4
G0rN04XHJaNSxMll1s7W5ka+NEFRyoXLiN8AZ+JqR6B1xDaEXfSwqIv605w4WWIXB1OxzcfkSUAE
97Nyc1QKyk66kXaJS6yKEHPD7aaqe/2BLxzNLJW6Bm5pBXwiOKvPX7MgKK3NJhXZapMvk/W0a2CX
lrPr74M7/8WadvO7bEf74Gf1M/9ra+a8NAo/tr6aOMHjt0OSC54eg3ooO2DkhGX9a4c2ZhcMyCoI
APzTaBk/PyLJ2lWIFMWzUqRIxD1gyAuD+rDxIs8e5XMra+nJWKG2m9XBU16S9/ZOO/ZHYppnu94Z
N4WLDuO+OF5v8WwcLg1akg7fjqq8uO6rvTRwu8Vj6UWXPRm9lsFGr7AKlgRAFP92Pqatv3cvsKL4
x/WdqT9GWT0UlddAy/gr0MLoqzUQRXD9geRlsfq0mC2wYRE5FfdQSwF5NbOMQl2nSIy92tS/9FQl
vhqtaH5VYeN9h+xTLoqh/gGNZ7GLlKL8mqrKY12ZYMyNuLjLm1h8qfQx2imxUrzjt8K+06bR5A66
6v/RfRJNQXBIt6o0qwc1GLK/8qQU/iSDH/7pGJHOnPXtj8yYpl/Xn+u8ZyzsTGjk1DkNbrxWa7Sq
ZUIjS5Wn6T3es+J+5J1sfJ/zvkAT8iJxR+NOHXU1ivMhBtxvIdUla9QGn/TetOkL7ugNIOelZkAA
Y3FBHoiQev2BcCq0up57Uh97RSM9FL5IrueobC2dZwcaOsLHdpY3+mEHOUzACeBkoTx28tP0Qzs2
92CHb/VXZbblB8nJHsdD9jLcao/RxsJztgCsWl69yCqrwq5pc28a9LsAHNM+LkXRFQfob6Bp8o3P
9nePXvd4KtkibHQ+3tnJLStNHdJYuWyVXW3fHPBt7oHOuPMu3kFXPV3viOfngeXpPjS32rclTWMC
tys9QpB+F1NHmFqsao5swjRTs+o2M9T7aajvQJ7ezXP7Xpe+19fti0U9JK7rnxz6Qve/+EmUjrC8
EX9HzXg1OBIod0IVll46Wm8ZsUZV5v8AiOCKzfSmd/L3QbeOvTL+iWX5veiSr1IxvQtdeSPVqtsp
88Yh7dIMhNFI0lV8XCokx88dL5bxQmR96Ukm6tGsJ6kOPENJYcMgQkR5u/7sl0YT+lGY0Gyi2Ais
1iVVHwIpRPkwVk9j92JB+BObl+tNXHwemWo8EHn8xevVXaOaV6tG7Y3pt9aagBGY7dsEzyESwuQG
VtH+enMXn2ghuOArJd5wvTWUrDyLsXV4lQ7uo52CP0jab8O+21qOttpZzQ8FoXcka9ZeU/0iBtYW
W24A4PVdf5hzZQqjBbPI4gvFNUSX+NwZkswaK4AunjD5Aim3pXrU0rxzwzEPdnFmWj+TJo0gNgSq
m42Ens1lWu19oyfOQhPnu8E0gWZZZJIcqVQnIdG1Y+zWaqG52NiEDWHEpYkLOZRBcBOZ7gBDP/9Y
Ve3CemoRDcSNkw0/w3Yhihy79Ov1l3KpQ1GzQayjwIE+2y5GfrZQ3mqvk9LnLMFUVvqv0qw/N6r1
zTA3wenLgrKeH3WFnE1WG0DX633HII6+NamNt2zr7hJUnXaVtaDa+3T+XuuD/ChDVjHBSvXQn4Z2
lFxohxy4UozskamlL0I0yf/FYkslA7UWutsFAbt61YVAkPKkjR7SO2IuFYm9ejVSlChxvl1/2xd2
DlTjuHY1yIVFIbWaIZIsnMqpljwRyqE+fiP3ene9gQufkwaWf2FcZ9SuHqVXB4H4GcwUfXUbmwtv
J2gABIIz0cvkIcm6w/X2lr+3+p4LZ5dvwn8YZ2KvSPPh9KWyp6X174A4XzcyRnnfKcm/n8e5FWdK
VflIqDtXz1UGQAhIyvQQ7M6D4w/G8FcpdAYlhKzB1jgGwR+/b5qN9fXS2/zY6jJGP2xbslrq9bjr
PYCf+wLPnM/1o/iqJbs53hJ4XhjuvD8RJPqyfJyVHmuST0cwNV5XPqrFDxQGjgx6qYr/XVDCYrNg
w08JUuPkxJF7PaNTB2OzXtFOBmsNnf+A4Gr6mqfin+sdY8Esn/UMtLhEtSJxVs7kuBwSuwi0n6ek
vVLuzVAySQxIm+ey1fSnXKxEvKexuiNeLD2J0I93TVnpb/1kzV6XoyHOgq4m5k7tf/hJa41OFxrm
QlctBXcs+tSrY1RHHARhlFKbcswmSfeVadY/0Apau07hFjgJ5j+SCky5I9OHTFgx3c2+md8oYi57
o8gJPOr1+k8Wj61z/ekvDQvWAOTdsBgWMMPnjkM6a9Al5uzNlrAfRTaAjbVHuL4xKC6+Yk4itETV
6EwTnEmpGCS95EVNNR2jKsx3ilD8uP4k520AMeKUo0ErW3DayxD5MAQEyF0hMWteWJgnKfWf+qR4
+v9rYbWH1ebW7HEvea3yl9ISRzK9Xv/759UG7A2YSDAW6apI6sDqY3QFQHCLLy4+wVOqv0aE7XCF
HO18138VH9VH4Rl+1L35uuzTrYPm5LsUArTNPeuhdqJ/rwb8++eo3B/zW7jDWJ25qrqak0KTvV7S
b7S5AKkdZhs7nfPutzyxwZ4NZfBytPr80SaxmKdAlD0VUpQOmkut6fnyhgLwYiOLZRWfBAW99VoW
Vmag+L3iwaR2pPEXMWnEd27l4pzPwDwJqhKYJiKFsPWWOldEEBqS7JlYlB5AOWP9KKpO2BOvSVhh
2I8HgVG4sclmRT6bvGiWmBNGFZwCIqE+v0BifqNCYlkrRWrdjUTamVhLz5k/L2GH0fcktTwhM56a
MngSDOtZwJvmm6JX9agYkNY1Reu2DdaZpGeTkzmCati5op9InoTIVLpdNyCY/JZTbCOfbl9F45MA
wj2cJHJGTSeum6PcVA9dld138cQFcwNENJediXBiuxyQeatDjzvHn156mbTTSK9+iS0m2sp6AZy7
p0fs8nl8UvPpYTKUwxQHt2D1BDsVdDurCSXlBjYISwfWuw3H016SLmeJbDfzWwkgPBOCZzhWIIHo
P63+JR3k736dPwhKfptok9ManDzQ69vaaN20Mra8ilDhwLJuq0mgtp8+ixmWvZkQZ794FgSuruMc
5gyE17Ibjlanv8W8foAk1X2ldrc9QnG4w+9DT1Wpih+HMb3XaumlqwimLerEtmR45XN9DOc03oMs
pxwYVi/toMp7Pcq7uy7tPN+0bkaMa32eHNlRV7YiCC9YbF4sgE3IYRwxkQ9xkB+1pH+yLCt3GmQY
9szOcgjHXWoMd4PAPVil3eD+OZaD4lqpYYvBsEtLxRXN7K9GGu97v4TprbtFJjqkntpJrtlyzCss
x1/R3A2UHPvXqOEfMt//0kTyHfRjAmsWpBzM9C/jVO0wG0dukXNIlhdHva7cFrPqtUOzZ7GEri06
EYtbNdZ3Vec7kNjJ2cuOvCknTqI95CvHqIKdVPp71lB7yPob/n+3gQbYTBDBhQjyjTEoO8qsHEHN
aKtgcGmvwuaV4z2xgNxyrEYHdeTAKI3SGwLeclCIp1Yt3gjLO+RZujHJEPpzYSh+tN8tQ/XDAlSB
pA/lKH7QQPHnuWmT7XAnF+ZNjRKzAYIMLDRxOmBRLjeHu0DcFXTaEFiYFf6EwYWE8XWKXhO/cRKt
diS8bXL6K5UGW5ng5kmPhpDbYzoeNd28a4fxphSSQ9s3bgqw1iyn56zoftdhbwtFacO+JhI3aLGT
K8GhN0BwDzG1T8C9VqudINB/0WExIT0oJbsSSZ4pun3RS5yq+hisv/GnHKIfkFyKPQrLG4wQ7mRY
kY1ZytceASlozA39Wyhqr9BeiuQIauQwthTIhdyBTXnfd8muh6HfcjrK83cxXtJGbjQpdtKkd4IZ
UaHgVFPnDFJlk4HlKM2pM8Wdkb0pyWDPoWfKEUoWty6jnSxgQGcS8FPFHaJTPd209dFIX6X8TUyf
heCFVJmuMTFSEQnbpzsNhVcRkJBcUusOsQN05QEzu0O5584fwDmnzVvcf236BsTmj657FFPfDghQ
1ZKnyf8ZycAKeyAH4V63KthUhlsN0okQz2Nd9nbWvpLX6xTaxBE75+vdSQ2IzQqMnMhPeJP9e394
VEA4ptGxlN7N4THLgTjda8ZN2fpkTf8YtZdYBAAqdK4evPr579Jq3VAdXVyCHLUOi1qoVjR36oyX
vvXdLC52UqHdpvVdQG4nmLiDbpZ3kd/Z2PjtRlJuxfAvWYmgSSMAzlq7lCk15JMtTCDV/eKbr1LF
inWSCScYiGbZgkOVHEOb38ooZtsp3+X1CD4RzHQw3CeZvK97wrxF4TnOI8rm9JuyvGuUO79Tfidm
iQswPmXl5E7IzU2hgOAm7BXtVyqOr4NsHTIrcwpLYw5PHWEkuT6ucNFAjpx1BADBl657V7Q7K64f
05bL/Tz8kljyLVCM3WglXlpP9Mhes9lLx7aYQVJAUPO1SwZWBlSD9lA3GK4NAUi/TENxzuxBKkQc
6M5QJ9GB0IclH934NWjjSxpOD4o53zV1xu9uEicVT5Lx2iUFIy27I+kOiX5eHjpzWa7x+VtjCiRC
3EOZPfp69J7Jd9I4/yLd+k5t8lNREMedF8rJUB4rmJFlW3AwmL4ocoMCLHOVSEQSvHRd8Z4x+M0n
MMRM3rRRc8LiDqK8rcSIAfh4avU6EPFbxaDoQt0elPvY1N2wbm9By7aOVOluLun3QabcqABERTO1
ZWUAMxocw2Qm+Po36cGnUZNdo+xvEdvd6kpPMqx5nDvFlgPiQxoyAZgG/DHbNXrAok/uvea7ZtjD
Yn7nDgsOSrEL8sQVk+fIDJwePlxRqQ65zXZsWfsWXbEUDOAjasev2scohxOpvVv9l6D1TwuQJ6v+
pJADmwSNDAHSvkUkQRHcxNGjJrXOkrkQxuGusJCrJaVXy9KdMGSPVhfDQZ/FQyyXJzwTO9HnCRs2
JSMIWe7202+sMafESF/UOn8FRL4DMe8lYr/vzexF7qUvLFXg5EtS7ITqRgutcVdLZr03UnMpaVY3
Ez0lzjyzICJ7HhmqSOPvEh+oYNhxzVyJXDh0pxZdpz0E+o/KH9y5+qqVgXksomRG7Gm+WgLfmZ9o
T4VKCrPBabexrTR39YJQ4/qR33m8fgy4tF39uI6stt3WWBeNNmYPRTH8EbXsRyCGxBKa//o+ZPGr
L3AVijdIqVZnjbnU4KIn0YOpNBzdSfLITqJaqc9mI1cbS+O5NWCxbX9oa3U7YeKyM4Ra9GRY9ZpN
2v0iygkR5VTqbvhandpDst+iTMiXlmMJdSvXPajEcIV9Xo4JFBlIeVAoLxtfUcZoqqPcTW/cPXva
/XxTnfS98a689Qkjz27vBfdfF5h56AXTgA4S7fFZxYr73YgUTRUf7H3tl/vQ3LryvlDC+dzCciL+
sOEQJF80/VH1lmzH6jnfExjzYtpLQh2U4L3mXu+Wy43f5ws0WlMMGGWgJzhsrM7XRjVFsSbwPKfo
iMX2EHpkPx23+sqFSuznZlaHbMDWZcmNCWfgOdi1d6rTOP5pehC88GXJ/1QfIkd9zO5bGw8mOyQ4
A4Eb3ndH6y7+3myMxEtnur/rppLKjd6ZqCVM5FKLSkyLhvSz6Xu7S1/M8Vs2q7HdaA/XX+9F7suS
90W6I7euZ4XurOkVqxwkb7rxD+V+PIqn2fF5QIRyhy153sXB8aGxv8W3H7qOFdWCNCcTOjVpLzWv
xoRiQIEX5tuKG9yUu+TVrJ/C7KZm8rbKP6Sq916V7+tNGMylV/zxh6x26ENPzLAo4Pv/FTTjU0qw
pQhXCOn9rT6NG4WKc4/ZMg/B9lwA/bJMAuvnAcOFelDLguiV1lTfTCmXcXqhVnuxaod3Q4nIodLS
kYldk7AKNpPwxibYP5aw3ceNe48Ll1WUsReS2kI0PJPhdCPC9jgQvVEXuCOubZWI4+v9aRknq+GK
eMlQFjcb5bezo09R5wQ6NZ5fpqLdj+Gt0cS/lco/BRLzXgGgthTZYV9v9NJMz2sVTWRTJtLAddVE
66ZY6tXZC+o2upWEkLTZKS9fG7nnjBKFA4cTUt+GKbUOgdjk76kCLNyvhpHKkWIAnGZzkALq2/pd
8vnboN7JD9KWr89f+fzlk6j2CegWvOnALgIq/o10NF3jXv9Vzjv1uDVvnB87ESpQ2oCXwZXq2VTJ
vs8IhgFp5Gi4gazs/GA6tUJ3Kvz4+foLv/CVgbEtoRZcX3NPt1rklForS5lxLMwksWYmJ4q/ZI7v
UTm4Zfrex+nWi7z0aHiOmJ/493+iNz6uOZUskIlS1Q8Z9BfdbjoresrjwX+qtK5wpanMSmfqOUDd
94UW3+RtWvxYbp2J9ymFXrXLShRvjdFMfsmBlJ30ubYe8yYZH6+/louzCvUDykr/h70zW24dx7L2
q1TkPbM5DxFddUFSoiRr8DzdMDwSBEkQBMDx6f/Fk6e6bNlhdfb1H1FZEQ4fCyIJAht7r/0t/Ad1
w+fHPWGCpi52RllUZ7a3zXGAVsNTit5zDT3bP4/1Xbg2JxehGZyVNscZ9JTTgpJA36NkCx8cAK3F
ZZ89/DzGN8sF0KfgEcCjGv1Sx+pKPiANlnb2npP6UnXNQbmnRKm/vubRevFpiKMYrWjKoMjQ8oV+
hC7WFxCE0BhJjGDB3p1FtUu3Dego9lIe+E19NyYehGVVrMXO+al+7VPXehRnmI1fsLzHtToEPTH3
FJmrn2/mV4UntoGPd/MoxGhdpfU4cIOw1i9Ag7Rv1SHbVJEXFWtxC/oEgPDIVC5PBYTfaGAwroN0
uomaqvclG6W5DA5dwoEM396YkY9ufi3CVruu1+CvR2wnkr8NC5uv9MOI87L4YZv3G6spy9Tao3Yl
4iZv+yRzYRsHE4tq6RaGe/N/ubMzW3bOtUHHcrTMulomuaN0RKTTsrQj/jpr75F9rbdjDIeNnVwr
RDP188/DfjdjbDg1u2js9KCcOBpVNrmfC9nui/ExHwEB+9uScNzFj59/dBdHA8laQydY82AcZhpY
xJ5+voDvlhCUGX2o21AFwb7x+THZQ+EWYrL2vSv3fpkuAUFYWby/+D+M4nuOB0fr2QX9aBQNqO2C
F/5egDixqgJkEr0Kjn4qD/T455G+OypAVgVcswlJE4b6fD3gbOp5Jt1fR4V2p1YzwNA8ScL77q7h
wUB2AtXU1z1dZFVTTjjBTpVz7Qln28AoIwvkqeXiu70EhWiceMA4+6avvbFpjWT2gVKZr+GyKSMf
oJQF0Gd+nPX1kgJG+vPt+2Y+Y6GHljLADot2lqMHBVleCQ/b4qAQoSd6HRgiKpQ/yhMb13fr0cdg
7fgQkGngaMJKBOsRvG8jfoDnA3iMAIx0C3vZHDj8OG9O9Ql8czcxJtoGbfw/HDTnh/pxRQI5DIlT
fQ8L1KgDNDjVLtAeBR/QKP37KmX0YM36gZndrYOj8nkoy8+Dnqf00OqbCg7EwRm6NH9+UN9djOlC
S4IWZgux6VGY4fMyF5YEXcuFOih1QlFsjObJ6m6EOrWyfjsU+Pyzbh+lvi9qiKJkRu+SQx8NWMij
YlWtaDw9+7GM+xhGLu0WNQL02wQnzkzfvMpogfzPuPNc/fC8oBlQVQoCQlrvQcSMPHgGDeLFstvQ
kPC9bc5S1zwxL795rxFOuToORkibfCnkD1Bpo4UX2SK7RbvngKANppXGwUnLU6Hbdy8a7uZcOoX2
A0v854uDO0/pwD9lb6Hshy1k6fLgbwsfIIpGAkiHkgr92seBGytrWJui5FcjBSvZdgCp4ucp+O0l
fBjgKGwb3cofyrQ6CPelRCOD55yIpL97GGjwtCGQBar8y1pkUbuCx6IO8mGwrM1xNSGP7sP26+er
+OZUAYXBf0Y5isi46if4tLV7uFPFSEUv+hzHCJgMMfL280DfnJeAybFgMYdIASK6+XI/TOeqAk4F
kJeDQLGCDU8Q+AHU6iERPUwikjXc1nxRnAjevx0TAodZcPvLefDzmFpPbQ6j1MNoU+XN3Op27eiw
z+KeCWMWow3udZ+JNOwn9/7nq/1mcqBVDineOaWEeXg0v4FORXnPRN8nzl+yeXS1658//5vJ8enz
jx5blgHxb5F+b6QHlT2Icn0SEPtdjhMHKzBloMWEvOeYDmIoP+0tNMsNLxmceSJ24M/modmm9/6q
WKaL6cR0/+5s4GBqzMssOkG+aF4CaeZoaNawJ46L7pwtiyFKYxvJRityntiGJ9pyPDuVjsPlYA4c
nb4+DTs/yQ/zUg0p611D21sDi8oJluojeG9Ot5PoBgZgvEi8vntwUHKvximCnObcsWEWN6jN2Dew
9HlG9T5Sgq4bbiXwzIbBVZpIXsROTdZmzdEqSdd0SmGwfVkriIZhq9iVzcIr7tK0jKZmiPBSJzyA
PZ8xhMCFJxUPoBhA8jUHE6K805lcuvqYjJCbQrGDmpJMDEPs9R6mvTC7rPQ2gpXLDk7SIJhnG89q
dtTjF1pnXFX5i1VbF03hQvLAEjeFYbHPE4M9ZyiyBagY5+3Gm1ScD/62AT7V0OotHOdD0+suW7OO
Mx/9iwZ2H58vWmKFHKlhTaGw6Y0RfJVimGjEtv08uzkTs15Phh2XpIhVTTapxteVNSwGU4PzoLmp
AjvOnW6jUBtziToftPfKIdd4ecOS6Zd6l61z1z/L9BRh3rDUrDLK0vuBdltEh7CoPhPqhZlZUozi
xm/f2wlCUuMJspll6xdQtZVh7utJQ+7B54E3bLqD9V8Ii6unAPwvZnVJoNHIQq2vhfNFo1crs8jf
xwy55cZdUhMVc9mni8rVCPKuEEmg6GRT/pY6XjgYr37nXjKZRVp9j0g0mswGlvRl2MNGkevvpkkT
zSTLrBaJBwpe14AOpIm7Tnsum2JjexmgtELbwM8KOxHE6xOPMmhqdGlGWvFUpwNM7RFCoEcItpHJ
hH72mr3qBR5X065pTlbpEERwy46GtMKnX44eCPcUACbdWluj5GAgBZugLg7a8Gr05Nyg/mYQdDuh
J1mj4/kQJNLR7jsYxgzK2nSaWsD+9wDedaT0flW4IqwHHQuhFzrwQafwUjRzOJVP1crNnmrZx2Ve
LgZ5MeRe2GrnIn12hucAkqNhDFl+b9tvPWpMVF9gy4KLexCbnTxr/KtiyENLVsmQkcimA2p4DMag
t6ZXLLhgcVXAekkbElcTce/k0UihH5jMi3boN0YdLCQaA7VGX2KPhzKBr4j2LIEbyVtjkfeoJ9c+
eLiMOevGA0Dd8McbLPIPSBmJECYj11zmUV1gb9FmwzsCkCQiNSc7kMKP8rqazeISGB3DzdHalYa3
gNgnHmFrWHn9Elz/kJBznRnhVOqxkZOdieczAIBsKQ4Fhb+Qc6JkggbKe2/JQ8aLUClqhuh8iaDI
WJa+u6OiWxX1FMFMflGqC9XIVVe2sTfir2BvLe0n6b9wG2boWQvr5jYZArKCudkqKOobx4X/goEK
mnbjsWrl1O2iFPqiDWQ8Fu3BgUak6vcSncwU+Wb06Ma5OSwJyqxZga/QWMvWULGDfpYGNvWkgBVb
1qxRAl7LtLv11EvhP8Dyvg0lHFeDdN24zWIEvZuDeuhlr3B5KWIT/E2eokBQjA+qe0W749qBM2Pu
jZAMKtCCr3rrzjBu2/m5IwHgiMNsrgo0cggZI27lbKkHRjPIopC5hT7MvDhYMqFXlQjMDHY2wnsU
/Yt2PFBt7yl+16PmE3jA3eUDvG4twTZpNW4HA6eiAvFeGMzgFZu0Vx3xVl7axg3EWkY1RWOQPhgl
3ZIOlp12570OlXFhZnKlcmsrFL9B8wJQQ2qlSn5RG6i/C7WFPXrsB1Xcm/6jjo3UJFUERD6swZYa
hH0jWkwQrSK8G9Y1/C0Ava5nJ0LXXdXDOkPZxsDhTSntMVfwYUWL/KzLis3qvuPYJFWZmP1jVa4Z
2kBcLmKWNQmHd3vdkBVNtQf4DE3D2grSeNJuK3GBPTDm3RAPwlgxCLgg0WhTuL4CsoHC+KHu6pVB
vBOh7C/vt6NNECkctJbOzSTGF4IcDNe80ffMfW5P2j0Bg/JMn9x025t2utQKkGHh/G7HRdftUoXV
H5Jl6AQyJiY4QAGDBwvZZgtlE4zpFa8SK69cLA85NE02Jcu08YrYqnztQkmB1WAoxlgzqzaCwMNd
ToVjr1lJmovKksWZQwr4DrO+u8TzrvboXbMT+ImMi75rxlNON99V/j5t/kdBqedIg/ZEA5RarfUb
AI0iGRfXZDUj1Ku7n0O2bwOq2ZwaMTDkbzi1fo40xmzyDYGua/m7uFpH2gJei/HMhNZicnNiuDn3
dvRMf3lh/3u4oxCRQ3NUa5b2K9cKMdbGRw3XS+iK39DkxFDfHCIcGAUhtTWna75w16AOHUcrTfdO
xfaWxLzR+gcwk4GUgh09LFJh5PJkOj28KcFcqQhwoDAZPRQmHSEzKmHtgThm4XrpiSTBd19rpv3g
2IGy2BcXMUe4Rkam6cBoC6fVW8NQK44hCeCBP9+Ab6Jx5+NAR2lK3a6JzVmwpxIsnkKHMuu5tU7h
d767GsdG56DtzJ19x0dmosHQEoWCA9U2wr7huhXW9KGDiPHvX8vHYY6mTWb2lYVs8sGlq5aK2An2
qROcyDN8F3N/GMOdBSQfYm4CqRa3WHaofB9isd4d1F1LB/6I6pF519v6dGEgZL4p2qw/MfK3bzwa
FVD7RUbRRdfJ56FTiCmMLMgOELgttPs2qZIpya/RXQw2h3uCvPzdtPg41tHRYrI60XCgK+jQVHcD
XOwQWdLMS6bBMZY/P7WvSAcgQE2QU1FmRTL7y/EaTQIt1UZycEk/bG1XkxelOzSJkh6OBw5YSm9B
qhWwU0qd61TvmB7BzdmMCp5hc3OhmXajAAszh4hPp/cBnHEPDnOdjVPZ3SNsW6c1m7z6VH5/XvKO
1ih8a5AM0O/2Cwn++WnoMlejsIaDm2XGwp9SM+zSMVtkNX0yaGWe88Bd/3yjvnkmc8sDCrbAJwRf
mtEsSO5sr1UHqsSztI1bRIGvEFifWBC+uS4Q12e3PxfIEmTSPl9XDqt6gO/UobSmQ8CgvTQsRFms
K1flZJx53W8i6X99ooHJf/03fn6p0f2XZ0Qd/fivXf4CeVr9rv57/rP/+Wef/+hfB/7GrpR4e1O7
J378Lz/9IT7/9/jxk3r69MOCKTyYi/ZNjJdvsi3Vr0Gyt3r+l//bX/7j7denXI/87Z9/vNQtU/On
ZXnN/vj9q/XrP/+YnQT+6+PH//7d/qnCn8G+/AnmwflT+Q9oJtkbqj9/feq///TtSap//mEYf6Io
BvovzudAWfwi2vVv82+cP+Hf4aHdDZkHkEJg4vfHP1gtFPnnH9afqGjBag2pI2uuDM2JX1m38680
fB5Qu2haQ2bEBnoHMJd/f8fzv+b3X08Ht+T3zx9RbkfaDai64HeFgZDnQ2IeCdGj6ZIR4bll9zq/
fSzJ6gTupU1iXXaRqTaOvobX8+NpE5kjJdJfo6L3bJ6fOEH/uikfV2Hfn7K84K/WAXro/BKMv8g7
g/Xswj6gfyJGXiJMQ+cG2KKwvjrlfPs5uf117Hmz+7ADjFqQ8qx5neMumRQJTF0S86QYxJz33f8s
L19HObqvnhxdMfHXGQmWr8prNN7sYLGcoatLLPqYLYxIhOYKx/XFGJcLyJBXHybjNw/25C0+2kwV
mtbaUr76IpCbqWm7C2eA3jPEZL3p6XDFCXJaNYJjCpPhjodNYWvw/CYZmslbHHDdFhyTXLvPW/Fm
z+fbWrciXl9z0XsnvuqpBzL//sMDmSw0HFDxCn0/HshcN0Rj28n78TmE+f08UGAzPICWwBs/2ny7
wfMpIa8UWnamYta+NgCNu/bf2+O/DnO073Ysg7k1hgFAyoZJYIzIdzFPZR3SgpOx7+cNxYHPCo7z
s7GGDb0iFKfz7z/cONblFEr0l1nOV27TpL2AXQhYe2IRJPayv4KpxqnLm7/+x1l9POLRu8PTRvdq
78V+rJ7MyI6ax+Jt1mSK2/LSuPlfjDc/lU/jmUjH2uBVIJZBNeJYuwdxV+bbzssY8a21lOGsH4bj
+46ugCtZ1qcUy5+3TtzPeTQAgx1E1KgwH1ewCTpmrdJ+8XDmHUP0J0RofLqB10fih1pih/pyugXu
KDlp5v7lKrEAYqmHcglRAeoU83Hqw3PMRJA6msSkgRQd/tEQqQ3R8J69zqJetGadeoju56eIiqUD
MhBsYzF1sIl8CdiQPR5F6xZoCxhGBwkYgpoLUnHbWnH7Ksep+ELXjLGw1g6VrDvzlNMAE9bp3YXG
cpobYeUMU7EYC7MX2Bxk1yCfNQreo7NJz+jWmhx0b+eeBEuMjlDOd4U7UvicE8AXtcJ8tVvRX0gp
e2SxKw77TWGj7cdjbDcIYt55PaqeoUVUcI2UXrPgUmpPqukBCENdQF+Uw/BCpmLYKeSu1zKQb5Yu
IHBpWL9pVa9giMs7N7FNzUFCqbaxu5UNNKYE+1+P/KXfXmGB6JEmUTjTTLrx6NvZMJemufFOlTbC
Acoqt9wGRxGT87Ea8qFGDyExzpy8U1GROvU5CPFI05hAxMjSgcWm6WrIsvQ+qkrIaq9c9HnzsK4L
9kJ60jyWMNOCWbUZsFB59RhEAQx18xhLK01xf3Ldju08p+0G9FvVLflQBpdl3Tc3BTczK7ak1u4E
BRaI91LEmoSqEm0T6AoZvSkujZqflWAbAwXCTONSsywrwGpt02kBClQgwoBlJA+bZuqRKaWqLjZu
l8JcMs2tezYJkSeZDRmNVQQ1TKlV9lpOQ/8yTQxZgk5MocemAi1bqn5t9cxcNEqhI8ZlNG5aB37x
sq2j3imqi3Eq0XPowemjmUy2lbnnhHrKSDRWbhrDhuGlAxEtzE2XxjA6aLeFUT1LQdBYNrAts1ob
qbtyWwjrjA41QSragSqrI2MMn4H2MR01kpRyzJZmU2tJ53RqHZBugjkCRC0T9dAnVmR1WJcZ1Ehg
E+7yxiVRK4m+8zjPkFWGG3oAVMy5XjTspYVb6pPIamtBqgZ6c8hRTXSF6AZ8pv2MJAXyREPUVR5b
9Fkx5WipRAQdNl0dHDyaBWdaXoZEeSBf2oVDYKMaECkXP2/ln5clvK6IExGYwSsRawSODUehhKRj
k9UyCA0yHWiLPgaUBwYP2ZWqX3VTeqJ4/Xmj/DWaN+8lPoJWJIyOtRrCr50gR1udUT9oSFm6F6W1
Y/mJLf9IlD2PAkrQTCAADFCHLOTomnRaTAYLVKRv8hV8I5bV7FlIV+Ti1OL6eY+cBwIhA+gUqK5x
IoIE9PPaajgtCByZHaHnfGGoM5tz4Di0U0vq54TXr5uGJnAMhoIrNFbHmhDOXFP1AiUaodaUlCHm
ILw92iWw6E88B1+iKpJJopbZgcjpPv48P74s51jMQT+AK6kB/2xIrz5f4kiITTt0T+c6BVyLwna8
pi47kdD6eh/nQZBjm50HoNI4ijVoUEiblBns2UkICVZoo6FwrO9/vpI5Jv3Pdv/rNmKmz6RPZMy+
KgkFssNIZfvh6OogblVWeZ2lFt+0o0+2NUDqyx4GKyVaA3vvxMjO1+vDKQuNAiiZY9J/EQ9DuYa+
VDZGKRp4ZDh6FDsSkWljJb3ujqg99KgBWJyzpVGggKRkZnehSGt5J+CaZoZycn2ycCs9N5dNTywn
ygwqnpjrw9ee4/QVz+ba4F0CsvMeVAxFJRi6eOeoonkATKfGfdVYsBAqnCYqbJSeHDNtn1PdZcnY
jtqZpZxh4XhtCwslJ3jQ3VY9M06p2JnMlWjl7T39VqMGIP3Is7jXQYudKhyw4e2w/3RnsHmzr1Gp
qrLQ9pW4H4C1QJG5zeBALSFKA2u+9Ft3YVWoMjerTFt0fqqtOZJl/Z7XQfbemFKvTyw2R8fPX68n
/AggC3OgHgXhaQ6NPoQ+ZVkUXl0NEY+HJZowIus52AcRC41oSOor9KyeelO/viw4bWMo2Mi76ME4
nseksHsKRHUk4i42IxgcrIazKpqD2DH2l2J3ipP1dUrjKD/T0GZnkK90j64eoOMWQeSPa8B6ltim
Yr+4ZOQAKGvYZsPy5zfo6+VBf2ljoQPyCFKGYxVhZxuwI28NVB7d0K6v2XhiGfh6Ofh88FxmVcuc
gjhaBhhxOsweHF5NfL6CweQ0hq73ZpA7z74WcEn4+XKOChfz/AB0CBczqz3BBTo+4mTEDrrGMaNm
gSboM8QMkb7ucHh2ohlYeEqScZSixXCzyz0oTr+EmF8Fdw2THoq5CGg2foLO4pULFYi1QdCP5rrf
g/3/xNkfHrbHHxJnIkcS8Oljumz+g7/SZbb151wMBHwN0jO8oXMH01/pMsv9E3JLa7aemNE0yNn+
T7rM8P9EpyksI+YVHDWumZfyO11mmH9iaQE3Go92ho6h8/BvZMtwFDzaoWZQM3ZBbLQ4e8//+7xe
DRWrOikKKyylkS+kZ8l7mXrktmdcX5bz5jRmtIlJ5UGo4dYeyOyEQ26W2j2/8QtiPJcd1KKtstyr
aSzpOXMb8kwDTg8FyDHxyPQuqhgBa5Tp0w7ije4cXDl6lZqS7bDRm5dmZqMxOR085V3XNVDoTo79
R7dTCCBGTNwAchKzJUE42M21JW0IBCl3/VVvaCJJnZLveq3a9S1WiG7S82VasHrRI8ZcDKptgHUY
F67VOjfM79sQ1M53eLgYMXO5DqGIn4fMLDFc7vgJopopVqhkQ5QUXIpmyNfTAKclATbN1hqmPYL7
adO1wYCRnBeRWcalr7NxUcGcBLy8eoxIXnmbYBhFhO54WPBggwonB73kY+k6sTZaCHsdD8fgGoG2
jsNg1EKrEfLOlstcsVuTgE4AqGKgQuSuELVPfIgK1pNF0OTXrqDwA5eoffhdA0KFwxc2AG0LOHcB
wGEprGGsx3ajHHs1KYZFxeXwDMTCsKZV82x7vL+G3VbphybxeNQa4o4LgU5+0euh5qMzYBzg14Nz
JGQEYCEvvDZ/Fz69s6z8sVUwX1M9Bne1IWwk75bGlGehaCt7AelGGo5V0y6ryZwAcLDz3VQxuoa0
yl2VhfXYsvZAB3+KlFMlAjRUR7oxLdtxhY4d66ocpmpTacACBlZuXeVtdj2VNk281EdLZyd0kozM
T2xCd2imwSRBsg/OOS2LuGbWOFeBoIAoC8wfbsTonoAYqq0Ty6iQazGCy5Z7RsyrFngD8dib+R7b
1QO66dMHR0MBpw9YsOWtDtKPMF5k5qRL3NhqJVTx4uF0FFteAWtZP7/KnJHuyoYayDQ2+hpJUfeK
ygloCWrPuIZGETMW2QB7jLofk8qFBkmlKdB5YylwzKn9uKCejLTOQr8Maq2XhNvNjuhcXw9Ai0ZE
y+qlNL3+vh3M8q6krgKQw4XrO3qzrJWjOh7RvOV3hs0hMmtK6EqqGRKkgbuDLpLnsi93zcjdq1qi
XpUq0kGj413DzQ+tboV6wD2HgwWBD6Ke1vUaNkAwWeggsUmLhdtMbMlMITa5ieIRPqDewNxHC2sE
5Al247qNxrFCxiQnYDC59oSH7u4saYGu1CV2CbqLZ9bd1qtZkpvFPs0DA0SIzHqn4ECEpj5Ua1AT
F82MYYa/X62/T67RrDy0Gh0ag1UwmkB6JJaEEWTuOeRr0KIhm4/zgp9USssfdKMKDlittF3DymJJ
SBssc+6zMxsl9YXdo0de+qWzFFzysxQikHVq4PhdlUo/TwOavsLRvNkqBvflcAKrCgyF1kyatIbG
iedA5MHhfFXWJV15wZQ/jipP5bKyHP42Koo3nIxwZgIdacIr3g0tlHMK0jNVMj4krNToFAe0saDs
dIH6XyAsLbxYuoV2hXvOIMTrLKSnESQQPNGM+M1CFm1XRIz7HVgwtWLQLDkdbLxrn7RRN0vPctCs
7jQxpStB9OqiKGuVBL2bvSK3E8S+kF7SYSFPBiNoq7DWQCeREmBIC8XhQzloSIA3LZrpcwPMkDnB
AeVuEXJLP5DaJKHVEWRYa1PeFuhb68IeJkxLixjpssHDuHJy1r/WKTRG6CBxsaZBNbPuEFc8113O
YWQputug1zoRjS4VNyavpjAtFfrQbEUvUWntVqMRvDVN7nohsC79Gqoo6LuQq4DMKbBi8FGwKLPx
GZ6RaR0GoOVcSTb1BxkMuESYZChQhc9ZAy4XKvcZkixjvbZLTmMZVMgq1tpwsCUkVEM9tSDKEufg
WIxGtl4FC9I4WHm0st6whrgQgBn+RT5hLeknqV+i2VNdpM3krWUzuWssYyOESQWkZU1pHohlZSth
4KPGkVior+eFuOAmc2Kg4MrtoIiIkBMbQr3z0BSmpjphOjci2lG6NlXmLdClBq2igdkXZjZNARax
hHCWJlOQOEqH7pnPnOtgcvCO9TUYXS1MqGQ9IWfZ5tlC76HlxA7oxZNjklnchJ5F4moItQ3IXP0i
iwtp4pk3Xb/1KLKSKWvcPZ5dtg9yEGWsCvu6OVYvGhdIOcO0o4xGm2lvyE7zlV51OtKbOZRgFvXh
5OnXKOdkNItbHV2EhcA+BP6wOG+GDo9H9O0NrWEhF6cOHRcowqpnNYzDy6jsZzcn2ntqi2HBsV3v
umyAzNFEl+x+rNF0MaFufSYgSotp58tVRutyl/nIoE5tBo9e2y/XaWqV8GVzYt9OL/Sg2DX8zKEa
WSLrKhcDGh3uraHmq7n+v6xrpoMdZPArLzAx6zXSaS8FDpBbMzODjS8zugCLXt+VpLLrqEMLUtJ1
NTSQgd6HrNYfiNZOK230irXW2iSSmgFOkNFBLmxmufHWBwNyA4IW3t6zmbMfm5S9t5kerH17akJB
JImUm93RwSVLzeCIlfBeIiuJPwbILG87R6yanIoDzPhUjy+srHOzN6qVRktz2oB4VdWAh2XtFMlS
YooBHjuFhl5Ulw3a+kXkedS/7bqhrJLMmlgyNRAAYbXawsqvjFsT0DPDIfqCVY4d96WN8oyFFcrU
qBvjzgyxNaJNXPl9vcZSZGC+CTcpcRiP3SbnC2NwxRICuQKZVROoZfRZYklUOOEDoCBpsanMYETc
hmyZQmu/nTRW1kM/yim5G+DqDJe61nPug6yx1j3ulZ747SBh4ZsyHzijGvJFzVfmvd1bgxuWrW/c
IElc3TYmZNcIMr0zhBSlWuLUmO8btLNG1JYA8Wh2v4W/BwvLCqApQXKVUA3vnVV1UFQTk1xRv2ri
eiACXlX6VGAVg5wQ8ELyNDKTQ+iuRG9HdubYSdYPQsWiDFK0PNpWtkePsGasZJ77xpnfe+NZJjzN
uDY7BC4R9sjmFeGerwFnx7E0uUWODHehMQYNJryzDfjk9WhTh7IA1KwUlntDXGQtoI8mdcoIHduI
5ir0LwI0xzSzrFedVqEGjfOgttZUXoHiIr0mNH1PO4du031kTT7eIQXc1GXICggiH/sUIGSkfitn
a2utsJcdZs3SURk+UyOye1CmUa8L3NU9sRr6YDRSv9NII96zQSt3hcOxN5teAzwdU9y84kAm2aEn
XH4uiF3e1mA85xutnnMr3OjhtVfBRxGpd8sYJHJAdntdgWr87hq9uIctOJbBPmNnaUGDXUVkdo6J
46aXmHmVsUIowub9yboLZFHHnaLeLUiE9qODGXJPpVFcZchgAFmoDyUCZb3ZOlpBE0eOxroUlQJH
D1jmZhq7Pm7EVDy4g19fYN9uoW/U3CaAad5AYIEYeARraNCrg4aaVxVVVpZ6YW9ntA0dNILeEt9v
9girOj1kZe6tqDHU2XIAf9ALcX1wdig6ZT1TXmd5WASq2o10LG4MnTbpAri3plzYEhsgkFO02YJ7
XRwCvdKtJCiqade4OAaC8zc4l8CaY0w7g5widghB3b/Os3NNMMtHdMvM1UCQBZCAL06daFFl4K25
7kw0CN3peGXcLV5f/RoKRnmRGbNpi1Xo0J3nLZ3EjnGDsGVq2MYjuCWq27SGM1hPM7MXG5ykFusa
kPLAIjrQqs5fpUufOyWaSJeBvtBcvAmtCryD5TKccsgMifbhyJBGrRWUAipxr3CQ15tpW6ozrr2A
VsusG6D3N7FvwqXQHWt8c9vKQYqpmywcm6LfV4D00BBug+hAUKNsNk1VamLRZBx8hIzZt6XDwdOp
B2yS1eBAt2jQcS+CqZtit0QgXGS93ASQ4KOS5Ppgh8khsoSiKOVoDRBmZd6f29bob1KSalHVjf5l
zfx0U+rdtHHMRmbLMgcWS7M1ubYnJ0c3gVuRUFoFXZXUnhbCSsdtMQ4ir++yNCMw4UmrqIFBFZTl
yAvuvUyIbeth3RI5EVgT8p3rDtum0PNtk0/2O2GMo44FzjU20QKvIGAeQdMMG5ybJsShmgYWHSlr
+ahruX2pt448M5CSBAGsrRAY2RVbU1QxnjSA4pbMrqpnPy0CP3Ssku5RDYEoJOXVusSbgvobM/01
IkXNwTwfWALqZ76onB6RfeEDSQfhPI4kmrZGQpydTV1rvgJy1W+cjgD22Rf1nY2HsgQOfNh0HYHF
xDA5CK5ruuwGAzBC2I7L98bh3rZq3BLe7XaPqA5ItgUCZe1RC2pyA3dKLpAHLvy7gggrhB0s36Sq
dFaZ5QBdp5V2xgHlsKs9Q8HpMRhHBGGZZjr7xm+LRzWlWgxpLOgv2uBA5yiNbNeiKLzmVlU8gSxq
JAz7yq7Qy2yPd3UMUMFz+TO1jDkTrNCow5lf3LLJIh200Rn5f6Sd147cyNKtn4gAvbkly6tbrW55
3RCSRkNT9J58+vNlz/63qlhE8Yz2xQgYCFBUJiMzw6xYCxbFUokPSqMOL1ZoWCn/n9bMzughFV5c
CtxJmYzyttAlh7GiNHroW2DhsPC0SBlIaIDUVrFvnK7aSlreb83+jF/TnSm8wTDjY+Gnw870mQQp
a1V+ohWpfihyGnv+OWoxYFAdGwKfknV8lh8nOA73UZ+3n7sxNI+jrYRPY6T44Eqk7jtpFJobk6bu
sjHrN5ZvOd9I1vx3wRgQPvf6meAlpTE5oQ7M6A9vj6f7HKK8cT4jEt99aPos2aj8PEYjdGYhaNy9
J/tQ3zJLRTnCT+tztOnPpvYeElooC4fUItzMU+eFjl/5Ftbt8X1JVrrvhqH7LCV9f4iNWm29Mq/N
d4lcgpBP6aeeMsoC+U9FC0OfLJc4/62eW6i1N8R3p3o45/6TqrRhC82h5EjOQzsUtvyk0OONt+kZ
QkID1sK0lApPNcNY3RaTGZovkV7zHEam2Y67qQgDfUcztk/2NVNA41Zvpbbcq1XSqO4YtyETL47T
G+peOvuheowTKW+P4YQS667uzMR5JzlJ/51ZuaZ+AoVs5Rtb9ieJHnQa6jZBo2YeYK6qIETR/NhH
bQVeo/1F9W4BaTSbKIdWBwYDmicK1TcLfPC85nxOiF86xWJmCUiVWbpQ0eRe9FE/nh9kOACoqpyk
7rhGrDGvdM+tzrpeNvmKMkqq7sadIC8F17upG3WltXZb7hNLg94ZKN4C005staHdA8JzleqISg0B
61YrVmwsL+S3jVkrlGnUaaxyJotiRlbq9qDUP1c+kPgXLttqYqvgxEH1BTQh1XtR1L9oskylTU3q
zCr0Z+Nn/QnZJjc9ES/i6ahp7M2fDLCZn3WihY3z4b7tpcX9Ng1Y6dq0kXVqha44Ks2Ejl48KFzu
Sekc71tZckEglFSGX8m1bihIfKntnCZihePJgvB2o21Kr9xLL/rGfiK40x/owT0af2JVgWvApGGu
aDet8q6PDSega++GDxBqH2GQ3vgPMA1u04ceLb0MpNC0pr170zHjY9Ia/W10BsGqc8dpSXwhr/T6
re4xNh0cph/O1mGZbr8RQo+6/fX+/i4cgyubMxc9W2bdwvzEQpMHFZQP7JIeo2Qr+7lmZe6mhYzu
QoCVqHmQw5NhfiU5/lcjBq93FVRg0NoDtALqOOeqUQYrI4zHH7O+kLZV61vM/Rnjpo7NeHt/05zb
UwcVG2U5lLaA+M5hGwih+wz4DLqb2+rGVPyPVCopkJjfx9J+ckZococ4eurUcAXGtnDkruzOttFO
iTMIEdjGPmFgD0zRoxQG+ZoY+BwnIvwQjRhOHQT0tN3F17y4VJJwKhn15f49M75/FvOUZpYTekQo
tRNT3N/LxQN+aW3m9QyfEM8Fo/B6ez9tzttM3ToxfdvEFShhAwbgH9Y7ZWUw/NUdZjcnrBQqTF8o
u6CpJ77xxSL9RNanIMQlx32z0Xb6VhDCQwrrpftyM3nypvtkPw1bweQEUfWL9JdZrTSsl77mxS+w
Zhdo1jh5Bz0wCzcjzZWL/BjrQfkn20tzTQVlJOA49qwNr55tsv6EY4GM8HbaKFD6niSohvcdysnG
38mheXSklzW21tnkyD+n8dKsWPzF9haTIhENYdb+CBDcgT/+q3LwYTdR/ibLqw5m741fLaSUzR3i
cSEYs7WO78LTCNyD2RWhpsDwysyvojyopSwxdCZ9H5FV3gejteuZBYECA+5z608+pk5D0oBZVHTo
r9dbyjaycmKb5SqgiDBAi57v75+UpUtUuzAxu6pH/VyGuXhw+4m0lF2Nq18hOnf3rSy+QpdmZpeM
HLRIvDIx5lab+pO81TY8fkftZfAUT3mMt8XjKth56TpldIreK/xEyg29VGsFiRyOHIQG5IZdeiRs
FeWEXbmP9swoA2tM3Oml4Symmyk8QC30Rx/v9w+YOWuXBFYbIz7vtuqzkpoeudmKhWVn/G1hdqW2
Z1CoBdNjrqGPQ0CbwZHp7ugjmNCoPrTSOGxHCbDPypu4dJNf7uzMK1Go8JUULUYXqrqt7pxG/SFO
vvnN6nEXO3Rzm158wplv5mlRDsSn4hMOm+nhsfaEOPz4ZO3zTfXrzzxGEDRaYAkYNgFKcHm7GIyF
51aDjzY/+7/Dv+xf4Sb1nI+h/0p2a+2VbfOofVTfyAfrq/L1/gGZqfr852ozYNjWIIEGszB/OabB
HKMa4/JJUV39U5d60wPIMusNhRwaiHvrlG7C5/OmPfpPMqyK44+PxkmltnXSEJNy/62I+s0velWy
uLhs0zqmeDbxi0ojRsNFhcBgd3/Ri3fP7zU7sw3X05A6E0VkcMZvbInzyTz/4K94q7J4SmxdTEVB
OAiw8/qz5glUaaDt/kk3Ade1017zP6TJzxxWBNgqNuVG6J2b1qmxw0P0Lym+/7OPDoLnDPc6jJLM
jktD9y1kBJZVtv1bQqATIIP7+7h4IC8szM5JMGphPolsJjifN0olI1xk7ouk8irn7/uWFr/YhaXZ
NW7oudQAtODo1z/K6eQnudvZK2RiN6AqESkyCv3fDZsdBbotNOorHK/etkgZbJUDHZSt/VPzznCJ
JiuXqPjJN5fMb2tzfjuf1nYRjliTuvcQFdKNZJ4jdByGFoKtfq62QzLu7+/ijD/oxiVe0c4XRytU
JzhpC2zqCFm16HdFB6HfNUr7wD+AJtvkm/HQp672dU0/+AYgN9vc182/MN0XyX9Otb7XdrSm4qfu
0JEJOvtkC4tI8XGN5njxEr/YX+36+DF4oE9k23zNAa2M6CErzMP/uJ2zl5a+veIXPSaqjbIzvWTT
/HCyowNBwrCVoaCNoBl1wa1aa3Pua2ubPcClf0a2Wxgu9GajgKihNXJ/bUsHDq1fmC6YJ3fIK653
bxrzzsxEHpOMux5W4tY5qN0aC/jS/aHDpyFAajrg2tn90ckNF1dKajYVQf3TGSV7x8hjRONBLgBy
nKu1CGLxiAMIxZhQ2STZvV5WVxtTr6jcI70ne7Sn6YXuHS/4oGyzZ2m19Ld0xC+tzW7goNboZbU6
0MzKOMZC1iY5wxJUmS+5dOYu6+ovSnV++YMvd7HE2aZapt2cbZMvV9FrQmEnKn+qWTzQW7bLFVT0
8vf7vZuzW1mbGkmSnInrpLR3ettu07LztIn0b/p5f1FrlmZXc4RITFNR1HUr7e+gACUx2d5EgWd0
1gREF+9I5pVFEq0aEGPMnu3Y6eD3SyiHiBQz6zz5e/eugq8CNma4TwyiscA8agmiIKuBoDhU8yeB
iWn0gxmxA449W2XRwwkGvb+oDvp7QaGZ8v7Eb//RWaDd593fVHXpGrmwN4+0DFvSQARir95qOwov
Z94C86/wKXoMtoaYc/YGb9x0b/sndCx201/tof6Rv19b9uK3/b3qeTQW28iom2LD9S51jdZ4P9io
eOgVbG7ln5wNnQEYBicshLhnx79Sz73J0AipkfJoIgcHh4JznlauzuVL5sLK7NhnDXRARo6znj8p
O2s38c6B5/wSUHz5/4CCL14yBuMoKkfbARp+faWNKXzkkS8Saeqs7cncm6fs6/gR+u635sY5E6eD
tThNv5pfay/s6/1846+/TWuzmk+ENIKUCP8ZnzN0V9pnkSYhYOWGL+MuOkLaQ5HX9+qVa2exyEZp
4v+WrM2OaFdPtM5HKodiydO0a5+HN7ROt9mLQoNgx3iEd35a6+PcjIKJCObSqnq90cAfpVYesFqQ
2IsZkOCEHspOYyi+XIssFk8mg3S0dEydUabZClO1iIwqxlFtKVMebVVytsmky1tQ3+AQG80+PxnS
JG9sK8yOtp0rO1QPc4s5zkE6tm1cHyLwv9sMrd+Vqu3iabV5OWGc1kTSer0L9tSCBheBAb0gr4my
o+Z/nmDjH+Dnu389iYdq7l0G47/wa6IcymjPtSVjGnzV8XvAa2X7oZMsSMxae6dotb0za6jM/ETf
3be4sOtiLE3gSS1q7/ORQsCTmjFNfOGo+RbnP6Mw3Nw3sLB5VwZmN4PUNE2XQlLJDBNF2WBnOvmp
ctrtOV1jsl6zNIsCqkRzWrtlKYqzr87FNoGW2TLDDcD4lTUtldhUskuNLJfvBHft9Xc6D4IyxMZX
oyLfhm28k9MK4E7zbAXyqfBRjBwN/53V+W9VCtK9AkAzzrZdHXxTJrBh93d4wWlgCuF3iAF1Q587
jWTQPY6alsHT+tkJ1UPXJMDjZDrc8ec0WFOdWgoWLs3NX1DdqPTWyTGn7hEZ/V58qJ5Yo33sPDKA
1Kv/ynfhNllVSFpw1Cuzsy1PzCCrnRaz8jAifad/YzAgWtnJ1bXN7juICsM+rzAC2O4wPrYfbXoa
8dZk6H/coJz34/y+blygWumPf/0NeTSg0xXsQMw5iTDpIlVELd4YznVHPUyBbA5ZwCFtNo5k7jU5
2PtAJe+bW0h1MAc3m0h1mNuZbaYygrKCzZamoXPM1I/oHk3Rp//NxGwrRxmISySushiGnm0xpMgd
joBzhyJMt/dNzfhUXnN8lmMxjgmoEfD/7FEOs7aAhYrlqPvgxX+UT9oOzsvnwbV8L6z2iuXWu2Gb
w7L7gCZM9L49rPFTLHgnk74yWvWyUJt+DRsuvp8ZDH012eL7FYa11WGhP0bKuV2JAhY/G9iq1zgd
RuTZOo0hTrUq5CGyZACRaX6GXdWWPNKt/f0dXbhKTUW0m8Tc1q0IvS7HvlrKnIPaNtyslKlatAX6
z7q1GY1xTWhtIZy7sjZ7IuIpGRncwhr42a3g45E+d9Ob/Lk76C4DhRH5FZ0L6AHznfwmXFnq4p5a
CCdxEkBhzAk+2jpXKhQkddePDXVXJ1L5ETGfbJNl0upErThWs+cd9yS0YcB+gdAp1HIlBt5HLB4a
6kkFd/tGsRv/0FA03Ui6Ex/yzvd31jmtHpGDNMAcdWj/hM60EmyJOOL2h/B1gfYb6o14geQnMDOC
mqCXWDRbyc+2gpsXkounc+h8LysZwfBA/eGDw1qJcF67djem4TjnmBqC7Gd29TB0EDm1bFBlCaa/
1ZJZODCVm7PSvsumgEJ8a1Il6KuvEHQmWycL39C2fo5G3d83uvJVTxKuYYCITNTnSKsH/lv0hNsT
4MzCVc0+gA4V+o20bh+jItgyE6sxeRPVW8WHhvT+IVnKBdByMwBAw6jJYOosWqN/YdvSRC2nIjZ2
QIU90nz2Gtd0GdkuHzSvQf/B93pvjUFQWToxF5bnhVS1lrluhv9YBliubPLnKPCivekqnubFb8xd
+NbcwVf6yJW7suxFL/697HlFVa3VocPFyfWoFvinFl6o7kQr2lMP5st9WwuhjUnjF5wOoSnIkNmz
iCKqnFW5zM0QFV4SSS5MbhujAM7boPHR/MGrCLMbs6OQeUDnMXNNn2dZMidC1SkxjkU7vCmS/pts
p39w4+D/8NmL2XN1roVWMCahpA23uKPG0g4QswJDTVU/QTWkr1BNLp5zkUvwH/Wd+Qg/boLoW8aF
I5/Kt+dTBYEXEPzH1ax46RJVL+yI5/Hi+SvhgR8iwIyu9GbYKTsGCHf+h/MvHRzG+V2+i6Cx1Y73
XWOpuk5R4/faxG+6tBnnVjSItdVb2UP+u6289JvfcwgaKtFy+BCfzHTF9xf98cLm7KVyUs2ZkgKb
kz88RIb+y4Q2gurZJnaqxxpavvtrXN5WuBBkRqR14pzrJUqGGhRhopD0+8kxcLR3mjSeahgmV5a1
lOdTGYJewxSoKHmeQkDzFlaRWnIpQ47mM4JKhbjdKF5duNXHNWzeUqykit6rCsegQs/8elVhxsnw
R4yBjaUXWNR/AUkv19xjKYS5tDJzDyNQU2eMKyBe23aret1R+XA+lb80xIZ9a58eRdunkdxs+JNv
drG6mYuckWkIJIXVlYO6yePxNMkkD2axu+8aa5soPPXC+8exM9TYxIwlfUfkcOt3yYqFJecjv4XZ
wQJDRvfg2kILkxfJCNdU7yS0Blv9mWmjY1GDfri/lEVDcNNaDKhiT5kthcntNCh7LvkCBvVSPrTq
p5AhpPtGlvZLuzAiXtSL/cp8a1J7Anj0Fr6CN1fzbCV3XPK3SwOz7eqtgPDSEFcgI4ahyskZy+4Q
MoLiGna5FjKr/Nx5FHVh7TUjulhOYmtDR+ROmwWp6XFbg/J3zx7D/sA1EM9ZhYcs26M3ZploT90w
waddMzAsTDbX7c5v9e1wKLbjjtlQJK6Yr1z5VovhjQaZ1v9Zm52huqwbNFdercXjZ1VmOs1wgwOj
REiU918K26vld23AcP9bUWH+L//HFW/uJfXqsrf8/gEzl6RjDkMe9Pdu1vq9WynRe8fKP9/3yKUi
ElCz30ZmLqnJuQKVMkZEK3V6OAeu8aAd8r3kCZpNPdqG2zXGraU6/ZXNmZeOSmQNUorN+Kjnb0S/
H7lNl9pU9Nf4UO3X+hyL+yjKDNCVWSotnutTRwRkxUVGWuyHpQnpBu3HzldWDsOiEaEHTnwjaEZm
QaLUd7HhdxjJFWl/1qZdmOxXPpX4J26OG/1TmmO0Sq15kkio4QPCxkSRu8FLcFAO0UfK7q79Rd75
brNfDagWz9uFQfH3F+e7TkMlY9icjlywqY7ZDn11yv3pQ37M361/piUsLQB9Cypkxjlt59VVL8xp
JkxPQU49U/3mP9rP0yb00mdEQB6aV5ZNhElOzd+aB7fIm+hJgjtxpcK+6JeOIN4mnrOIdWavta3S
uTXF9TwgfSgHnug7MlEsyISaX85x9ewt7e+lvdkNoyGyAioce+jLbA2qRcPBf+g8gcyQ3q0FPAtP
g6UaiOcxSGLALz9z0KBiHPM88TQgI/oU6elDOkAVNgZ/hesSkguHwVKFMhyUD0KCehYyponfII/C
Ae/RJYQ9wiuGXx23tbRHFKb+7GyKx7XHYeH9FirL8E5xBIUSwbWvNhJUbEpE2mSYNTJU3/wWVWJp
jZZwaWGXVma3ZcoIXBqfsTLWMCB2mp/s+8wKVuBdS0/P1WJmN1ZhwMip/tMK7zbWDkIZ57MeeBwN
+Cr3kACRWbjth+p5tE7rnc2VRc4LmXYdtnaasci+839R8A82GeDvw/3bbNkI9GpIor+OHV1/L98y
JwgwMALZxrZHzqyq1s7zskv8NjG7vkK/r7pCzFcUbeXavn3UIqDjprK9v5Klrihf67ed2clCyCeH
MANvfx1vaxlf9/zgdN7XG3XX8N54HTM4TP68XQtRlo40ITExK1V77QYxMfp5pGUImrtD+Wx1lTvJ
P2v1pW477/4KlzaSOhmBK4VlZjpmZ0u3mjIzp9Cgkj1taoD2hvrMRNnuD6wgfKDYvNS3w1JN1CWa
2rGasq1hvPg4Qo/bK9mKlaWMnRf0txmxqRevjHwOIq0R5Wv5JOYYYgq9zLXRXcmPyQGNqXUJmqXP
dGlxtn3dEPR+T/EQwdLqxQwLpp81ZO5UdzDslShkzdTsfiqdujECaDbQVatbJvzH6Z1dBtHbQLJr
N3fWYB2Lrn+5tNlFpTGaKBmJWBovWPZV/SjQK5KXPwRHxQs8DQ7owxoeYOHmEG1wRlrgiKXBOXtc
QN+lZlU3rDFNNraCNmf37x8T+ieaoPoGpXMLV8nrMneYuaeqU30sDRQymNKz+i/3/f12HRgRowoE
c8SNc6jBkEyMD0sFYi9J+aFN7AMx6spDIjzrOmK8NjG7ARmoHs2+rJAgjqRtKD0HVbvNrSMFnE3r
ryli394SGEO3RHEQpIACVvz9xcGCLSWGWyZiak2eNlasuCakx063ctsuWYHbD3wGKA0b1r5rK5Lf
OP6o1QaMDX9Z40MAawAceve/zEIkqinEf5DMwinJCze70ZskkC19JFbqvWmniFFRCBUYWX4uvzF+
dHS2LZ08ocpDI89suKU8euxrv2IhNRNe4VAPY5AGosvZ1xvLnldFIjwUAy0VnBhAo6MTxMHOKxqu
03bR7t8frmubs5VzM3VWlyrAF2AXfDsVvvkSB3D53N/gBb9UAS5YAp3PWPg80K4HMA21T/tFtaCJ
93XjOKbSIbGtz4M+vD2f/TX86YLXUPhgBpHcaWF8zanTs9HWxE9ZmB8DM/7SWBQrVgfdhfNdnTck
6ngfSREEhJc/rp0TAKOYJGP3wmNxHE2XOf6t9BY4u7YrT0J7QYRucGj0T4mzhWtjrSVzc/3P7M88
BgbfNshFEWtCCFI81NDfeI0oHsCidP8T3o7mzWzNPKV0JFrDNbaMVgV/2uwn9e8xJmWLnxPoiILo
OYvCrQKhXQcxDawS2wYwVaCbdM6q7RQz848SIvTFu9hOVp7B23dJ/LjXdhgNasN+DbAv7iI9Tfq8
Fq3FekuliEGTB0Hli4r0L/vB2CPxZwuA3MrVtLj7F0ZnV1Ma2cY5GzF6Tt4HReuZk4Jq6s/Jrlb2
ftHNkLQD8kNR/oYTGdplJ2p13EwARP6RqNF36mHtFbw5pWITacsyQaNazg2kp2+NHLp7bkH4qzw5
fp9O3wfzG2q0uynQdvfd6eaAYsvSUDPiYyk0pGbe1FeQGdVA8lyrdTahnO06aolttDbHumZGvMkX
fjGqJuyrnTAjMz4XIRf1LpO//W9LEb/hwoY+KFnSoEriDrCuRrnqxXbtGVOyuW/mNpBlyyiUCN5o
DQLxeVSOjkNXt3QR3eln+71+zlGkblzjWWEYt9oHm7VW1024IrAJMOqAf9KgxRaKU5fLGsLWTFpA
gy5Quv5bMibqJyscf95f1KIRi3lxRNfgPlJmobIqlypKG3h2WyDVQXoYvJHL9uzdt7LgBQAOdEhf
LQcu7HmCWyVhkZxbdq6PD8b4KdA+ocN+34QItGcvAQLrKAmRnGFh/sLZVZNGSi4CY/QEZFM6MVih
JdOm4A1inPLUx+f9fYu3t484Nzw7gACooWmzrUv1sCzkqKaOqlBIbc+7wOhANGibIV7p595+pFed
R9mBbFlnzGIGAFI6uyQhZW2VaDK04Re4kVYWs2QCnDhkymS2Bhpg184Wy0aURwWVR6R8Yd7L9gz7
rdw4Yj+uvxBOdmFC/ISLY6rkfS0nJiaGyPD09rsuMXEN4UkJs5eab+9/nFtMH0XmS2uzS8FBUYdZ
HKz1p6rdZx9EZAC74If48/kB3Xr3XLjm52C3NpJ86+nXZoXTXCxygOw4H4VZhGxdO0g8ZURX0V4r
RNx+LgIrm74ZbxLoJWu2uraMnXbwC1Z3zoZthFzLqbKtNb6MWyscJ7xOyHUIQYBZdFMkhVNo0Jsy
GqVtIE4iJE9XboaFwAEpEFrdlH8tGMTnpBVtpxnnpGN6LE8YCoRgr4fctZRINCOFQkGy6/Nso8tV
SGiV73QpfrL7v3q6JrYDFRy8yff95nbJ/BySKWDRnGoQ0tffL0N1UrLMiI6X/ABeeaPYyZpnitN6
fQ6uTcy+XdBXWVECeXd1CRgTbjIib1SrAVUr6xNcdnvFiaFvax7t9tP/triZcxYV2ExIRfEadHdQ
lnN9dW0W+PYaZnHc9ehZoXVJcnq9f11ha9bQh1yKtrSDINjTfOcR8kES4pH5T1Cuq1K4t0dOmERb
geeLmRZ7djsiStRWgdjPSH4ca1gN/aew+n5/5xaXJfQdxT2PDuTMxpCdFcuBDQAESKtt06D4aYFV
NJvclYLH2IcmzGm7lfvyNug0bNJQAQIRIaExe18qsp2oG0rRWkbCHeK4fiiegkKwJduPFA+PEazW
8rAqHrvgn9hFBoiECjT7nIAjk6whgtueT6gZbydgdd0YwPz7UjTvGyDfJZlUhmZGr1Qrb5Bwv9nB
ADyPPqoG9oXbZnb26Jf7tVOllI+hy96XTp65lNGMTaV1zTa0lG4lqr8FEMMwcmlwdhKnIbAbrhyR
tGjjLnH2SrsX9BXO9vxwPkIimdiovplfkpf0L21bvcL67vvVgu9e/YLZiZymui6rkF8AAM3r1fet
+d7s16bfbttss3XOPAk286nuGCKhuoIGwoZ2zcnZCtSAusn2a22vW1SRsIbyEmgY4K430NomroOo
M1DEytuPkvUz0c8nyqLeoNnuBJNzpiBt2f0l92/9qVn5orceRIWKQhV6gXTdbkTVFcj+jcTRDDdK
5Gzrk9YczcEcXlJkEnZxkIYr5T7t9l4Qk2gA+CmgAwOX5zsrC9bBTofq5Cj2lbqV6SnmSUY6Tt/k
p/B9Buehy8s2HKStfgwe4b0G7uK/i74B4N6NtJHTjczcSPKswscIU1/tTTlFJmoVwS7W3o/WyhYt
fB4hMSjmDV4xj/OIP400OfIRf+A6GRsYmh0n87K4kX82iiTjFLHqOsQtELKj0KZq3/tYXVP8Xsik
rgOLWbRZpiHTKhOBhb4foLCHo1r3BFdbuakfIFoe6836zOmtb2BT5NU4JsHGvI6ZBHaMwwEMHsZ3
dhy7gQGauDHdQP3X0fqVofmsILtekEbqmstYyYsSNO/KLlvBIN9eG8KESfJOvC7avtevbJGPmlVw
j7qTHslPNiid/WjpyXujzaLt/RvqNiC6dhdxAi4CWv0MGWba4y5GY230NIBddgU6NxPmBf2FfotM
z5oxYEijIa28NpENthlnuYnu5VbZKR+ywtU/6ifdy3b2ETIxrz2mmy5xGf7nDg5PI3OX+7UpstvH
lt9AHEEkgTrdjYpSNTV62QwcZD83m31eEYCW7QhXhRSo1M8i+3iWOZNS5tP+UJXwcH+Xb50T88S/
OmVusq959mpUTY34BlMXGqNrxzAY2l1rgshUAqXdtIU0rIS5CyeQoW/CGbbb4pKee5DcKk0VQt7N
Cay/d85RSCtBvLfLylds1R/0uPnIVISB7nI7M0U3c9ma9FxQkJuUAExkIzIm1Timx/vbeOuslDGQ
oNV0qsK0eGYJC89CHFkToaCsVUdZ056ydk1ua2HnsMHIneiGmMw+z0rOYMWbyS5EEH1qHtTtBJSq
3viHcadu4q3vKStLunVMYY4EiflYMWQk/v7i/DXFULWSQlBkFQRAeq5MdJ1rbT9I+k7P1JN8Ph+L
c/MQj8N55akQj9d1PIZpPIRZYOqeiPBdm4auoonULCMA9Rm7rc9KdpiQX+GWafv9MFT5fizDNSDt
4nodQAoISjHaNXfMWG+tFPpwUfUqd5APb/Hgl8gkc5DOAHc79fzOTqJfeZR+vu87t90fk+VeWJ59
WMqIA9xI7LT+iAKB1++j53/GOuwvqlt4mbfGdLdQo7i2OHNX34orGq5Y9D86rVsci1240UAoIzzF
bSfIEGIoS/Mf0Y+Vpd6GLcIwoZIQwQM8NwtbrKBWKxoz+HCQ7g2kKl3GLeLPma0lsBsrpBZtiM58
2f+YDBSQjbA89cgkuhJz0q5mDo+OLwECDZEJrIb2S1jZ76hSVysPw0JtQGQ+Bh1B/mDEdfZFIPdg
/FXDFzJpp/T75GjsaO187NRD325pso5wGY+HEX2qfsX1ly6SS8uzL2NEMgpbHZbtofW0ENmh7Mv9
b7CQfFwvbna6xu7c1aWMCbjX072/B+23t7ywcastVNzbwm14+go38BAq37SHNfaPhRDiam9nyZZi
FoU/6vhe19YFiU5aup1SSrs6clb2ciH9YKUOCohkBBALvDa2Lq6w9uwMklwKN39Udvj4DqkPUMSq
y6DS+qFaurUurM1T9TZTosDOsdZ8sVwBaVTeFLvhAyUVwkurctWIgUL14LxbozJY8hmCBybcLMEG
bM9yOWgr6yixqREEQP9B6yFAuhL2Ld2NlxZmx9ZHXqGoU/I4IWYv2lDtLjykO+t43zXXzMxCPjjQ
W1TDXs0IzOt5L8aH1uGnr5nG/H25XI74HRd+MSTnoW1K7JTbaaduk10kAcdsiLxiV7BG5nCRGe+6
HhjPrlkD7i+0UwFN/P5c84cmN0M9DFqs16d2K7p6ce3BX2u91Wka67skdeNTCMfssGl25Wfrw/09
Xlv8HLGpNFrhv35L5X0beuLu94/oaQ0vxefGnTwR6haP0lGGomzl8y5kgNcrn11uVYI+/BSwcn2v
/93v7aOyz4+aZ75ZR9Qv3TKXmzy75JIodGoE3jj65Sfl/HeS7OVs7ZUQP/eOG81LtlMV0GGMsNFs
akFmJ+hHrccOB+r20mYNr3ELFSVMuFySWPKF15q5hqx4/bp70SHZTD+yTbw57419cExzT1DjOqd0
B8R3zDfmx/tec5smCNuUVpFeBYnzWo64sN3GatAUHbHnoFYWisdtvkPt5GtuINZXm9Z5c9/c4gPM
KNAr4T5jkPOg3UFCIvFl7EWfKuQ+Sq8vPWUDxGLbeZJQnoJcFs7M7eomL96lF4ZnL3+WOSpKRRgW
UmLGzvgisARiDASO7kzZxy/KdnyzlgMuOis9NtsQBSx9TiMptVpUWhlfFsEWlxbZtpU+jiiF3t/U
JSsOn5D+FNRXN5CVgYe/rVHRde1e2be5tNERGY2dtTbDgqvQHIJlVSenBMskdvjCVWpmqDNp4DWy
BnTzIqMn6VKk/uHcSf5jFaXqCpZ/0R4gQUpLUAHf5CnjMBpJ3rGs0dTflaW8CcphjyaPW4bBSvK6
ZAphGDSXSIngHp45hz0xua5BNOd2ZXWKUVrSz0etDGHV+nX/Uy2EyVRnqYMTITNIa8z2ENJm2pVK
bLh6zchikEkHOhmha8fGnvvmEY23mplzY7UntrBAxJVBKZLJMip/M9rSpmM2Oi19twemQI7y9rwN
d9kbw2LYq9/ZX2LSkbb21thIFjyTIowCxIEF4zazffV1x25aC7Md+iqOg8Zi/SGM393f04WTTR2A
8WcWyCGY57NyOUphBQrUrVT5Uyv1yGqp3C33jSyFnKCnNZAaUByROMwipWIYErkFBe+azxNzyVxV
VFvrBzE2tk7ju/S5cA/kBgUPDynk9VGL47qurMbU3FxNv0DA73J97/JE9oZilXFNPJizx44ime4w
UGILlMNsYe1oy2nbYQuGmmd/X7vJxnlb7zpmn9HHWWXYXtxIDW5KkiGTP+dV005qm/jc9pprRYXz
0CExcAqkHJFGJkPbH2ag0TQhiT9osi8/9/YYvoQwAcMhq6IiXAqpqJUvu7QBzKaSt4IUpvg52+wO
xTYJMLkoHUeHAazPxoadftj2x/G9/iPx/n2nHcgKNTKVTByU1ByZ6sBfVRsRG544iARKyljvoCQy
f9xf1tLR0yixQHtAY9+aT90W0einKKlqrqFP9pfSrOwTVwAJetCX+coW3p5ABONhIST/p62vzxMk
p7OdOE5VbPWjuU1hyNhIoKVWcpXbNAwrlMdoAXOF0R65PhRqrlWjKUr8sp51Adz3TvjI+G3/fVDa
6m1LtXBX2+N5xerSPnJxESUxVUalf+YdluSUXeJT5NeC6Vnu6tOoJpSTjfPXf/+9KEqQzfK4ggUT
MenF62qOTjO20J24Y4PAZKoU1aZpm/PDaFYrdYKlFSEMTPZMvMe1PFuRXcKBomY1fCZTBiz+ZwTG
+yyvlfrWrIgr7mI9AzfXhO4cxxyd7ijmCZDTrSWtjWMvmmFCjcITmBUAo9dmEGrPw6hoaI3oGVLi
sTuO70xkA/79xwF98F8rs2d70qym1xy2jInmByZ2fmqJ/jZB2fAPzJiwl4rqlEqUcL0YO08sq+RS
cJmv9DJbP1AAOPbBmgTB0utCpdmhK6ESLs6lomxUC2vorDmumv+uyX1PsrvvyAc/nIt2f39Fi6Yc
iq4gHaC3u8HimHShTQdTyLR9LjUEQ89m0HiK3z/09bC9b2wpuaB1CmqWOv9Cs5Z68oAEFW80gnTV
mZnrWt1mWlcAdEAl0J3ioEBxSB8eNeqMD7Anh5u4Lb9PWaB/LBCfcJAnqf3Gpd0QbORB1Vbukldv
vH5riaCpQZuAWSCtkGeHPOiDxJaZuX9tm3fH8aOg/DRJzuM36kFQ/NzfkNtoUwTsOsInzKAadAiv
/SnWq4kJdO4UEDpe05lu7NibSFepWDHaob4Y2uf7BpcXeGFxdrcESiArRY1F+VSl3j+9jOHUM2ph
7rJn5tBXVrgQTbBEMYBL05IK/zz4aysELJNQ1iCMaTbBod2bR/lYA9Fn/nY1U7+9bK6MzdmSJGtM
ba3Am/O++VqlJpRTjfb2rHSblW28PTasRhwYusoUB+a3GoDTqfELHp1/9L/QXToTQrvpngqu7cFJ
64Xb+o3Rr0Zny4ZhiGFmWXQuxd9f3Nr+UKUp0tAafWz/MZXq52oY34pz7daN//7+Km9t0TSHykLg
9MSpmPmKhMSRNtBQdKuz9RcjVt+0dvzZR/nfA/i8+6ZuPxxGyMIF2IpMch68D4E0DZnBh2v7/ls0
+R/LsvX/H2nntSu30UTrJyLAHG7JiTvK2toKviGUzJwzn/58LeP8nuEmhkc6NmAYEOyablZXV1et
WsudHWVrpOJtjkISxBWOkiCvhDcNrryWy7CaRtakKHRZn9TifV8/NHkBAH8jwVs1RcPF5i7XoJxz
rj9VHCvRnE0BYz6R9E5qhy/08L6bcvBkEtcOYdEa7u1NXDOIgpIqUiHm65ffK7LgV+sUiaOmZbu0
4LEcKpQc4GnS7s1N4M1a84yiBt17AY+DzVe7Xp8U10lbApPmDEz/ZKZrFW7jxQd71+7b9K4G5RJt
snqv+QlHThGECWgp6ov4nBVaMUkZSwxzG5mziVahcciGdn97J9+aoagh3ncCCAststjpi1OmppOS
ZIiHo+BZP7WQDfO+88mQJBSLb1sSEX554SD5xT0vCxiCvSi8a5FhdpLBebal9luUIY7RD1sQqbXV
CMZR6k/Uubh+r1ejDEhy+g2HK3OCGSyM9hMdaXSpoG3aOMZvPZD4S2BkiMGgI790+dwna9V0cYyD
0IujY2Q8RX3lpXOGvPNGVWHVlig8iWoX815i1RffqBr9blAUEevb4LVz6rvaUMIdGt/HbECZKnLq
YWN1K6gVlgfJCTyZKnDhJUsXT8YCkeReo+ysHELP+TSlLrDkaW//hZ79LjxIe8tLjqib7ItoF3HJ
ImZ+NP/AOcXILOygIjAvqVZ0p5FqHUFUVy+dk90UjDgHu2weNorsq14jzpmo7gnKh+v9pVMxVHIl
ImXQK94kj/WDWc/M25X5+OH2IRCRcHkIdLhwefH8qjosHLSOGi1S40kTRMNQoPjn6MxU/3GrybXq
MRdmFsGjqpo8sBPusyyU5b0a2wyWTlYKPGWkZqmrL4gqb529VZsCB+NQvNHxnutdzOssggmYjDeC
dPAEnDn2/Cio3KQ2e2bY7MYdleL97e1ciymXSexiO5MU4jjiIw5STe2BwFV4ozqoG9M3K1AGyl86
yEtmBaDGXhYwqmLqpcTkqwkMV4Zw/GGkSU+uLNii0FR4Cfeyu8UztOKVl0aNBaZoTqQexB9eGY2Z
m/U9kzjPtr6xtBV/vDKy2ECppEESDaysztBNtu9CeUQuOz2bQf1t1qojFfgnmDE3rP7KThfH4Mrs
wj9jqfLjyWZt6bl66uj1fp89rp9tzqGtTVw45eCMeWbrGAJU/t1HSX0n/wQfLEQGZhwVEMr/C9nX
23QSfyG9c2jyAJ1/U8ZLqJT4CnHL72u4jqTixUB53NMGtURpNv1++xCsuye0tyD3eWq+Gd0LVWfQ
qdTgKf/kDyjd7QyonLTa62VPteANodl8SI+U8/Wtk7G6vfTs6IyIa3f5prb9qo31njgzZWMAmWkb
n+t6js5IiG/1RVaOOmePcWiQz5S+lnvqJP0wRz5HPYqGp9RIP9ZasbGRa4eBQ65DSwLyFB296wim
Ns5I5MxE9fW/QdhtaIAqTu7S+y/tiKVe3Odt5M/wJWBHMFNG+7515Z82QDTj1PQ7tXLjQ+QJvs+u
fWxTNMTgO6J5724R0a55qaBBVKkogihfRjXaC7B+KonmxkHH8F28i5VpR69oj0N7Gy669vUubC2D
2RQOpp402BISNbH6lDgoeNo7upGHOfKq4Vho+236gZV2NtWG/5ZoLMJbgtQHbUHM9gftIEGxlL3m
NO/29f3oZdy8enaoZc9H1O9TJn7AJghOGFh+6ssfsAh0qlJqU1bzA3ii7PqzCHWM2XjDedut1rYY
tgweKNxU3L+LR1gRthp47JI3UWA8zl29C4Jgt/EZ15bjwGcmSuvcg8vHq5/OiR0kVAX/XU5z7E+o
oIJhVk9bdHFroYWZV5GD0jGgP3N9SPww9BujEkHNNx+baH4qNPkemOhGBrEaPIWImJhF4n5fPiWd
UU1CLRM5JocePv8E+MG+/FaS2Y7H2t6Zp+GUf5Zjb6vCulYvogcqghrsdLzUxQ5chIHJybMoF5Xc
NCXRLsieAHhASyppY/Ipbpv2by4NyK+tyto1zM26Yx3/TNrAf1FhSt3ocK8ULO2rX7MotxiFbDcK
wB03fxC4suhODK/Ge/UMjnJHbrCvZLcpdtqHDZda+c7sOsrojGEyIumItPJiF5zCpEnDExXWummv
jrt4cCOoLeA+fqjd5qV0vOpZ2qTjXDksgvSTiiSjNG8bbYHFmbRlhJd744eWV7shso+3F7YSXQX4
XIXEUdS2l/dVE8yKOg294ZbRKH1qJEv5Lg1AOSVt1s9KWG9xEaysCCO8kjg0nJpf3/diH6s66rqm
meAUjaGXacbavM+aytzI3FatgNdWmCNgnGF5WiaGMyyJqTM3bJv6QzXr9SnpwuF0e+9WisUCB0RZ
Wgwl8iq79ok8DaXRDEegCdFYeIGCakHs99pD21S2qzphfWJ4kA6Ib22R0K59NTDAAmBPJfeN6vNs
1YPfqRLhrRu+h0qfHZSY4SFtBvxkT9LGoVvxffHMpoYPXtmggHS9TmtsIj1FeZUeXuzpFBIkOzuk
9oaVtUr4lRnxUS9cI0OetJZazIzf+x2wroNAftd76XFCB/j/4dJbcZIre4vAJqM2U/sd9nr/LvpY
ngW3rn8IrFP8FaVc4B3b9Lorqdu/ZWrmcilZLMsxQ5PCHe0Hpst1276iJZDBYjfVO7ns06fQN+1X
GGay3Ri02kkemq3kdMVt6G9TpBCpFC3TxYeEI8hBhI/StG2NqauU1mdkzUo3bvxvoaFszOWteQ3w
Gep99J/f3liqknVRz9F0q3RU3GqIX41ies3M5PvtU7j2GYE3UN9CDIL6y+IGpqktzSWgeDfjhfha
aX5x7n0pOdy2sroaygaCZUIMNy7Pul7WVq/x5UwlN/bUXbTHTqe/HTuTspGFri2Ie1LMbqOsQ73n
+hxYqdGWspMbLlCud87Qv1B5P99ezVo6AUjmPxvCUy7Omuz0YWBn0LCFD/13/TGJvfwsKImtJ9s/
TF+Uo3oo76TzlijCmgOK+RnaCtRxGba6NlsyulJaRUXcYrhh19XV0TRyzXX05mMQarvbi1z7ZEIm
zKKdJ1PwX+xj5zv2qKsgxxo/hji0ij/ZufmN4ZkNR19dFBc0T2jHxNwiNbDnBmoQoSBuDPc08+40
k5qLHHl+E258trUVkTKDQmDm8G2vJBzHuNRRyODEFuneirJ3ncQ+OlqzsXVrS+KhThkMcA+XzGLr
JNXPqsJn4HBSqn8CS/+cN5XPtKa+j8otX1xbFB0tFX9XKJ4uB0wGO+hTe4Tbru6hjdKMjtaz82qC
8HV/3x/IHW06CeAV35RpzSEuK7rYhqs2ubPLtBnS4WIu7rOy2Loxf70wFg8qaqdsn/gHsWnhE6lT
lnnsD/+OU2q74jiHB3lw/ZHxkulgIPE9oRJneipT/a2bbQ4Yr100jKYipUwPg87+4gNmQddMQ4z9
wet3+seSTYW/AI081ywOkicE44qd3niwDGW2GyVe9AcKljRPLn/DIsagOYzgUsRvEBo95kcxxGAc
pbvmefteXfPXS1OL7farsKgksdw++SBL9TuN+XbLTsE3lhs530qTjVUJzi4B3oJnZlHvTEDezZX4
stazdBi8fxVXolclcFNmobR9W7ndhs3V1V2YXNw9TR4XeW1isp0LzeWpXuzAZSsP0HAUZ8kY/r59
TtbKnldLXFQDqjSvtdbAXnwu3nc8nkUtoHi3XfdcuelIXwGoEdFAIiyPvj2pUxJDPu6Wk9Q+j1me
PWiZ4/9+MEPtikLnL/zIGxzqXMdzW9sky0qgNSc/r+ado4fFvvLl9lQnEMDc3r+VzwXROA03agLA
XpdwTWOQC6NNsVc49eTaiCa6lZk9wv//UEhkELetrYRPsLyKghy1zcjTsvlU9ijPRwypu7DwmQ+x
pPeHrmmNk5rB83Db1Mq4DnBFUMkU4QAMUQ+4vr4T+LFTgAlC7I8h8QflpJoPEgpAiFCFT+VXwaMQ
wdvthY/Gl+gfpduwv7ZUSCVwa7SmmGZbZA8w+WYWVR28cX43l+ZeZk4TgP0fbOilFeG0F6lRpk9a
F8xY6evP5di4cxm7/vDj9lauef6lEbHUCyN1NbQ1wExyhgrSiXIPZmHD67c2axF9B1BZBRkrIw40
5IP0qWi/dMa8YWTlmiHrpuULAZYotS0cooeqKYOgjb1i4NvrzUR69us6/Yr0rP5YTn7v6VUaP2RK
K++Dut8iIV9bI3QBjPtxx6ocuutdtPrSHAoZ8t1KzZ5nLTsyiOPZ2laGsnaghWogKzRsiIcWH6tM
RrEehY9FycfaG4PjIThwMJr4022vWF0PTXoKFxpJ19LBc1tJAbWynVJVvjQ1r+1UKr04h+X8tiHl
VwVkkaA4AkzOCABDHDz8rreurZ28LTqDqtk4TLEnFcTGHRgLWdkFcTt5TjSp50kpgqcqVKWXpm1l
L8is7j6ux/DJbi0Z1V2Z+2d0CqALcPAp6h7s7Pijbkf7Hchx9bM9+VLhhsZQPse2ioZk0Zgnu5TT
z5FTUsHkSkNj2tSlcZ/Ek/JenRU7douqyr5WeqLSz89Sa690VXdXJlHwZMeSsh/bUdoHCuTvZjbZ
n3yzsX7a8ag9VkoWWZ4Uaek76A8jkpwhoaMWxvP40U7MpHO1YvTfxbWanzIEiz+nhkwdyh9t/91U
9vNegmA0dbM0nBt4znJd2+uxGb0Hl50ctCKN74ayiB5bNZTej2PpnI00bl0l7axj6cc5L4wkbX8U
dp5/IEpGrTvII6x61Ijsd3orO1+dtFPOsao3udvFQ/CKyIj1qDQzlxCreKjGKLqfAqPgTyt4jyDj
ju5UNM/Okt/Z//iVObtTNxXf/DSc7uJuQJDTIuSXnaZ6hcnnMypZ2uWdk9/ridzch3XOEGXpD5lX
Ng4JEdNWe7OwX7RpQLCtQ1AFxs7+s8QwykfZHCDrUWk3doUYNaBIkVU7JW83ZwXXnJyaJvk3mDkK
9AvPs/t4LKOI5602d/pDbMnzz87pUy8I2nEjcVozBYSHkofA2rwpt8y5mTpTjym9bO5zPXxoLWuv
9urL7dP0KwAsDxO5IJMJaOC+JWdvp6lW5hT4WJC6xbQvz9k+PozlPnwRuRNcOrv01O9RRoD0xo08
MVnaHlW68q/Jt2JjzWvB6vK3LJI3HDmK5orfwhPxkerxPg0/dcGPctxi7lo1ZNBPlRFOpj2wSISp
3ypRId5tYYYKaFhY0n0wy8MZgmNIBJ3hn41NFsH8zSZf2FtkwaT1JuSV2BsgNm4BHj/bd+Xz6Jpn
6bWEfuAvtOUgDNuJJnIcMzCsHpu7+LglWrtWOhFV0P+te7HBUK/1qqTxOwTKIvS0e47++Mk+1/t+
H/0IaEEEOY1md4ssYC1loHEm1E6VlckwQH+QQ9U8/qtGuqsFoZcmbWT+b01QyKZcR3OeUhfNjutL
IY4GwpkCcSZS6TB2F+6gf7v9FcVD7PojgmrX6GKJwSGNB/+1BTOJoXZusaBKn7rkO5cBhNGRq0Pz
7qtbUJ+VvqqwhmiUwI9zdy8u7lCB5VSVBy458QqGC3vodtUIs5H60z9bnnwI7yXmajs3TXbWly2k
9dvog3Wo+1guuGQWe71WJQl9K59Yq5+6jDDSNfrRh9rWTW6v7eiFlYU7yr5lDbDSCP48gHZ7hChm
V80PQ/8o1HAVzzw4j+pBHIoK2udoq2j/FiTg8HgjktPN4fWxfMJFY9QURUjKwvMjir1MlcNPcWYH
d32lze8bdbDOgaKGR3mq1ZcMSnrN8/1gq6648ipnZAIdTaadBLbXXvhVnqBtpueWGKcPTlruqj/z
L+nBIeamT/3smpIXPG92zd9mv9dGxae5SOKj0lDmrMeo9dI/ON+U0B3eT4/hQXuynY+OB40Lyk9x
8JJJnjXso01w/UozlB/A7BPiTIB4qH1f/4A8TXpeafyAEO0YLh3/S4RSkuiEKnv7edqJJsYWZm/T
6GLVulo11VhhVDgcrAkvWbdL9ZMeMxk+eoKSPVASN3jeOk5v75vrxS7yhgqIxJgxneM2TlEdw9Fi
JDeqNKZ+rOpT6Mt1unG01qIhj0xYRETF9c2UYyZPrdTXGJxtn8mYkxpu4Ve3LIglXzhQGoYx9J8m
XCKNkdOGCmDdCL/cjrhbNhY+YqTjkFYWNhw9oB6WuCoTjbdNrH6Zi41aeEQWZaisiY0K8+7RMaZz
WZ4VE91IJU1+u7aCE1yYWjhBpLRpRhKG+Kaevc6OfBcp9/XUWDiF/EemQJxT6mBQbgmz0kN1ykIg
LG7h94+a+ZVD6NqTA7v4uLu9fysQC7Gq/0yJb3jhB0lrqoDAMSXqiXQOykN/6r3inP1QXrdHpdc8
QkiQCPyYDEft4l4qtaFuzJY95GXwPAfhu8kKDrdXtGVicSlVk6nNdoiJplT2VVTfzVG1/wMTfBVW
gGwNo6bXe4airN+PA0XK3IzmDyUNirOdxqSet82spHt0q1RIFSxaBlDVLL7NVAeaH8yDCHcaBDm9
6k1faU0fgzsh+T7stNcyOm1jwlbQdwheKkKMB/113jCLc6uMajFPTk9pZTyI3pzxrTiGO2tvpfvs
wTq2zq77XJ3pwx+VH+GD8SXZmnlcXTmXOvUbwX4sL8sejp2kViH4zcOHEVxati9eeX9Hd6J9IG6Y
poUdB12lHxs7vpY3QcD4f7/s8mHhp00waA1fVr7rz0HpyY/VUcywpE/1U3w/Psqn4LnayGPWbMKF
AJyDhWrgNxfeJPumY+eUAyzDCR67roMkK0/0PW2oZqNduHY26A0B44fXAkqLhePqVWHWaU7rVXUS
yzUb6dlOhw38y0r/CRnK/4zoi8dZMUsFbT0mjsbUk17MR3/ypmw//ANBLgrj+i6r/kqsk/iK5dHa
bXzAjRUux1vqJgUsE7NCwtn4qYYli3FpL/xqp16Zo0PTetFhC6a2dgeR6QgNTGLbG8RPClVWnFc0
e8HAfM6K+HlG8lCTJSyP8x9cqbZ4A6KsxCDBMuf1Mz6fJPESU4LKPJaxE54BGKsb52DNJXlAgJTk
KHBBL/xEzSI1SQremWOVjGen7ZJdUU7deR6bLX6FVVM0tMAXUkZlnPra+/OiStNZok5S63F3Suey
/9SUSX4f5Xa+UStZNUVOwxCLgB8sIShjNIRzLEolihxA+TWaX+KsSva1ZW0NFq5aAqlBdwmwAXRN
14sC7ZaZ6hBwpCnoHTqDQpvr9GVyaMeq+INcEZCBga4dZCdUgBYfy7FDJ5dzHpNx0BrnLDSsvZxt
yxasrEmRAWKBNOVFy5jH9ZoaHyiZZvKhBIk4Qjt984FitHHKjtVOPsT1z6aH0g9imtPtI62JzVq8
2ynysJVcCHQil7dtPYSR1M0ZIJsg6R+kyFHvdBiiNRta/BF1UTcszCpys0ln7LAK5WejbKRTAZvn
NzWP4ByUy6DkFcxIru7ECKZbQ/M5mytgk6FVeUXQ2O+0uAueOyMJP8hznZ/UCKVDqamU3Rxlpi2m
42inSfMQeOOYyL0X9Hp0Lgtt8jr2uvFuL3kloFyueHkL9ZkfjYrNVlPmHdwJkeadagdflXp814zW
sGFN+Mdyf6mJ0zxDBlrgIq8/bKEH9jRPHIsK4MfXurLVHYisHJrE1MmOcSIDbLVod7Vmbt0Zei9t
IgbeltdgchFiVLT3VkbpCiPr02Akx+0PwYkx1eJnfd97zUNxCBKvPkISeby9wWt3FFg0sBhEAS77
N2u2mkgZ5k60maXneWdGj9UTzOs4c0RpJoj2DjrflNI+JIctka+1R6zAwekkdHQT38yilDZoW0P7
VUwc9vCe78aH/JBwioxjc6699K/ttHsty7+yuXgmRaUVSWXEeqe79MO/g/7mC8J8gEGG09Z9uGlt
EZEUNZJDJcAas4jhu9CrvPDQuvnAoL/B/bt56a+Fpv929A1N3Tg6Ok0k7DF3v2vP0nd9XxwdKgLW
0biDiumwzVCnih1bnhqyNVvI3AMksBb3VqoZhTb2ZG0iHEan7C/nqdwnH5RvxhPdkLv4W0ayI0EN
XZ5mOADIO3Yq/F2+B6HcSOa8iRJfyXwgnPnvBy0+sR/6M61CfpBQhhUkfYm9B3tW32tHuGS99tXR
d/NWw3oFOEutljOLfg/QRCo+18EjT9WwGFIS5rqdtG9FPAePiRkFxzhPkqemLqg/KrkVUpxBzOhz
1Ur181B25U+ThtoBtY/pow3kY+MJKPZ+8W1QJKfRQ/dINEYW38bqeaanCXCHyTQ7T82kV0YTRaTn
MShH577Vmo2n2ppF1M2A53DrM+a/iKGyFFihlGKxnIrgUcnL6S/LTzOvVttin5AjcIfkevLxdhhb
+eQgQkWdl0jCc21hVfPNuA8NONUTnU13C02DS9SWt3Rm1z7ylZ3FC0UeonaWZez0h2jeC4UUwbnV
UDsvXDHavx2wVm5ADha9fZDmsKVpYuUXVYmmcHJ17AVaOK2Mg9QXBztK74uy/tiji7O7vY0r4QOq
cTgSFAjqYbgQP+bCWEyqK0WTbUAxYX21JL9ym7r5EHdRvOEla98LNgZ4C6m4kOou/FKSqiwOwtZ0
ayh9XN8an+zUOP3+YkCoqAhdGHRslkmuHPWdb0BY5uqJ8TVromdJL7+G9dZA+FrVm1q3GKWg4wdh
wSIdhE/SSuyhNEESmvbTIFEgZQhPtt+PqDHd6TEDeWgXdfSnItP2qnyUvbowi5OZO0HvWuqk3I2z
rh9nqEo2HtRrh5EnKKhskBMMSSyunyLxE/rhkFDEyIV5uUWTZ26iz0ZjPsZhxZw3In0bX3bFhaBT
0IRoEbORbyANaahLSmlEyCj67XhuRsjroVQHhzVJZT38iTGKBWLOUyhELY593yphmzaUUmPrsZaF
VMvfg7H1Llu7xCkA/WdlcegHTQFMlmJFSOsKCkX7YfZs14DMJvc2r3Dxf1uE7CtrIkW8OINqlKam
VWJNP7bn4bHwejf9aBNdaoj3pQ+3z8haQLuytggvsd/a9pBjbTwE76v3jYdU8AfB7GQelJ/b0WzV
Oy62cnFWIE0cC23AXNA+5HX5ZUJAW7PyjaLxWtmOLhiXMFcps3JLRBQyYeGsxJi5BwtgPasAaRBE
jndQO53FFCIL3OsPETIq6ik+/n4QBQBI1RBMF/Mdy3e8P5p5PCUYT7vPU/jDR4UzM6KNp8rqRl4Y
WWQbhdCPzIWRsjHvET3+2wzhFWnarff7SqC+WswigliK3/HYxE7vv4YqzTRqobdd8PZKaH1f+3uv
t4pfy1goELXo8mbXxZ8Dedqwsu7o/9swSjrXZkzm24JGCD10XvRU06aDfP+df4By/ZzuA6hs9/9/
y1oEjXZMY8QisJcVXHAKD+UOcYH49/MePg9j2QAhfk27X6+qLvMwiwykE2j+HpxJN9y0sLbArSu3
CLN12IHQnxmi5XRtlXdIv841RqYnIO0nZZjwg8wNpXAHxutwe+NWvxT8qlxYELIB3l8EQLiT63pE
BIiJ9+y9duIKbXf+Bw0ec/PQP0KeVG/ckmseCIBSZ05AyLssy0aNnklIhjrArWL9mJvOpzAoTr36
+7hC2LW4qGiRQ5NIm/z6W8H/XtdM5cDEazd3im+8K4f2tff1DfjI2v4Bs2DkSxB6Udpe7F8bdFJW
WJVggQcV/G4M3fQ5Oo7wj1Rf9Pvwry3t8U2DiztEyaoxLx0Mpufxwf6q/hQCZtardYT2vT5ud9xX
YtLVAhcbWWuRE8oq/ljj+EoeQOi11XBacQlDjK0yNoJMJ5DT629lS2hQpQFdF94b6afQrpzPhj/r
MZow83y87fCry2HCDCCoYDtcVvW0dCrnvGP7ZKnxtOxkMBX4BxbAvvzq0jGIv8i2VbWejcARm+XT
sbJUPzkZaW/9/jEyeHT/z8riSsrLLlYacbdnYayeOyqRZ0TmMjeI5GLj9lu74LEl6skIlFGJXbiA
HrWdrld8n/Kz9Ow8h+/SMzCIL0La2N7V+0Z1w6f0Y/KhOfNv+02PX3mUXZlfvJPmLoBcgCkwN/lY
InYFJS3JhYlaRjyiedDuRXKYHKJNTeUVwQreMhfrXnzJAnzFGOkYrjXtvo2GZ5t5av6L902uHCoo
QNspfBc3ieT50uQWY7DhSSvDB9c/YPGRo9keC93hB8h/qY9ZDaPkLnhiDAHlh3AH99D4vvtuWmfY
jvbJwdltjnSJ4LXIjnnM0VsS6g88ixfBLWaoIxrtDuhBsGsfkLRx/XMbuP5L+g86F/vpVGUbS147
nqqQaQO9CrhpGU6VyUrqWGmh858iL+XJ2kz9/vb5XKk7M9X9n4lFAG3DrlEGCRP94V81GyEzo562
UpLVj3dpZ3FqlDy12kDDTnzWDhHwcrCFT5VHsPbip/6TRZ1Q3kmV244uM+zBJq/r6lZSxKA9I3x4
uZWjnpR6apBB6lEy7wtd73ep1psb8XTtQc7r8z8zi+30Mzo3evYLLDDu/LvqTquP4cGiBqofsp2R
HGmY725/wbX7glkjdJ0g8odDZnFfaGpv+/YE8SmMtQ3UA0idh2PQnPrA//3BJjHoAUmnAFzYb0pd
7TRCFSxB8DcPtfNgDc6XzpYj8KiK4uZ2FG+sbC3UaYqlghSHaf7NUyowFMk3MrKxaahO9tx5jgal
34TPTH/d3sNVSwwWQUkjWGOWt1TXFHY0pSyszORnRfosmWi/Jd3OVzeFncXnWEYRTbBYcqJhml+W
RaPY9MsYyD4ZCx+KqjzL2Yu5wejQbNyKq95Im5N5V4oiLG1x6MyabMzXAPM3+2mvfGiOhee8t4Cf
+273nL047zYRkWsxErgUzD6ClOIN3aRjl6UOH9y/bM2q1yAaBwmjg/+rO8SV5futwCJuneV2Xhhc
dukGp61TfcCgpn+bE+O1s3/2yJRSK78z9a+3vWQ120RbghYojf+3BIyTWtD/9UlmIHA96GgciUd9
vVdob4R3nRt9um3vVw3pzeIu7C2iiaXPoWplpDWQKDQWHQXVS/ZJ5RZ3lEoe5r8mhabvv9UZf0/M
ZOTkfuuTroWXyzUvfCiRlEj3A35D6t+18wOEBV7mb82qrdW5hGrH/3Z2kdXIXSAGRtjZfzH10d7f
Ke+Ts36QT85ufHd7X8W23drWRSZT+ZY8NuIztlm8q81yNzYbD6G1TRMZPJhRpvXfMA9Y5twndixE
jAon3IVWe9cY0inuN1ma19zfhEiH9gPB5M21ZtVxy7CieLAq8kejVj85ev7eSp3vTRL9UzXJ8fbO
rX4nSltgYkF9CwkUtvaiQuhkjHENMUOFw531PTpVNNc4DZOroemyjelZPXDwhyAyBPKOitriSzHz
OrQdsxC/etLBCFzkJKJJds7hRbyzCmz+ib9fmlxkmQmgg0bnL1jDY9MD29N4cm79XU3xRnRey7zA
gInOikD5LWt1klLXMNeCGJHUcfgcm2ZxT+1Qu8uSJtzX86gcQx9WxknPwfh16Ra/99qVB6iPTgvk
BGD8FidudmgnKQXmh7g+FCWFyfaLM5Xe7GwNYa1ZgmtEgakI5e830IZACpn48smJis7uXOrxx9IC
+Db646Gawo3n2drJsxkG5UkroAxL3oOwcQZyBsYR7E7NPCWKnHOm9DXE7NMfVA8BhXK+ZaCBguH7
+ixQAvYdY7CA0SZxfVK1rj6gJJY/zU69GR/XQhYXOcPkvDjFdX5tSxX0Y5oEnE++a56kclf96qwP
O5sG9w4Fz2N63AQQrN3lFMNU4jK8YAwdXdvMSpWZVxlEnZi34i4nV8m8CIiEqK6Uj79PpAf/O59N
jNiKHvbiopHMEdK+hCa2BvrzafTj7HXKY2puk59sDQatnD0xm09oNlnZm7FlmJOzrJVB20SxU/IW
ScJdpiT7NNJ2cSa/+MxMuomTfe1DZ+PUrxwGsAqUxzh4wMqXmzrVQz41RUSxVClbN8qcH2C6ZmAZ
0rgrVX/rI6orFwTkCrThBGTsbYfQKeV4rAQHDoynmTeEn6v3lNLFsIFOLhEevkdn6xifhod833+d
PoSnoveSL+n77MdwzukWHrcKGCsHlGcKyROjxwIttwjplCf7Xu1sISpou1agstESRO5yEW0VDFa3
Gu4T8FQ2LxZ1EeGSajDNtAOyNucAJovU/9tR4m+l035ppmYLe7C6LDSShdoZ4Mbl5DZvvrqIcw6o
nwHVYiYq2ZdKkR0asoDD7Ut4JRYImQnRFiS7oKy7OJeJYUhNVoELxYPfWQh7nmJjiDaEV9Ych7RC
zHRBNESp69oKeBBJ6iGyAF7AqyGV4R4Jz8VgQCStDJ3bbMn8ra2Ku5BRJpO06U1mMc1w5lmFTKXf
aj3AYq45fry9b2v+QGfMoitHW/7NMKAyN7MRi2ugU5NDo5gTzWH/s50276vcOv6BLfgdkPlQqYMv
u8NJLrV5l1DuMHLppbfCT5Y6FK4lBRFMjpq/USdaXRlNdibfiGlvUgkffGsstBnQ6ojvjCD7YpfT
j9qoIZKt0o0AtubolAHFVAD8gyS5135R9UY8yyO22jZ4mnz7nFr1i1E3r7c3UKRZixydpziARIGg
oNa6CBNpM2eQmCiYKesf2ZgRK/N+VyC4OAYAqqYhK91cLj7dtroGCwRUCx02nS16JcvVdZA322bi
k08XbvQ0fRQPdGkvv0TILxt3jLK8/IlEDl/uwqY4GRc5dRm28DwGDgX/dICxXZPfm0b40dFiaX97
dWtuwrQglRQYHxhqWRzpvrcrPWsEI4ga3M2qvs/S1pXsdDcM00YbfO00X5oSP+ViTWOkyk0lsuhQ
zXo36qX7Mt/U/lo3IoZObU6ZvSSTq7uupN5gUFOcFFfS/zag8r+9Y2vODpQEvhtdwweXiLJCUstg
jgIwlEbf76RARxar7EGyMBq4cYZXTQmqV6F0SFq+OFd8HKNpfM6V1sWPdQxPWGc8Q2+/EdbXzNCg
gysRDD6wvEVSV4wDQl78IWE9PILv4v7QPvb+74uooFMkhMUoPNl0zBarMZNR6ZUohc/eGJ+lJHxw
6nALHLPizr8YlwFyQW/ELXXtY1KoDTlYctrokZ6dTLkqZVeX8ibypsQYT7WUzN9uu8OaReZsYeQ1
NIHxX2T8Zii12iSjdeNUwzlrph+F75wZXbe9Jo82ihQrHwp/Y7RNfCRBlnG9ugLchtLHSAeb1hw+
yzBaC7C9claKQd64rFZNAfEDI0a6/2bSLOqLqdFSLiuYY+HppIoUqy+loh5u797KcSW9h3SU9J7q
4FIWcm7SKSjKhlYgdCnupNl3ll3Nv39ixVNMsMUz2f+m8hKoGfziv8ApwZOKfLxq3xnWx99fCE1T
QWGOssUbOiC7lgK/71hI1k9fstn53OTqVj65tlnASYGzkcC+xbJaclCrhcCMGEXvGloKyUa6sVWr
JiBH4C8kgHiZX3tYHNVJposcxaz7n4mRv1eUemPUba2AY9kXNsRvuLgHpFxP9TAWNv6aVdc6zKfE
U47ToXzqzmIK7A+aIbBLg+wUpA9vwbj9GFeAk7AH0S7ib/P0KA/SX2QYGy4g0o9FekIfhLlI/haq
VIvYo47prEpC2EtTxhcjbt7HJUtz0m/2PHxojGlrnG/lW/FmpBIG+QeAmGUlX5KN6l+9cjhIrR92
OtVPtaZ39j7TJuXTFAnenjkezZMJeGSXwoTrmnGTzYz4SsFZnYJuZCynTv9WLTPY3z4OK+GDCgG/
C5kzzvcSo+M0vdmMEXtROPaR0c3HPChmd6jyjatrbR7VFoO4zEqLoZHlppN6tnk7U7edYPPgqax+
DHOve2Rc5ME46pEr/TP8UCp3e6BxJe6TDQpUnUUy8KY9BP96PKkdow0QVDE5llHR4omioszalfQs
0yo93d7StXYpOY1JMs84I4XdhX85Vh+1SYrFGOmNNned+3l4iv4Pade1HDeubX9lyu88F8zkrTPn
gamDpG4ly/K8sGQF5pz59Xeh7Rl1o3kF26fmweWR1bsBbGzsuJab2fMtqlIYiQnXzX6S3DaxwAqR
r7iOz4KCn3wB6fTipoOPmeQcXyDpqn0tRsm6CWPBJgEl2MpL2W1I+xKbyeME/i3EAgAYLbP6Me5N
KGKoSChGpM9pHG+6AK0riV98qYGJEREptppBC91OCnMr7dPa6aYQlB6KkQOf1FR24tQ/RGbupK38
RLruczwFLgzYUyLPOzkJvoxoR7PUEmJAmSYA3E7a+n38FSH5U2sQJ0+LC9IUt2aXbnJdtTsFTFJB
JT1LYvqg5ERc5XMagcxDMa2gQzjWJuJnOcPNkUblgXoPVi6G+27mgQSf3RLQyVFcEjCVoYB6NmLZ
lRk4FHRE7Y3fP5JovFWKYS/H2fZjzTk7N4ihZOsa+sFRF9OZ9HUkFYFWAacXfn2UxoC/j8laCQpj
M6tNnVmpnEnoA094IyhLq4PVBcQmmqGB6sXoayspQGykXa9z2dj+lDpoQrRb8sszeVgdNQGgZ0Vr
LQa3TrVSHbs+NHyEZ1MiWeawHc3GEuG0AAOc444vRYLIQgDWxgCRIqYgGFFBWYxh6eMCTPbspY0T
vihu7ADDLnblK3PV70zNHr5khCf37ABhQgG+iu5DYJaeo6b7kVpOEk1N0gkiOpgWenNgNSpOzU7Q
/O1bFMpnInab2wqP2f7sGA/CMVhKy/so4jIuQWFGWlmgh94iwLRCXsPqy9ASxsePdXTRkOMmQFNh
zWFRGW2R2rBSagXDd/I+9C3R0dfRNrhS0CqYbAan3bV/DevK5QF3LVnxY6mMSUvUWEzNFFKrUdyb
CQFQ0l0swbVqdM5zvbiNtHkP2O0yJZM7VdO6GsY2ShE25nO1EZTsvpOqTayqHO9qySmAE4L6EfIV
FOb5VMw0tXGa06IASDSMJzHSJjvCoO7tx6e1tBhk5hH/inCscRNOpdRGbmYxARg3YCDxENUi2Sgk
SrbClGbOx6IWFwQ0T5qtRXqcba0Lg6pL4wCiVLWxauBYNenAEbGkBBhwxzwKpc3ApO3patoJqIYJ
wei+OTV4l3JUU4r4NZTFm6QIP//GcnRkAOlgL2ZSmJ3rQor6qGI5VXiTdq8+svD/lQCWrSpJESAO
FCc9VS7rZrQAgGl/LGHh8JHlQ0M0unrxrLB+p9ZFqiLNaD9QEmsKpX0dtGspkVYfS1lI9gGFBl1u
GNaHm2swhzJR9Up1zAoZqu/BH0KD2FdhSpyyTa+iOF1BKzn5Kbr1x/67hJ46hLqGDMRk6k7SdR/F
JZoCRO0OpLaWKdxkRb+ZC0Cx55/nYrLIIHlh/NqUvF72sw5KKhSEr+iYR3SCMTfG7IFWVig1AMke
uqODC1pOK9e09Sd0Dc762B1lRbG2TsbTVQYQ1ZnEBmqgrcrJNh0weCJX267ub+eA10nIqgorkjlE
uBekjARExaoWWASeVdnfiiXP0TjzjFkx1IYcnVxdVXkbFVjZtO0GpwENVeoBRWD6S1xrwIhBO1oc
WMl1di/BX0RXAp8i/pAEZpXn+BwZ5ZlJ3Pdhj69AqaDokK/g9nbuZVfKV+MlUhyyASfPE7BVID50
U7v2yIXpoPn+Rhctcuu76aOyQzDB5SJb0urjL0aN39HeTKVeSz2NtoV0XM+ytK4mA+15IdqupmIf
Fb5tBuPtXE8co8qTy/hKY6KLQGKDXBqtoDl4PXiiq6x5yHPs88AePePbKmCN9+cQYhp46ZqfWFxC
p0NZ4aOjZUx2KDY+dJiK2Pbe4IJhTAQQAqX5QrOxra3j2wCHmtviL2b76NKQGQN6LFiEz3lR6hDE
lEWIGoCQ9GheFjrNTQD3acVmELofG9uznMxBFl4+WpyCc8LWpsyK4ifSGsdgj05yC1gnW7DTi8YB
WqHjB9av5mQgDzmSw1QIBcFkJ+JipUpMkx4bYKyfsyJ4bISsQqY23nAWxr7tB0GoBGB8QgWsEusP
YedAr1uiwBdfRrfEHmaLdoYrTngbBpi12n4ucXK8SHnJICEF+I9Ulg8CVbIqVhJIpRijQmQlT8Ay
DeCyY54xAQakCpzsGe3N5RMFepgueNu7YOpP5DOvSlPFvRHnkE/+EvzPed6v9Lq16/LCaGYnN1vO
W724yUgYAhGPcgKy9fueaOgb0kfcEDO2owJj7+NXw/8cGbHHOU76YDB3EQk2IAvjxUdrM1sCBCr1
iHIVFoYOFJdoVg5QPCiRNVEy3PrqN48SCXcUFCjg0lliF1X3ilQiVaBNsB7gT+WW/iVE5U9dBcBN
FKx2W22UdU9KK/GExKlCy9zwWjaW7ietfP7zLRgrPsToe44IdjjdqJ7SOWJj00l/fRWuu+t0O3yR
W479PrRCsFt9LJIx4EQc6rHwsfDKRX5LW/kr2dEv5rW/6jcpZge90GlBbxLfNi/bAsMl4DxMrdHt
wHjIQ/k8o3Snt/j4uzBWHm1paSaMVMEmt3pAs0pYWuqjhvEa30Ee2fKt8U3Q7ehSuzRvfIvcaxf6
YPF6RJectZOvwbwEvl9KdZvMVBeitfT6/S6j4SqyyAUXvXbpDh+tWWYKS0VZtWidhrDR07bNWypZ
xa458Evm6+kxAw+eK9qqTSz+RNtZSyez3wfkpyOnQevCtixTyAbyD6hf8eBRnBh1JV0Cp54/hs3b
WJlxTRHMmnMZQp6ySq9zZ1yXLvFEoFYBH4bzIvC2lXFJk0bXQ4lakDYHu3yjA4BKA+LO1L+ZrXnT
pyCEHnsuMsBZ6ojdUdZFrdNCrXSIVVaTmwdOdNGAT3e046dwDY9wK45WfcVFU6IK+cEdZqHB6l4Q
/cM5Rm+xZDWACJGs4GJfrXwYD+lRxiiKJ76pb5IT/cwrfzZswK6aMVtdHWpNVOBci7fwXsEUP53n
h2hDtufUom4TX5l4a2bsVhtgZFimdktZUZTBZIX5u9+gLP6+NPQ8U6w//MHokVYmc52KWFreQMBc
geqeV+9biJ5gbt5FMDpTTElSBTFtqxnvujhwx+AxnIn98ZMqUTtyoiN4VPCyAdEWpSTtrJBR9bqu
lAMwZGpH9DBTBgfTGTH4heDlgLlleImXbdIZx5V4/Af2zIFnxDOmPQvr2BBMiNfbL2Ge233f8pyG
JRGY78KUFYrZaK9mYjOzabU5HVK6wtERQd7tb8xdf5HYYMLwpAtxsHltCOfXHas6Fsko/pQodTv3
B5EdJjQ0zGP6X4PVbAN/G3RIPpA6eI/kuY/AyGQUv0yaodEqyNSukidAqxyiULu1SL3WcIa+zX0P
eRvLnJ2gRr6oiji7wdZCO5QsY9vBtIABfnCgMjviJB7PptGdY9X1eGeZN1iogECLOhLgbeTY0hMZ
3CZg0qhi8OXxTnFRFPqI0DFO2QHZ2qKKDvip6OHOFmayTiqwx+iBOllR1HtqwIMuPvdxcHwoKuhA
LQPG79ncdaZHolQLWFh+Ga4GG+6tWzvaSrKR8N9TXyuoHXlXRPCxJEfYgJ5nzcMwPbfXp9+BnZxS
AJ6WhsZBbfON9iY7dBRtKg8cduUq/4tP0rekQqjKg6jClDD4wIYOHZBvJTPFHoOoz1HSrzmqlwcD
9z/P4/8Gr8X1d91o/vNv/P0ZWKd1BKAm5q//uYqe66Ip3tp/01/755+d/tJ/9uVrftfWr6/t1VPJ
/suTX8Tn/5DvPLVPJ39xkWpqp5vutZ5uX5subQ9C8E3pv/zZH/7xeviU+6l8/fPTc9HlLf20ICry
Tz9+tHn58xOy/Ee2nn7+jx/unjL83l2RPaXR09lvvD417Z+fVPFf6B1AtQVBPwr0YMT+9MfwSn+i
kH+BNwDd2OhZRgyL9tFPf+RF3YZ/fhJF/AiTN0D8pIA2aHr69EdTdPRHgvgvyrkF1ACaskV7l6F/
+nvpJ4f0fmh/5F12XUR52/z5iRqr92sOUFFaFqUMrcCLokQ9zDXvBLnTNB/sCfEsY1Cw6ZN0pcrD
vSbFa6L14kURYzTIO9qfH1/iWOipMv4QigcXkyl4Cc+yIP2ADG1dSaEVpQP83AEAH4PPpdk6NSs/
pCCPjCwzivhnIHhgriomIYCUGJVmR38UUju8Jm7u1V+Eh6pALOsA0xpuvcpJKC0u70gwY65FoRuK
PITgMEAvRl9ZfsmpNC8uDejgKBXCioExBqd6HDcAGy70FZwaaUcyOz0acgMc2ICuosbJOoHju3DE
sSFSV7cdbAoJwcH2WS+3cU6sybiOSbX+WC+Y5/zHkb2vi42HpF6sNYruZfWP6PQ03qbG0tfNLnUC
t/GCzO5aVwmt9jNv/oWZ9jwXzARGBcZYwSdyEDy90TAciSM8A5ktrwXX9zIJoW97a4AeDEkmpLlv
Fe9nWqiYHOj592C8XYESIPblDJ3dkAftptgp8GiCbXJVup2TXAdfDQ8p0Cte3mNRY4/2nf78SJ/k
IKszIO4ipRKBEyi7VLsfr8PJ43B85ZlQ93xljHOYZXFPggYiWmf2xMiSsaze6rfyNnnko5MyZe6/
xVEmVfT0AruIcdLI3GWTCBo7q32cQRRF6bUTQOf3bu0Wm21tJU7gqA5HfWm678yYojv1b6HsxZfL
qZRjCNUSi1Law/+drd5WtxiZXAm/1pJ1vkTGCGSC0eV+DmkmevKRThYva5ApIZpQnN41gfZ5T5cZ
Obys65KyADcJpBloAsGIAKOjuSYB8DmaACYtxdtU6yzcWJezk8syMEpI50/xaDKJ1SQD2UjV4B5I
K5BHvTW73BHX/iZCKCF5XY/ZKN4wO9U/9uxMlABQace8FtAwmSvQKaGvkgGrQuax1K4G5S1LOL0J
i9f7WAizdXE2aVUtQkhbIfaTbMxdZet8L2SWgABCXwECqEAyZt2ukj3PoWfiloO+oK0MTy4tu2KC
iRHemICyjEx6blfVW424M3YSW/8sAyIY6a01Lze+cIQn4ujPj2yKNE1yoVNxLV7BxNxrKlyo/2Fc
mROTQr8wc2Rox0RfBAAdMFvE1hxSovuCIQDoiiapgXhFEHJqzuBFL80LQKQRtjgfS1xY0rFAttyQ
K7lsBoDawSH1F6QnFzo3G8lZk84o/pAUqZDGEEEVPzMc3QMQmlM+mIbdooSR2zy9XzLMJ4tiFL8M
0XpSohHQakF1Qt0jipeo3Bcb8Pv+xZO29NCeSGOUUDLmSgBOCj2z2dMfxXqtbEcA+gBt3tUu4ZWN
b/Mbqgy7wC5tO8V/v3GESPaYgCimYO/MuwC6GuSBMsivldcEAgnHKi+YEfQ0vH8+8wSoZkcmjPSA
jWwoAWFyNauTI/AaDZdetxMpjOnP27xoo5zuYkDL8CAoRXNaZc1rAcUu0JdiEHrC+JvbXNerjuek
nSayDnYEwhW0eYO/CMAt1Fs8uthyqjZjVkO41MroBi0stQ8dYUA5QryTo9HVlNlT4swy41/3q08E
M2en+qZWZXRv/Tn5LKjapQSGgN9Rj/e1McdX+6I4YbIgtDBA47SgAEiS248lLPm4J6tgzi4C7Vhc
UBHxZX4p7NNr1RNRbqBgDmisRA+Fj+4EnvGnH3pmKt/PjE04lKQGoxrdOkrRR4t5g/frydofqoFY
CzNUoG07a53WFXlCxxLEqB2Crq6N3X7oeI/oook8EsIYLCA2pFUkQUjvVU/RBSwHCG6Q8y6s2EK/
scMzGfJC+IMBzvdVMTYLfLlmrImHzQOS81xYMvrdn7M1SkUokZEtcdPLdINq/lq/G1y8rNflPRrD
/C3ofvDV4K1kTrMZ9vrsyuAEBAZpuk6k63bFC2OWnviTb8q8ucEItqwqpVvzqBcWnO3qykf/BHBv
ZxttanZ6xcuGLu8NcLcQPYDCmO1QFGYMrpj09QBEyjrQYdVFgNSQyk65+CeLOozW4x+iWB0Ohrzz
MeoB02onTzRdN+ZXxSpaNc7oqvZ41T7IT+lOtcuVisH2bx9fW55w5l2O+kYAROhBB9pNd0XbbDRP
ueCeIDUwZxeVQjOjjxyDomwPOdBCh5GoBzloz9XBRKLY5T2SI9EFMO8ANqjehMkmHB3ZliKn5EIE
LLsDR1+AMU9ZafR5VtBd3pabEDgFtEjYPsSo+wfcUGJZe/5ZLQvj0fayP8r0ZpEkAB6EeF1qBBzy
mp0avPrLou/2vi42ySyrrZTgdgAVdaosPX81/YePNYQngDFLiZ/mxKR2PRP9x94M7pMk33ws4v+5
3+/7xViiEHG5JlDtoN1voLOl2Ynelrc+bcuIYPl+jff4h0FHEy1aNYEXcdYVjJbmBA0BEGiCaygY
voVSwQv1FjX+SATVkSN3Ii8GKW+oiMadvX4T3RaZk/aW9tag7SBaiZgBmCwJ6XjNksHczXVnFjKg
aHR5XyLjVYxDWIKmA/IHG/QVvepWmVOhuAPppls9kud2tkPAP24Qdv4EOCM1HGcX/kg843FMM9xR
6eAwohQB07L6DlSeXfOdgGX1OZLF3G2lHxpg9NClbpXtdwQ841p1U6t+ImgB0HiuDlX5D9bG9kj7
BQkrjcqjmSyKoN9amLF+o2kJfoFz2bF6X53KmGgMr3Qy+F9AuDDHt0TJrFgGhIBeIamVOkbyFgy1
UyrEMVTTwizUTiOaTUBFXQGjT/21Ieyzi6My1iD0Qa6E/DM8IfRKysldb3ICDab37VwCYwumvIrG
mN6b1jH3yc64MdfGDTmgJlDGv7m2pr26ykHn5PBvzWKYY6AGgXQJEJ/Y3nRw3ohJAVQSq6sTK81y
q8MMYIkR/Y8N3pJNBagLwTgOyuZnIKxzP4jAE8YajTLv3EjMRjtSW55VXXqFMOpNEzMmpfFhrkWU
AorLpFJG0ZG2o1MBflxwY90CtYR+U2wk+s7agz39Iu/X9zM8kswmFIxUHxuBRsPC2r/xt7QlAHN+
+/RJpUz2jsaxtQxn0w95GBUlKPtgplJnbK2itkE90GNrHaTVKvhQSmgbb9EuWee1E91G6xpxCVDe
Os9UrUCx29GBXy1ZSD7fzw+SlXn8RpIlA4ykG6pdtKBx1uERFUJszPTekmG+6tIHwbwocgxe+yDL
wnzjxxq1GDofS2Nc5LEH5RJJIC3ewEUGHEyf2EDZSVbtofo6Fnb5l99b7eonktJLT51oYM4C4GiY
TmLLNlmYRnFOXQRlFb6o+/Alf4lfcif2lM0zIGryxgLOcH3bUsI3++N1L90kMAWgbojpXZw8Yy3C
AJNtrYwSTts+BvqXNOdOWCwtDhcIpU70tlAM/9N3XEaYVMy0SESH58ZwlYD5PXPK3uqelAcQoMF3
RSuu/qjPdjo5QGda//oKZQDjoNqKwcEzlsRmEuQMCNIwSV3xdSDGJQbsOZu4+MQcyWBDkFQFt0N/
sLnPfmjTtqf6C6pDsBBkT8lFUte/5UVYS6b2WCazr8EQRToGeLAu/4sS3MsUJ6LnjKwsev0Y7MbQ
KmDVz5uT0sqYjS6g9a9nc0+7S5JVMljZZbiWLmCHbn/jqERZooSxFKmTUUapyMU2KCCt0aEexa0U
8oYpl5QRn/uPBOaWa7HR19OETQvyycLwtJXCWzaK2S4FMFhiOlCfxN/RvyOR9ByP/NhWBFQlxudx
TpVSiZ6QioBWi2MJqF0f796yFh5JYqx4gNJzY8yQ1Lh5ZseX2k2wltf9uvHiB7g8s9veYKqJ83Ys
Oo/HW8r4yXoEcMz8u9T0vrxOncLWXhoM2iTXhTetxa+cVS69ykAxBlIfncU/A2sOq7KXlPnwVg1u
8dY7eKPwUKJO4t+h4R8B8HDHB7Ggbz3rsh5LpYp1fIp0nCLXIFVP2mqwDAxPYK5pJl9SNCnZcxgT
/L+2c4u2CT3Vb0aOW7d4249WzfgixPjbimWqgZyKG+IPWfY+3tuzx4DiQysmst/w3wCiydyOsKtx
mImJFzdGR1m1niIeev65QaEiMLUIcHSAep/1AnYTso2BptNItQf4mieuy4toY1jTJSY/udAjTEMV
HBtGHHMlDKNUM4xN0CuByaHMRj48cbMVaq+h3RoOpeXNX7lX4szKMFKZK5HqTSOh0TlEK9nwEOUu
cDFkJ7nJbtpvwEzblJXttpHdoPU5waJ5D975jaTiwUQCzwmm+wyDi5S5UA61Qfc4vwxuezxHhuOv
yePsVhgU4FW/uPIYtSGTiPRuBXlDaAfwFYcr6q76tDEjx2xWyc1nnl2GwwIxkI+Z+IV0MqgmwVI8
Y38Ts7yMhhKwA4ZjzJwrt3gb0CEAkHtkrc9TmG05BHmO21CqoyUFmZVkNx/ftwMJ6IlVOSzkHxGs
35BNhRzP9MJVb9NbKlyRGQzVaPgXUbBpHEW2e91R81Utb2ki5ze8P0Y+40PUhaxWMehzkJJPbb/e
DuG3j1e4tIfoaj6MEIN+9lD4PjKbwzyLDSZQoRpquNPKGrggnJanRYtyLIKxzP0UyK0ZQ4R5R3sr
MCBzqaFHM15LFh/9WuItiLHD4pQaSQf45ENteTbWwW681lbtvflIMPsYW7QlSQcoxAhQCL91w9t4
tqseqQbg7POKN7ylH1rLj3YXMVumS6DdshAzXM+bYJteUG9ThL/JJ5s5e3ehK0f7zLZeiAKgpEvA
7Fh9FG1q/1sSv8jNpTm2nGt33gzBCJJOn9o+UFMDPBk0GuoeAkDwzl798j1QmDxVd2LDyW+H+6d6
xd3Qs5CTisYIJvqANeW8AXFo/DYbTKyxcbsHbYUCjlei9j2sjK+dN0TW5OgP5Q2N+n/jmhzJZZac
m1IrDj7kSmIHxLfrvOOA3/MWxnjWGojeyyDHAHgwPsnN1xJsQKog2xSer5Y4aKSHJA9r1Y53kXkP
iq6MtTyAMGUlPPfXIwBaboXeUlSnRmsLUMYxFW6gH2MAapKMLkggWINsu/8szd5YeeVn3rGe+W70
VBHiYbwfaKxnPkdTAS9jprsbNtoXUl0WteGl8yXAABw9mEHXS1YtN+5dNBRA6KDsL6CdZJNHJskE
Se0gtNLqjdGRHeoAvFbWcxlIvhO0QlGoL/TrMqGFaqYt0UV0Pk5A71sjrsBgnub3HOVceN9PxTBO
lILAIihUiDESK3sibnIhXpju8Axardk9kByvPr4OzEwMddtOJTIOlCiQuZ8ilfav9c4wOuhPD9GY
uwXbxkNjAc8A7CWfMYJAM/Ae0GoaS/rC05rzcOrwJdCIDQ4MNH6xqRGNZEkamjItABTWFU2L52hK
PvRjkUvJmtbS7cfLPrewWLUIRwOQFMBsYmum86SDa0CBwBzRWlSOrlx/0aLBRdD6W0f6Lop1PAI9
iposwQanl2ioLYEv7gau5ojbQXV/bixswaxjddhHJFQlIMqz74cGwqCiTKBFFLoenMgYW9Fyl060
9lbjtJU9rurGUg2b3P9Eim3xqgCaGw0+YAsDtcPpo6IYbROHDRZMtiOYyTDMCXLbEGYofjD25VNt
onWQq0GLBwpYUiAqgdHhrNMc8+kREXIIHZ8lpIUk2iAQXFBWOvU2nihHx/ww7JMXfjMO7j8bsMLo
UdgeDYvFNAHrGwCff0bvPOxPOyjJvBq1Cai5dlbGEiZz5WBG8SzV/OImbKR+r/p933xRMQ4Lc5gN
OS52V9cafCq8+k/JICWbTO/D0gv0upxsAUzVyI0GwTgiN6lonblvI4LZc1IIc+pN5iB9zYKwi1Z1
UYqJucJUSyrLtqA0aLy3GxRBYsUuwg7txY4URUE+O2aQSDLo8vSwUUonJgKMuQOoHtOaxH6jhiUw
Vt14NvTpSkI1uGqcQornlngm4PvFyguHZB4wiktZOgDM1bQGyPfUXspLwc6Q4tQGWxYkedCB0GVO
+KMVlRhF9Fmc9RqjrsiP5qIVECnvXqVG6abHoUczlWkBu8NodUsPE11t1iUhk/GI6GMksRVkGigR
LAxvCG1tF3EtNhjT8/WiD6wgjEx0i4MGzMRRd5Ifom4vq3KBUxgqdcSrN8oRZbY1pFyq0LwUoy3Z
HqZBuEAj3JSsg14iAABthEKanUxSZ+lCK+XS2OtoFeq+1Ukdae6YVESsLd3ItHJnxLAh3/xkrsim
GrO0u82mKFE7Ow3agngaxpkzrxto/00nFAaEosARd1iBFKbtXxh2HMimKxQJbd4j8EPqr2VXYXBV
rctqjyGhQV1X4GMAJtDk651t1D4w3uQiy0wXClXVX+Sw18rbWNei+CWaMDRvySXoj50qQm7Y6Zs2
LdwpyKo3M51r6S1Tslz5WvaYOfw6DNosuynY5lt7Jp2Z2E1jkOEzCbVBW8ujVqg3XQfm9MvGqJrp
qinGGKWsUpunxBrqLG8lu02SVHtBemMMN0E++up6GkhZPQyTroOASgxIBsiLoAj99iJC2PdUBIP+
1pqCUGPGsyPZZV5E87QDmY4w7gB6lSmeEQhmdW1kyTht28FvFM0u8jLRN7ggcCusSVeDEaBshlKl
nizOmbbThV7wbyZVnobczoS4nrZJXuQp6JITcLNdCE2IUowN3kSpQSFOK8zeExAIqt/kWBmAVBH5
gyG7mjz0/b0C+jPpPmz1qbiBbWuLVQx011UJSHEMUGJwU0Rdc/Z91+/TUWs91MISaVeVkhFsZNUH
WYeUKUb5KCbQyKuiCqN7uZvM68EYDNuYtTxZ+d2AAoQlVOhM2BX6GIzbeqjnddVoguFMYylPnWs2
IZBxHVmrmnyyMxOa2FltmknIofRmjISfYmaZF2VapNkNcP1FW4k73Vi3k6gE+7ySJ9OSYoDoeoox
ZW1qdao5dsGFkk3VjE7dNCxUrxRLrf6q5UMUIB+U6VmGriFAYoc3ca2IwisRqiLurLBLk78KNc7a
C7GCYXpuzTH2/5pEPwjijSAhJ2BeyknfkGYFKkXYlpsOI6jDdDP4eqoOl0qmCHV5N5kt2GN3sBkA
X0FpdIhIh10WWgzP1E0n1pLblBOplfuWwifPmxZOWH3fgY9dmO6qYlSQw4lk2C2tAvSoskdfhKK0
qzkNprjc+vk0AjAhm5XiJclk3ehQYC7CJHdmcAaQ0iHKrDX3nQJYmSs/NSUkMqXJwB1f+blJ6naN
2nWt3M1NKQipqwRJryOp0muAlGz3VRRLvn8V5lWG/i5soB52HD9hKdGiwyeh8DfoXmUdzKptIrBR
IhQTwFpe1KjTgO1v8jlJggUHU0XK8V0M42BGQlz2YQsxwGIyMvDidbtulV35XlzZQeYB3YLbYbQY
O1PcfdCGKguFLwAF9j1a+2kg37nhC562bQs/pH+YwSnNq7It5iGPpTEhUUx6qdAJpDWuBI6LHsw9
tJwK/IHZRgvgPZI7K+7U1FLQdyyUCQ8A8TMWWgOhrVNf+rA+30akAvWL4spwxu0UWTVBOTl9rbm8
QcsnerS7zImayCOj4/mw3i61JNDyUZFIhWxqK8OIDS+AXgrxAOdHMFEJtOXzImPnB1FqQh6MNMjc
e/SmJT/RSLmY/jmWwwbqXacXlQE5yI+v9EdTcc3ORoCLoqaPSZscrdYapmzKyO5v/cc5X+mVrT8o
j8V1vv3V4d3vYRLIkig+FV03i/CaqeYwBwQBAwa1wFv0LKgjxwCcl8URBGkAd9WAJAtaJnZeqg4K
DUkCiKgVtwCt8fVwNcJhD9BUWwHvZbTnN9nOQHYV8cgXljz2Y8lMXk9pQQk40BCl0MLdSKZ1HT1+
HG/xJDAxQTcjT6H7iEiCVsJsXxMQ/SYdZ+J9LGYpCnhfCEbZT0OPMs/MFM3x6CxIwq+imtlCOuBt
zGwj4KXOqPqdZl6OTws6cSqq6Rs8/zNOi9baRYcGdb2lXxGY0GEtb/67dTF3IUVn4FipEIZg72lU
N7pArjXgEEwpJ02+tIEYvKI1DfArIYFzuqp+EGhzBD0n+KV5h/ipCez4YhQDjrafWxGEqEfxGqNy
TSuFfVnTkwLWFIUukUER/BNx4fmzeiqHUTxkGYU8pHIaN/B37Sb12nVdI2k9P2h31aWCBuKfKNMs
qfvR6jRmG0tzCvKoh1TlpskcOXT6e3FtuuoNkPuQ2+wwdblDeLD+WEuW0yhAjkUeBbRVZwBesVh1
SK8c4n6pxkiK9BnVIfdZuTNv6qfpLnHMTcOrCSwv9V0m8/worYYCZwrVzCcvbjYgtm6Qmc9s044f
BA11sJ+igV8+1nepTNaqqydByulKyWr28uv+LnVAqmHudNvYE9Qa584J9r/hWkCZgFtxSANKZ21S
g1FWYdnhWClaRY3HT1wfwAMBy1Vcl9ufADpZ3N0jifTnR2UHKasa2vyHfOoGj7seWZkbewbo7tOn
4EXG3vL5mHgiGVeGRKlvShFEpsNkD3DYzN7i6OmS7TzeR0ZnZOhMFdJ9bB1jVWhe6RVXCNW9zAeu
Jcq0vCrxorYc7SKjLXNc6r4EJg4LuCNO2F20ZKX1vAHuBUfsVDsYkyb2WVTBf6DaUTwlwH66wVCp
iYgZ+DR292K0ICooeFd+eSsVMOWga5LAgzhVkBDznYJKt5LCL8Lx/I4SONvCm7Lme0HLFgYYJn+L
Yx4iA30LpKfmdH7WgxW97HCuE7t0w9keHmdb6q3xKtxKvOaoc/+a7u27XPl0maDGFNORylUt4yaK
bPNxvgc2vGMCGi6+7Z9QUwCUxE9AbC0+iGimA14NKIJAg3UqeBJTQUoOfp/iW2HyJAwvWjvZUvrL
I1U4O3TxgrkAwzXaWfyHQDgU2xB21Lgi9uyomEkOMRxcu+E6wnQ+V1uX7gRQolApBk05wO6Za96q
UiFLGUbX4438bD4ruQvkJk93havxDek8YduvJu5A8qL+HEtlbr46iRWmoyCVov4kt/HXahsjM1yh
RCWiS7oCizjQmzjmZsmiHQtlrn/sTzGK1uh1M+9gRLNdt0NRxU4CV11RiGSlQblfvv5Y6JLeHMtk
jEEcF0mqUvADATm5Ptx1wuhO5joXeRVAqvmsH2oiWADSG+BlAaJ7qqCt0aOrFKVp6E25adbyXk09
6o7SuxH0lr9HpcrfpHeCGwyAY8WQnldfDd+ywvl4wQtRPlXg9y/C3JSyD/o+o7us3IwOZW6Yv0Ur
ZALt7CvhOsTLR/oujNFeTY7HVIogTM6Q9QlVuxHuP17P8v14l8BoKtLWnZYa2FdCUt1Fkg/kL5Jv
dXTk92NJvLUw6jnCkevliJ6gDN6YfJ+hB+a/k8AoYyYElZbRu55pwso03bYJvN+QgCgZKEYyKgVs
CXZoKi31ffRDVka+VvNrkfjOxxKWTQeQBgCFCzYVYAqdKrpYSIjASyyi2yIpCr4Ha9oNmIhy9V3l
KI91ZCeP+Su342rxdI7EMnoQzhPQYWuIbVzMWEvfgR0xnW+lTwW6JZBi4bfj/z9rpf3p2EwUlZhX
vahzpMwFqHfjmnvUVuDjAim0QrpjfKgNQHHTSUCunaSfemZKjHepzOOuzIk61QmeoCRU5pe+iq+N
uXdQlSguxsGYr/yyaK1+0Fb9BKBUjSTfpqRr3N865/dvwRi0KplUkO9i7bXj31Q7I3EEtBcdQOYH
RyV7+i4B4O+33t+jxVM9OPK0QUvbFApF4aLtiwFG+YidenS0b3CkA+QRWfO4oLnHzKp0k5pJRzcc
SKnQo9SW3mjFkgL9TsgBZV5Mmya5gwiLniqgRkBqjvK3iYGP07X6nRlmKLzQLS43qCcMOwo4odv6
qkalP7D4cTj9xDPVOpLI3KJ6kGsf1KsIKtChZQivoKazo+ru/9j7subGcSXrvzLR76zhvkx8dx5I
SZS8SHZ5Lb8wXF64gRsALsCv/w5cPV02rTH79vPEjRtR1S4rhS2RyDx5ztdb51iQ+H5YM0eqgcw2
gw4JXHZ6X+sUEsrWuirlZW3u2mQh8D4yINCiGqgroxIEpMtsl1oyB/+OhaUDvCkWkyLzBEV2cP31
iI44nw9WZpvSqNuRlSrv4/VG9VCjrL7J9cpc2PvHrdhAIkMYBox2M2/joS13KipY0Wzk5Y296/+j
YcBnI472nU9ini3zp9Fs1WRZfh2mQqz8LvX//UsOMCKQ8UE5CgksZ7b6aebWWaAOE9h9mrXl5A3+
1Lz8gwV5Z2R2kxqVSaEbCSNlB/AfM1DcXQjojqWBP4xjlrFCjbVEHQ8mnAPfeU9gN7XX+YkWPQXn
BrhH8eZXzn+JAPTI2XlvdZ6xKuwcBT21RNREgkH8yFCGHG6GLhq9RWb7I/cMbPm20gfHGZrzCZO0
QIijHgF23D0Gp8mOIyxF86KCiC8BQ47u7Xe2ZifIH4AaEOr6Bvy3COuMX5JqWH29KY76AuTcAgPR
D+Q3Z+fHJAUrqxRzl3jGqQHp0tAejbPaBlfd14aOOW4luvqXpdkNnRuMucWvYGRqQpufiVs8wFd5
7Fya3tY1V/+kYxlNme9tzjydkfGBVcpmtmO3zXcAN9ZBBGT9I5paIWG69DA9Bkj7YG+2YlrPmsJT
zJT6idbHWRWxR4r37/mwaq8Ben+7HRNtI/VdLk6VpsTfiITUdTS7roB5AS8o8OIK26NW/F0wkPZj
Qgo5KlCcYYHXLT0dY/aS3+RRtu+uu4N5NsTLaapj8cAHs7NbMmHErC0Vp5ev7Rk/6/bVtjyZtkHk
Xpl0Ne6KtbZyFkoLRzevklX1TGjemXO01pg2XmOpd06HNmJ32k6ljPx8idTn6M7FSXdVnz+eB/Mz
Emit7NEO86tcwvm2l+DJ0yJgtTdDEyO3skwnd+zom2AetJC7gcX5y9gupgCpUxUOENB7A+fnQr3g
6wN5zASywQb4tBSzz9uo3+2ThjCWBi3AW65MzkhrbyE1u2Di6Mwh9QXhTNW3Cvnbj3vRCrib9zk6
MKrbHA/rNYtVH2e21823d8Dy6+PooH4bnNeADKtFx5UyOCQ/rToNjWLhijtuAPKAvuEg3TXvVPCz
Zkr7GgYKAkVXuwyZOW2+Xpj/ZdZ+25hd1IPmDsg0wYY4ATSswhGKMqAA+DrpY2OtI2++9Hw6dpCA
JVJKgegVhQzzx3UKwGwC7ldYRMtMpE/XznDju48Lw1oyMvMQGve8ulRTBwbwKVsja2e7YX8p3xje
PeAM/fvsFFX/zSKx5tFFeze8WXiFd4pdV6rRir0aG2BK4Zo3Q9iuwdItVu1enmeXi2/vpdHOFrEX
5qj5VNlcA9EHTZoypHVo3fk7K64f0zG0f9IJ7MGLd5C6R+f+//1azs4cM5razdVa2pfdI9ujqasI
e8jJ4v1SgwIoB34pRMeQDPtDBingsAHvw3ThXSxVnBYmIJjVEY0i01FWwPcg05XbnSXThfgn6SfQ
EUAsF/TBELmcv2S01u841+DDtC6NavT19EvTeQSS434wofbWOzdp2MQnbaqmM4ZcHQRtfqUn/SvC
NvXeWpdXSbRUMji+X38Pa3Ycs6xpOpHBJm/MZ8HH3VDT+OvTeHx1fpuYHcYsMbUx9TBz3KXbjLJr
oNoeCrNaf21mcfpmR6/1C62XavrECeSnHfAygKhgM209RUg8xM0FSqwnS4dvRtL/hnj5sGizw6cB
QF6hewcwuUsUk4cV303XyIu0SWgDSNtFxhmkcnATiXuKZscgBmOk5a/kzT+CdH3cP7PjSIMarIMJ
vop1NSAOMmNFRRtEbEMevfaNpvJvGFXj++QDAiWQiSQwWBVmca9WenY1CZSc3AcgVpBuHK6de4AU
Y1XVi6xLqRQOrVuAZA+gO/sHUZn3zvjsxJRVJg2CRr7QtoJdb6VRMJVrp1pKDB/bwT4Qh37g+Dqg
R7MxEt3v/UrHzgL9UuTal7r5nLtLRmZ3sWpDgNwKoPkuymdIL8wJVRvWByTXHRADPnrJob1WT5Zg
LU8kusjB4Q3k1mrhxKjv/XvtPlucvZNamhS0TV1dFZgvU0hJbSW4p9Gynq3Ae4GM7dLlPzujyqIJ
7+kjOw3ifHQizWaS1sDfWkxHa/q5DyELsB5F/kW/IXvcW6BRTZfvqI+v6M8WZ1sE6BmZdSMsovIL
zla4BChnoOnBV8WXN8UyF01XUXKd78Qmv0DaGJm9dnGuP/pZ9TVUUAB6IBNtUSbAcR99eynbeswm
Alr20Yy84pyPZCECfss/fVzNjyZm72tukWEKRNepFHweQtVvVU6I57qovNFv8rX33b2SURqJOsyv
kvUwoUsgWtxSn6cb+TEfVEv4Pxgz5kdFKMi3zdGWVN6iNQoZmTTW7/+ewuqslPY2px9szZaWeY1e
WGXS/oktq9b5uozTWPEB6z+XMiTHphftJmDtQscQysFvLFfvbuepLjRSFzkJSR6yU74Ra4TL4M2M
66u0h4OHLN5ZlsPVkS3Qh+fdnbZbyj4dcRGKElu171hKdH4ehDhlW2oesyHctUa47m26GF1Ca4Hz
o2odyxGeujFmW+qDvdkMVwVDVaeDPUXGquBn4+bvwM9UBDA3gzsSCiJAXCvtkY+Hw6mqTnMGCzdj
6yfrxkGKX/NtQLMCe0cJJ0uRwme/h3w0nh+e0jv5/FZMdTsfXMtBIu3eeFIApSpG2OrdaOdaTICK
1Zdep7NszdtWfW9xfvxtw+Qok0IRUj8pniH7CdgzGFeDPfEgmDits1vjFX1Lagm9lQRTMg+XYuQZ
o9bbV1DhgQn2BZxMDHs2yaZLdbfG/h2j5JJm4KrXaRg8ld8BXxxWRrbKJag7HQhOQ+f1Tt+VO6Dr
8yyeOnSxbCnQI9hjyx1pyuxs7T98rZnXyliTcN2uW2wxpQoMDGBY7dxNcbJ0gD/fPWi1w262FTgZ
vGLzV4IJQUGCxhHnrZzT7eUOJGYbego5xbV+7Z8uZwg+H1fouUApygS7PJK4oNT5OOVe2ZWsGHsN
cJxhhT42IP6mbR73il4qzk6W4K+f7hjXxPjgGtCCizjljR34nYeSvCN0QgQY2gMPDTS/JeX5QsTw
MRLCJoIJ+J3AQcJPEbKon783UfW+m+kMjL1PuMAqZKdWCFKiooor6GyqpiXc4tmNri8d2U/bZGZ4
Ftwj/+aXEryoYO2VK70xccE4aN/herDKrBGpiw5qwZmmRwmf4gK6oAsD//jUVQO3kPuDVBwOjwI4
zQIXUdgt2jhxf8PWMJ1yEGLwrXVp6ec6IqV6sf/+80R/tDfzvDqjvGik54NczgqllkdUG0NpLd4o
nzy8C0En2wTFnmlBWWneUpyhC9IsWAGE2npaIXAABJdFaIff2avyxV4BlEfhlspDcOFW4aL1z7P6
0fpsO9HUhaKs3rs4/NbG8ENE1z+c9bgC76aCOAXt0jLOphX9H+AqxpB9hNnIPTmz11rtFBxpc0Nd
oMYGsVGcwBuu6lMnFqtuY0U8DlblEuZnHjp8sjp7mFklOCFxalGSWnlgNUEC+aQCEJ4YEYH+83m9
Ta/lHgxAIkTksk0gJWSFHQ8XlW1mDgLfAyvs+vifqsda8+zylGJbSY57dtigiZ1sLbijMpqcUDSh
fz9clqtkn//8+uTMuBfQ7YNOY8h4oKtJyYrBdXx0GW1JJ2iJmMDgbvtXvhuugnv7xHlCgxpq+N73
4Y6HfJ3+gE7wyr7qdsUWCND0HhWT9ddfZO6NTdz1wF2B0RCuywNH5+yLsBQI7AFnAZutcEEKRDag
UlyXbJdDH3il9GeWMjqzuOaTxVlcI/rBTrIBFuvGj/LEgmMqTkZoUhF/oc/i0yzPBzfzjzmhJXz3
28b2YxvN88G+38iV3AFg9kZoNULZErocG+Wq2Em/1oEDXU6HfMwGoCY+m+PZ+eJOgD7cEpHVxLZs
IqAKGta29yCR/uxsH0L1bCG5NL/Vf1mE8g7K5uB4RXD8cXv1BYoaoEtSZyu7NoApRt/RZbpuca+L
jTjzgQ5ZL4YSswDyk9GZdy7tEsAQiYUdI7mp9jaox9mmO5vW6vpbJh+fe623WX03xtnOlejfBp8d
zDltkJ8NzWCf+s3QbezEGq4WTsnMJf85NFzuSk8d53W2gpnN6IBEkjol2bMaGA9dpfXw92jVzaNH
BOJwEHSGTtMnotG8zMFSmcJc7keltqb3bR8ZaEKRobwu9wGJfHDe1BuVTO6xnivQIjhIKstzU2yy
xwlkH8vUDHM3ielGoxKKSCpsc8Hn9XFLDX1FnKqEx3JL8qgZ5vcSiMaFaVbn8V3Yq6YZNsAqCQdp
ARczm2bNB7kvEOJmaIAReXysAdJWaDkJTsR+1a4H6ASokm22dFyOLO8Hu7OryMsZ60bEq9i508oz
0SiR7MRBRpBfnv5Gl8SRnfve3BsnxLt4Ea3RZlf2MGfW2mlqZveei3KAOboL2JwZx/Sb4/lgaPaM
GMC+3NYJDLF1kRyUcogSSB2NVUo2Q7KWkYG73duBVKyn4aW5yHx1bKBK5hIdn8hgWe5szzidM1R2
Cv8LkujLuhgOY8PuZF7cLuybY+v33s7M3dk8Z2APfFs/pcOO9mzIvocT1q8/iO3SdjniztFo+XtU
Mz9nV41wOtM3Q94bAPLUeXNoGi22veHCspripCcCBOk2f/p6lLOg9O1wvDc783e53YNn3kackpev
0nyeanA6MDTaja9lYjw0NLm1XH9hBx079O9tzu7qRLCpczVphoX2UOeQCaqXEnTzfNWnYc3uaF+m
WpujoyDkJhrrHGh9tjuax7Vx53i3lsWjybZil2hrjd3QTGy/ntSltZx5nLErSdE1OqyX7VXqNmcZ
xLVDXpjb0fFiMqH7Omj69ddGj7m597M6czeJVYCxocCQdXkwkxcck7BM0MZQOFFFjAWnumBszlEe
yAo0JgbOIEit44lB8q8iaJUyYLQ2IMxH2PPXo5sxCP3yOu+GN0/ZJ6UzNUmnVhRK6SqeHUfgfvjW
Bg05yudbb2eFdZSdL730l0Y68zYBy8xiBMVOSCWLoaeLhJJD1rrfnQ+eeeNMSyqHx65pUFWjccpT
UP9P7RM9DiQILWBQNaT0HRrs9IeJr0l3oAzUEWcmGkWQRbMh8m3gCb42hp+ets75dkAOia0SC3yV
0FJYzrEcmwkbuA/0PZkQ15tDwImR5cJk2NVASvh4IBt75mjnNpM7sJHEpFnyiMdeEUiygHzLQ+0P
osSzHT1Qa2xzCoPDvY5n6q0SwlByjz7dGlGDES6m1I95Q/Roo+wE0k+EDbODi26vUnoePBOequil
3OTFrkJCDmnLbAOkVXAFIToAsB2xVnl2lUH8epcfCdFAiwsMEFTIUZqav5vA9WN40zDiFVP1D8x3
Qmesr0B8EA6BiL42NUN1/jpQDrIQkFgHnB842I+hV8tRSRzA3aqu8Ws7ogeJl0QEOj4AoKx1kUaA
KiMsWkqOHnP+782qn78LU7yxKI1cwGzF6pWtJzd81JdQicen8ffQ5pcak2CNkbAhzMtK4BE20jAD
+9BUff96Eo+FIu8HM7vJsrQuAERU69Vbl6nR7AJviKd62H1t5tjLC/vi94DU0Xw3aW7JtaGbMCDl
E4wV6kwPWRn5UPFSPWrNpl/uGF8a2uwoFE5baMJR65RCLMU+N8Ch1MqlLNFRKwZUWAz096uU58eB
DUnZ20MDK1k25BvRo6vfT8VFYtOfC1N4dE+8szTb7j0zcgfUY2oK831ar2h/ot/+SqmCrtWK4EOr
a9BzLaP+jvox553p2Zb3eW4TbsC0HUsgpMBSCy2NldmEyX0aKeDXPzpjSDM6ANGAeW4uKWGPKZcB
2MxCj3ZggCpXfHAX0tNHj/GbVDvqrCrh/nHh3ALlOV5j4VIHrDa2tnHspRjj6N7wweeCJ6tuIin9
0YSW8JHZ1gS2voZsjaxYNYzFIGJf4As4PpLfZmZneHTLnOToBgiLUdtogLME5hK1xFFfq4DlDjKh
qlg7q06AKaMDTzJsqFwoSLCqdEPNPUjL8rU6xCaIxvAA3xWglfxHz6X3tmfPNeYicU8FbGc0PTfB
UVcbgMY1ixnPY+HBezuzoyzQ1AuGPdhR9CPthdjr5JQ8Kb0sJ64ujMcJla+b5spEvS1eONvHlvC9
6dnZprKmOQgA1fQmMb+wX4gLLCBoeHBNj/pKNyGbs3TGjp5qdEUjdYMi9ec2V8G9WjJzBL/jJonr
bpWhwAVa1DMrSnuc6cxerCtaagrnmYz3JmeOpK0d6bgptI3HSI8UpEM7NU/E2o/ZCYf2G6BArxOK
X+Wa/1Si2PVeXEyYBHcTXLpn1qW5aU+AzliafvPoyr+bidlB9QqT8cnBTDihG2v3xUVwoGfZc6lv
AQNxNvRKnqqEC38dbtkF2Q+vVkzA0t3hJV3et4ui3Ud3w7uvMzvQwNkNtC3VLNkDIoC70V7KAC9Z
mF3Hyeh21Mnf9ht6t/WtfmKF5R0BWbT70qBZDXWdBpGUHYKc0SUbr47lbd6G7nbZ1R8NDd7vidk9
7TNQgAQBMJjkrNlD0V6pRa37DTtLwnqt+nKWMu3qA7/ahDPPb9VVklUZppcYSHJXd16Qbkp2b3Lg
XqcO74+FbMHxEZp4BeAOUP1as9nmydBpU4fZBhXvI+8jBY+ozttTI3bDAhTrkGVaVFE4Osh3Nmez
6uhMFqXa0jW6HiDIbt94Px226i+NU4XM4I9Uht0Pv4zMMipO/qyf/OfT9F/pS3PxazbZm6r5U9MK
mqcZn/31v8/zJ9qw5pX/P/Vrf/2zj7/034f2pb7i9OWFnz+283/54Rfx+X/aXz3yxw9/Wdc85+Ky
f6Hi+wvrCf8fvXX1L//uD//j5e1TrkX78q8/npq+5urT0ryp//jzR7vnf/2hip5/ybmrj//zZ/vH
Cr+25lnetPnj/DdeHhn/1x+29y3wTbCKAE+Cnm4k//74j/FF/cQyvwES6aH6hVq5EgvDT8C7yrN/
/WHY33z83UU/ia4DBqd2F2t69SPrG1jNFCcw6KVs9NTAw//PwD8s0e8ley88j9fZ7GCg5qeQLChf
o0SClpLZRVsQMencxcFwM5MF10EqOi7AwGsy9ypr9TE5s6bSEzQyu0nm2krLR6Rs10HdGPyHlVpl
udIJ9ct1QdIkALbb9LX6ZtIAkwxHOU10m+ZuB3C9Vev6wS7JQMFqW03GnrYWMVdFmTDtMA5mV5zn
0mfOftA6M70TfW+D7r2qUteXq3RoSd6FtDeZaYSjaTIvjwHGSiZ6igSk4rH0asOG4N2EN0CoNx5u
9qsiGKzsWow8yeWJOfaAMcPdO2Vh23E9gTKzvxw8lpEEegdaVgR7sKcqjk2rREmcPdeQ6CJWGba8
91m79pukd8W+h4Zyxk+ShDTiPpW6xzaV21nt6Ug71my9bKRp5ABrF4Bs1B0LfhFQswXE3aUN3Wo2
tauLTANrCJjJORlcpGamoihACZ7KxllJoFD4Q4Cem0REzdgF+TbItLLadgLNEluKXNkIWk06eZs+
dRKFqKgbEFQQkK2jqmUy1NRAoarFem4nw6llDFm1EbbZPnsDqEC3eprW+l0K6IAdtgDFs7uxbUHp
aLqTDA6uDiHGXdYwxz8Bfy8lV0MP1ZK1XaDxB40sfm2uR9aPKLyPI9NdElFDy3B7IAcwjus8yAPt
InOsYWrWGi30KjazfHQ2ufRIuymJ1vS7pGh040VDI+v4wEdDum3k80Y2NOqkm7nfLTcrzDU0Gd1W
xBqfErGXdddlWHfEoy6mCMkG69zBphv2WVelSVQ7QjFmjI7QITpIXQLgFGct25aQYylfTK3ykQGX
wZAcNLdILipU+R886dov7lQNzZnpdQ4GSe0h+GEPmIiIBRIf2NvZUId2VwFvZbVZ0257cNLiIVv6
LpgEiFP/6CY9dyKupaLaEJYbZD2hK9w9JcXgeqHtdEa5yR1SQYHYzm3QhxtFSvt1n42gVY3cwhDt
zqEeQ0NerWHJaes6yVnfTEFzmgfMHq50iburucN7QoKXqK9KiBOUbfGitdzQdhNWHFiXypZk2yZo
B9044FQuQJM0DEDOGoDwhpxyLQnbPuEm+kyKNN/7pOvSV9EK5sfSbEd3I0Sa2EUEZojeP9jQdoCQ
Uo5zg3IlNUDwC9bXgDcRH0Q3PVjpOCIW7+D3nBhtYba3yi2r1W/LoRYvOPagf298A4m9QtB0gmx3
pgUZNBDTCkJUhcgZmNSHPDP1EKmjAKXnpCQA3Y6Br9hzc5rUWyrQenyNhjGjXVUjB+9wiz0q9mlW
eTbkDkEfnebQtmrlaiyFS1eVRUay6sBIW4qQtXYzrLXOBTpGb3rKzpmeD20c2FbhhDn8jR8Fkjj4
BRDwDltQIdP0EW8qx7yvWUJ5uoZ7Hi59F5zdeVSng2GELDDA1oQadto8YFjcfXT7kVUnBdMLkP3r
fY0Oy8q2JyHXmutKDCxx3CdSeuee3ljJU2C1kxGleasNm6Zs3GLDBpJBt5Jn/qYgfZqti6zHzDq6
AESJAMaUR84QZACtF60/hp4UckBiPjONfe+UtnshueZ1554gjR7aJqM3Q+UafCOZLY1NDZm8JPL1
bkLDe5qX1tr3U1OGmeymNmTIMkFCzshR9JI+EeiLy0wajbUvyWocBHYXmJO7KsxSol8P6KZ1Vn1P
myQWgU3bc4fYvDy01ASR5iRA4R1x34DPrkUXiNh0WeVtmNdjxEY3ANEN0XMZltSU1bXQKMWDsqFE
PwQ8k/qhHUrE3VxSNpxQIdPku2TZ6K/5EBjJzp4aYZ+p8v54hub7Jr0dW+gORFqR1UlsVq32DJfm
qKTPMEGhqvBYt/NHZ2zBbOIyj6zKQnutZcqnewfCImLrG1bqrDlyevpKMG+atkUvvCZmUwJty5BY
HddB++44tQcZ7KLtdnbTSUCWeTnQE0fPLH4qiBT5KefF/SR05LTR1X7u9rj54spt/OKp9Cj34jYA
9/qqABNkC+2QsixiASyrroVBIAPIQzMQNZdxA+Ln4koDR3jnnXl24k4XpCY+NLCGDsmSqB7aPmiu
Kxs9tQ+dDwKsPHQbDac29Oy0qM9lG6AjO3HrzlhlrZHejG4N+Q6c0+LRJBP+iEsHZyS00b8ZrHjN
WLOyKxb0mwmM9/VlXYItZJ1y2vSbomnTR12awHR5FsvtXWO147TxJ2u8eIuV/i9q/APNGl+FjeeP
JH8fMr798z9jxm8mBMF0KIUhwgNqxURQ9itmBJjgGyrIJhRakO53PcP/HTSazjdEi9DDdSEEhLyr
KnX8GTQa+jdF9qODo8REC44PVux/I2j81cz8+zUF6Cgw0YqwQ2Ee0ZJizx6rOOUc25ltbDbpzrZv
jAl5SKcgyUXn5UH6PQlAAf8dTU8SLDAaDsNzRRF37PJBm7JLa2pN73xwRofupNOb00NeF3VwOQZO
na68MRnWCFj8fpt3Xhmc0KEsxo2bSmjSQeAgMU4t2WTtfWlpGTsYgy26PuJTGzCAQTrDKZ/9cXK7
FPqwLlg+Qpn6tNw0qTvmd07ZDd0K/cZpcgpxiU7/nvRENj8MMIXrqzooSveagx4kBQtycjuWxhRz
ltQbSDr/ZFPBktXkN6LcF+NIxCvK7A0zI5GO9bidgJO0iki21mCsR+kVYJxILG2yN6RteXrKg9Fg
D7ZWaDKWumy1+8nPBkC9c6ORAjT3fQXstdlWlvGjgYJCd29VdgPorCdy/0a4egquU7vqy7M+qQmN
JxTA0wsfjNlGnLR2Yd312uhJhMyAURS3khQ82Xod96yfVWuW9rZy0C38mJV9IBBfOC69RXhZm6dl
Rih58IrGEFeDj7nuQiMBsiWiXZBWIqq9NMjzMO8dYrzwTvaVHgrKAronU6VDeAOxuYXso26UvOKx
JT0LOuQNM2RpbdGDUSD49cyi1HetPuXmEwiMPbRI+mOqdTvZGVw/SMsuR+S+NK3gkGqwMjxUBzpA
OzlmfpA0ENPxOW9QK629Fgrd0kw8urGGHvSQXj/USmaj6lOAq0o28uth6kt9D9wOXiqhRplfPlt9
aooiZDoU1Pe6JZqg3vhW3tNNMIK/P3Ty3ggGI2qtIhXyDJE4NnLYgewyQUGmLBszcipHNhd6ZxbO
zkaVPoPyjJvL66r1SuvnxLtghACeU076EEKgrqYXVlN29UFrUlncJdSz6svOCgrjpB974u+MqcG3
DrnwpvIKUf3Qfu95QL3NyHvEyHgJBAhz9VzPnDO3LQKOGxuwh+FAc22c9p4/9e06MWp3eC1T09LO
ej0rckgsJJrV5wZYlJs+F4xuas1tRNHHdabZRm+Hrj/mbnrf+4js0ousz1yCBGAvGBGon+V5lgBp
yzTN4OMBaiRVDZ1jyy8yC8SCDriB9CvwXKCmOu0EyUq8RhK3ELu2akX6E9BzN3lEUSkVw6opREm3
buPK3VhIF/oIYzkBvMv9djN6Ae3tyMeqTI++DZYsVOVLvakiq+8DduJTao+X0EnHBlmNdlJ1kWCp
P1phOzUUTTWZaJX4huZ7L0TzCd/QLs+qK6PSiIUEFiil9SfiyyaICSEleU09vwvuW+CAyOuQ+7p2
8ERaAgPpCFKduykxywvN0TTLRAyeG+ZPv+u4cy4SmvYHNC15/k1fDMS6xgPBnNAzDTP1Kij8FlSP
GaLEK01rsFn8aXDJmZEMo/4MItPGDhDHlcVwAqK9Nl+5CVzQeZnb1rA2dGIU5yViQi22Ek2H3xNV
m5/Wo9uSXT8MBjoB9KqD7m6tmZUAb1eTp3FduWwrZQ0JgkjThM2+11Jz7TuTU03c+agZ+QeD9wW5
6xqEUFcF5GmgZw/uOk2cwd/pQ75NWq2vEFpWxvDdGHvR7r0KXYy7snA4OxcBHO+Bu15PH620drVT
TbS1Ua08jhfyuakx6Z1Zo69NW0CqEu+ish2bXNCMVQWQgCNrU6j09IP3PBZiSG5AVRB0sRlMjr/R
TYQV27Igvr3KG9SY1inR6hGjMsZyjwMiKnRqtsMIwmytnsaIA0mU3jv6SOvYKcZiQlnF68WFR/DY
P9VyvEH2lTuO5YMhmZf0YZo7DTsMRd2j24r2YFOuPVpoeBqUpnOYXFI10VCPvRMztfSQEklPpAWK
BvxnVvjWuQ3SA+eEOJbkp0QyUUSaY7XeAdDVNN22Q53DbfPU0KaTUeZ5uf6/kIgLlUjzv4yI4sef
H/Nu6p//ioiQEIPeBrJeNjqU0KTzV0Dkf0P6Coy9IJOGGAk6R//KoZnfLCNA6AKUCxoy0LzwO4em
Wd+grR4YCISQQEOizfb/nXgI/F4qffw7IEKzC/J7gL64gI0baLCZwxJqYQAoW6KE0dX6c6JPsovT
DEkXqPfaE9RQjaC5M1OvBkMTJJBe0gQq0VAJsDQ8cKjVeCsfyYwRF4NjnNppVx76TjR3XjF4ddQ7
PIeGuQd8zR4ic+VhYCxjyBq5/XCeZqw8NA40u9AWoPsMFeLKryMnJ+leAyXNXeAkAizibuqUJxK6
Myw0StHRlU8dfpCO0dwRrXN2nRa4uFGbwXnNkebzIouoz/FoUg4bG5p9NDJyzXgWkI9ykLiCVQDR
/NvUa0ByO44OciC4OveF440Qm4SeEhIHDC3L3+3W0INN71ryjpYZhPGaip+RwS5eqjYBqXuOrMW+
ZRm+X4Z84Z6ObmVGIx9MlBn7Hn9ukMR46dLKu0lphjs60QGvDiuvxGB4PTnXid0CNEotT94VzKT3
KVKaW09SCxGH47wGZcvueWZOtzkaWZ6ZTn03tHjlPgZ273ZRV3rGsz44OgWtgkAqNHFsF1kbY0CV
YqV5tbUjeIvu8DxixgYMw9OlqEy0Q7u8IXVcF6IToYZp3Ve1HCEyNgrzAEwMLi7dp/0TGfzmrobw
DShWEWJupNYI9C4KSr7rta7RFWe+lYZQW0FO0NO88bEaK/h5gZs3W4tmTPcu74Hh6tOmvE5drJFj
QvsJHxHwU1PzKoAc7BY7inp9czdSkTwUll79GDSzWLWJGlJOUPEx0ft0OzKOnUX16UBwmXNU9Im+
h6yY9eR4NYzQTrjPbptwBwKGKdBZZokNXFh9uU5MvUN+q4ETTNApA/Zq2YFwEfgy656OfXVu+gM+
ofWd0Qb4h1Fzo3mt9+TkgbwzjdzbS+JPt5Bd8/bQf8RCgfUvW/OUjLueVVMXepyAb67XZfJiaaXr
frdTK7ipdObdJObUQhBsyjSEgUJmPLRT6Y2Rl2aai7A7T0CoBUGhR0fmSLzI0jRWStDytXWt9gJi
KxMas4RFBXTRXGSmNKPHpiWaS85HGxWBMEm7jIasbppbbjOItraMbyGBVZ0gXNRWrlfku7pg5Ec9
QRoqzHhf3fuCO0jmSYkPz9KRnem95AeCc30b1EF7Mdp564YJIex1pBM7EyAKAFq+S+oHp8Dp1KiT
PjX0/7N3HsuVK8mW/ZeeowxaTCGOplaZOYExFbTW+PpeYN5XSYJ8PFU9bqtBDdIu/UQgwsPF9r17
/5eVt8o+EpI+2YlU7b7UbTcNTjX5/QOVPE46CCzq2/I010RNSWVdG9FQPCY8b5WjG820NQgdWjvr
YqV1G7Fsfvspv6Umi3u2cEiBbQaDVQDMS6RTUfDvY4uqldMUyvAryamstVMKzt5CquJaK5LgEknb
+kukx+IT8wzjlSKPX6xm4BYlGb8hhqJ9Tw04uCythBKoaiQQEspNKFKWgd2XX0xYGh+pdKO527Xz
dsHTI/0FD6Np57Eqxnvi2eKpjIxiPxD6PiqlwGyV2AYsNNP6ZefGhl8fJcNeytVyI46K8EQ7hVon
5VXpp6SV7ZVZcabymDDfG5VafGLmXI2oyA7ylZrpITWsyfjRt9TQlDjMSicZk+Z3MRPpUPvK0n4j
p5rwlKupdd11Wq87nAbmfv1B0h3IDzjmEHy3V3kqldeGrMFhNqoUICfK2zt9ZouzaurjQ9hYORPm
cSaddKkQv1vEkDdmkVaHIuLv+wjZwSA9GgHj6GHGbnNOobKPEhFP2Y2TQrweiTukANWGKpQ0MGcb
NBx2Mh7G9Q2jMWcv7IlGuewdgSaJ73w96ta8U2ntPCrVmACezZZDHE7ZxAshSwJotSKV6OkKDae3
nIQnI/LD6aDq84DIXisU+3FWJ80bBWO6iueu+6maqf57yiqjdLS4DnbiMJuP7azXv3M1Fn7VclL7
LsJkdX7Aoc+Ta6noZNoVG9q4gUis5VBU0+6lpEhBJhl6Nm5Kv9N+i706fG0tGSm/Wi1vdJ9kyxbz
znzQhMp/hty0rTiklvFbVsOituO+ZQCun6uryfCVo5nTLiL0qwE+Zf6xpU10yIKgzWzTrKbZZtYW
5+PH/nxsekG58AWzO02F5G+J6pqjrOa1o1kMLOdVt6mj0cnrpEEgloJ1OWW2Pqj5sTHU7q7gMF73
rSJsO22etzJjcY4Y1pIThoqyKVCSkO00Dmh29UmSHMUsV7aCMokXU9H5F20r9W406sHe8iPBGUwz
BV6cidJ1mU7acyP4KDMGGrJ1MNRtmlzQAg8X27hWHfdeF5ji5RiqDLgnbf49Ird8GkkxXJ9TROU4
gzewb9t9kejmdSxrpacmQXknK5F5nUcZGuxDM1z2iWjdaIGMloai8LGSIN8J6dg6Cj2Dyq0mZYgd
ABDlVRjj6WZ1wBOO3ZCRJBSTM2aSdagovW8KDSH3MA1Mx+8a416YxYBcNNKQKOkCN0i4w0boxwef
xs43xR+6TWEKgxtXoz33z6Whor7XJxetEeenRWXyqpcqcLBaPbDcPN0iAyh4id6NNmFCuA1yVdt0
cfRUmka9FYW02upxoF3WGrTvlL4StxqU8jatUi4zutdOQxPOhQNVsnVxklwBeKatW52xnXSFeoKY
avuoVkk6NL3YgihihL61MqfQGlpjxfQtEKWGsxCmOkqfZrDA3Y1sn9divkn0iJJpIYf8Lcn09BEP
6uN8L1C07Fz0OKvtSEvmsckD/6rgxDlob0ZfO1Hr6ELyy+NabBxjjPpjmlB6kHRJ9sBdJi65/OzS
rwl2LdHKQxfG1XMtK8ZPCvUSgY1VPE6jclE3VetUgcGUA6y1ezFBR69Kfd3Rc0U/hLqU42drfycN
uX6YZdYbZk10qsVK3UeD2D/TQQxsqrqZR3tCRznRlODvE8MDUd90yqMlKon76jSFc4rEdq3tQ3qk
LlwLvTdYBAjdHIZHanKaMxHG7rXJpGfIBbstklxEs7DQ9wKCXl4wjamDF9SdSZ/bbZmXkacbxAC+
IFVOAzfOPg1l9UoOaqXndKkp+afY7qNAVplF90HC16W1r7M4uDfqbj6qJICeMXXAsoRS2emTGAe2
yDfdUNbSwPsmbegofhLfZaIS380Sly8oUsXVQkO50UU/28lCnR30qVCOc9tku1iVSvxpqu3Cpoor
2Kyk+s7oIpWRuSiL6G4bIGF8IX+G6VC/oI/a7Xyr0b6MULY8k72qgj3zXDQ2bYKESSGqaYWXZuHS
iAytE7qK/lHsLebLMzSzWjRRv8UxJUMO9tw/xMGcRHbBzMEVbeDZo2yhm3QDCghVUTr9bZVT/iWs
W9/TtYafk0t6uQ+kxtiVtUBsgtF6M/vwI2dyZMIwYqRbasPtcUaI0asQxXwKJ6HZZXFWnHJfBu09
VqHXV0PhlkGr7WF0nrdTEJSbqPALcF5ldG2VvvRk+Pm8M8sUqYxOE45ho8aXHSyQ3xTNSA8l+fw1
IU6J+nih7+SiIJakDlbDhqGn06YqtfQwiYl5PWSq+ExM0/4aDM30CuhQGBw2ekcd09TNq8Figi+v
T1apfW30ghHmDMI3gQBpU0zm8AgpurVRi6y+LObhbgRn5fMtN77fpkc+enEhi7XFdF/zK8y4DdKk
DxfZOP7I+k4WPWbWghNezL8LkmjcG21g3euDNOj2wMqfQiLbC9hXIcdNoqwkPEoQF+vq4caYJOln
0nE1NaVD7jSOJ77xpGSSJy+VITsSg/g0cW4hBmoJDjMbPbSujlwfVivUyuinRvhk7ttNnhI23UiV
mvbHRqqqRNlXgabe5G2p3sV6NZzwNKZDRZ2JasUKm8bTUIujKjam5qGeMwFJrR4Br5EfZAdzSa1u
nNO+cCvDL2PuJFKsDi0nXEJRKrqTksnsE+gEIeSgorsFz109qSFp8WasyZLsihL55BpiqujHRtfb
i7nR09Ih6gnuwQeIe+ovTAJ3I3KOsdRe5lMX3GSUc3l+DLE+ZVMmXFSEQOA3Rur3TNCZkdfqidTa
hu9DXJGkBViAcFSDa8mKVC8vjAr0rlhFB0tP5at4UmNPNssQdsq+7KHBp9CVb+KMdt1tUAbZlcQs
5Tbo89Kh2UDXzh+Uqr8uKkVDt5PXH8KwgUavoOitpywtX8qXRe0m1RBfpDKnYEqK0qnNwboxhW50
84jhVOpi/m2bCQqYESETnqCWER7bWm1OvPDBldHLyk4xooqpFEZOD01lZfs2GL75ahqeFLHMH/x0
qr93yjDvYiP5FWWZ4lJ+PJVSFLiDOPwkDhv3vqwcEch91JpUtMtpb6VsQS+ok5PqEUIiLIJkBr+t
xPW3JlbDXYg3cGKxRtDa0jOca7qAbbQfUTzddar1EEeQHcx+cWnUtMOraqAOLjFBx9vYZHdwt8Hb
OAu3pt/wmPi0/w29cgHwChQZRSKjRv2Sy8LskE48xP6oOsoSWdbMk6HSjnBZOJtOnKae0Y7qIUuF
nRAubDMx+jFKf1HExXUTKk+BUVPDHoIDj6+1M3pIEKIIDJtfUS+vZ9KtpEDSlpjahfy32oJTmjdD
ln1t+u7GkKIfhtyXtiyXNFLnZRgorr+O6vSz61qHsua1ZOY//aC9m+v8RxWith0n6ONNAqxU07dc
S4EnwlICPCeS8NVjk9AszSjSJ0izjF/HxL+Bv+FC7OLb1AwQl813qaI5hfHDLAYnH5IDzA6nLp/3
URbeEc3cqFPILJJ1R1V5N6Ejlwj1byJHzZFi2BaaNIXZIdHpYRiWKwIN2mazcQwteXA5ufuYULDJ
rW9SHUxen2RHUe8RyNbEY5UEd4VkwfQ7inbol/dKPj1USDgDTKhuVbPbdHV7IXQhI5G1O0XTZmza
awpXF1YyPqiB5k6CddMguqFUV7FAVWBWbMvXGIFtzcIJNXoxWUQ4Gdpl1JP4geCQ+2yjxRJsH6jx
uL1MAB63piOF5XVgZE/5NBysYvhlzioiCKF2JdThfgw1r56mG6mdN6Auvqdl9hwEwX0Wdhd9GG8p
eG4r9X4smi0BvA0M69Zk0MuRqbtvdCN/iKY7E1b7klpzBiqnbN1UmO8B0/UU8+0yMBVXsAAuqPxA
mmyOKiwZIb+aPN3MVJ4t+SkZmx+hIW2U+bs4B9/EZpi9Qs72ZZ39nmJj6esku1Awb4uofRinH/VQ
/6A8ZGs6QLPj0F6LPdIOPT22NnoaNWRKQ8XNUorj5mT30GGSUTidiaqUMbqTAflMKSY/lC6/HOvw
Kemm2a1I3Pj2IFueNTGx/VzmD+zDdLjMkWfv09jVK3+TqII31d1OyXu7nkovFwdSbuuOv31X15DK
GMkXsm0n0Z4U+XLhJ4eRaqM3s1MHBDi+IeznlgFjOKNq/4nGAj9RbHZdE+5oxx81rXiQRwiW2saF
GdFpA52oodgmLfMVVHGUSthkGuGceWcNBmlcspNFCjGkTIwr5NF4KLXWsfp4N7FppjVstAaaEEmK
bV0bH/yWKmMBo5Bq7PwQ1PJEU7W6tGRxh9IK3cl9zJyUPIXf9MRyRMEEvJV4YheVjupTbpzqG6U3
dsw4/KQA76ay7Oq5eRFAwVRJJGTypZgrG8h2HjKaf2Uob5U+cPx6uqiH8naM88guh++jnnyH8vwJ
EOcx0AXGWfMvUxK51ix7NViVovmd1dUuMojfic+Dq6KPHD1BpKXtf1hasOlE0UEk2hu756qTQUao
T0OYqbYI1q80InTn1YxJGJqDjh8YDelf1XlK0IZe3vN0tC0k2giy+6Xp1kouBy6ZYLvXE6PaFEbU
HnhdM25i6n8TuSl7pl3QJsdESpAeRUddoPwi+l3iVLp4FNr5rkmswkUNfPKiIXtqkwI2yTxTd205
3/lUlhp7MIMEpjXTtyZvRkThSzZpzbd+wMXMfbOTspamHErYhyY0v9QQNDm+RL9CBOTo1IWSeoCk
OFVZ0nhTrMOdJLE4JI3afRBkkeLmPS5ASMnTBrsyB8IAX4qTceurvvaslaUibqihF5eFAHzRprIF
YYyWRWH1TRfGYOAxmJBb9Rqy7dlrEqkaNlTTTJrueStFz3pfIPMag8zJ0PQOi/uoKOT6l9/x4KRk
AcnkSjKlnjtRI7NjhEAfctxgnvv04qvCvy/nhapn6vtHoTNHejkJg9k5mTEPEjFF3z9o0DmE10M6
Gqd0KDmQvqiYEIvLcfX4CkzxD9L1NbL1LdqdijxsWvCSS3Cuy3B6veMtovRjFiLONIP9fpTa8aCY
jb//3MiCc3hT9l8ZWX7Eqwm3vq4Ar+qWLWqpvum5Bp6kjVyXaiq3Len/uXEVuhnv7WmQ6avi0m1Y
D7PSZFMNobTswipuOaXUQcHtNpRN4fNqKz5P0fyB57zBdL/extVM+j/7CMTDwh50jWtGQZWMt8xh
25i25V45xdBQ5DsIKGzp4j8YC1hGXlb7CbpFB6IiaoqsiyuUfifHltABFwhCh6mMg3WMke4LBFu1
re24/W9JN18WJ2uotcAugjujhfT2+6nh3A+jKdq1HiyawKatd8Ld50fkg0/2xsTqiAyhGU2jJdo+
Hgs9hG0LljIQvrfmnVKC6iofPje34rl4WRKOjUNPLZU7YKzmDsY+rgIJtN2iY1lfW9mFhnJcsu13
vRP1tgrZTV1uVMMOv+WjowJGPCuB8tGRoeK4kCjpGuzf6xE4TaomdKPBYDLXZMAYO5dP9cLZdSid
AQTAlzMrXhDqq0PzxtwKjFRD6dtXwWJO2hDGbtQOEdTei4/hwYrOCWi+hcu/bC8CP2Cp4QjUaEau
Tgz1t7ov5z/XIYEKMXTFPWXq/+frsBBj6aZJbUt9RyssCDn9Kzpb8Ul0KLjDPQnPTXugA4aE7S7Z
nJuJWk38/VmdpS0dU/jeRHFNYhcuDW56K7ZwpPnTeqFjlND3jfA09wCH3fxxcKe7aPNfTqW9t7u6
JMZA+QfY9et7nzlh7NAq2Zgs9NzE+ke3hGn1vwtdDX/5vQ+lKAYX2ePZ7a83852+pSiHErGwOJxk
Dyr0DsKz83v8gY97Y3p1XE29rcaeExSnzrhRNjIN2d2iVKbUsBctPPhnF3vO4sol6K3RJctX/cer
iheL2PKLV5U34Hb+Syrj919zcYmvXsXYAu8CtpsZ7O47fHqNnclZZp+59R88vW+2cfVUWEEddcNy
N1KndUfXsnapG3jLZZTQQPLke+WwPFFnCarPbOaasKgJqzIgGrQZxGaYkfpWujFdfzdzJ0WGG89/
vQ8ekNcLXaAPr3eTBrHQ+/8cVdUZblvGSlxsM4/iRAfN49wsfIitAXfbWUq85WisfSu6RTojQvAi
wtnw1rik/2N82nbe5NGWC5OT6min6NDb4p52D+MaThG4tPz/gGD+18BD/nCjX5lePPGrU6QGgTKq
rFs4tm6Q3anOEs6jW3S9xzGcnuCKOyYb3xtuSuUemPPdeV6LDxYPm4YGpQVUEzB6ru7NmETGHFGh
tsLqsqgN9dDpw7eUPMMGfqTsUlN5PnOoP3hd3lhc3Zw50EY9Kxa3pB4Sgp+RTV4O9HzxHzjdD4wR
aWmmzNp0DYDK2w2OpVqdxXEkUpA2f5QL/zxl9UHYC5vPV7b8rb/nyJARKpIheIQrSn6JXFe3tTOZ
CcktwxapCAnxVTxmdp19/9zG28/1xwZnVZFUYjmdIOjterTOBBOYUVWnF6/PyXVAFcOWq2bpMaZg
+SP18XODHy3qlcE1nZAeUlIlAqNPOTlzSGpHJUSIEudzK28TmZdlqRTROIIK2O137C6FiOJ6BzXi
GB7NujklTXQmxH+Z4199HNgWEF/SIO4lDF69vokWxem8yHKflnlshbbeEdowgbIgJCSFU4zQrmq3
yg1dNaTKpqfmKnLBAGdcOerEOxMMK4onTiY50JL+14sHAQ+q3VxGaJm3e/tNM1ltchMObFGa6rtU
IIn2/cF4+NzIu6F4TudrK2uig0SmOoM4CKynyoayzSamZnXSvpncvNQbdnN+5jZ88EmZU1t4zGFV
IP1YrUosTKUGBEssHOd2r8FcZgKPOLOoD06nDveKqomSCp/tmqRQFwDdjI1pJ4/VY72HWnrT76qt
4PTEcsbv9uY8JfEqfHw5qm9MLi79lcv2k8K3xthE7W2g8PClPP2JqPqdflLvGvpf191d/nA2vll4
KFbn943Z1flVFCHmqiu21gy0KYxLQZw6pszmkyaaG0HKd33dP8eZcC/Tn/58lz/wOW9MLx/h1YqV
otDMkBGznMKYiDBOk1y20kPEOE4ZRt6Lrf8/KfN/GNt6te3vBqwvnn8+B8/Nj+f6zbzM8h/9epmx
1sR/weuqMIDGQ8PYtMFT92deRlX+JZkAP6B6QZqPf+W/+WfGWpCkf1kaSc7yWGiIqsj6v+dlgIX9
C+gZOdCfIRvjv5qXWUCorw4oAYRloGfCz+D/EYRbR1FhOkWMW0Spo8/x1tQC12LWy1bF9qqFFczM
aseg+mwJotv7uR3LV2EkbRqVFH6kua5Vx8Ew9pVeAjoWmttXW3n955q8LvAsvubv5Xn5bVAei+wO
uCkKZasTHCCmoGQWAI94r2yU3cITIGz/Axr/tz5vsQOHDDvKBhBNovHy9qaoqF93RtTzonjNo9xs
5H8IhcrZKRZtl0WT8Rzpw7oS8c4o5+L19UwY5SnDsPWdhYFKf1yWp9rMNtxnbrI5R7+wjljfWVu5
P6aO5wh2Mt/xL6SNfxAfACSosxNf1wu9DGyqm+AAEKR3WPK9X14ZqQ3gU2FE5TzPy/sj93a7Vz7R
b4tc0zNWrt7AegyjCEFl5BjHyMscf+PfiZv6MqbMCzKU9uB51Ya3r8/7z706VlNuMRoSsxcLAbIU
3coIzcRXiSNtmboEIVRcx155Uew+P8wfW6VmAmcCz966fsi8tFjKVefTSk4YQ23s0NKY7T8XMH28
uf82Iy0P0iuvz7AokV+KGf+bfhC3rRteh05KUmZ6tVuf/C2oVGT2/rASl6kt3AiOdhFvEq8gd+D9
lYikmuuaoEn7lWwWvd7q6fOdeH+tl+//9yeurpsR9GY4CPzELMy2OmjRMCol2/TLY60nNBszp5zK
TctQ9ud2z3yBlxv5emuWQSNmMHwnSNCf6X9azY8ahMPnRlaBxv+crr+rW900FQhIZBpYWWp+IS//
Lr6KHspd9mWgiFK4tE3lnX/Z5mdi8RWX0XvDq2tVCpOvmKD8qDk0jyHfuT2VKMglu8kzNinF8QB6
l/B29iC63Mr70bG2wmHhs9E95Qc4DpSHpp1whtnn7HasLptKuyHrFX5VvF9UQL1631+lbgHVnjDa
tRdeGofC9YOz1E7/i2HYPpm84JFbF5s70xKAc3LLxa1/Mf2u9xpnPPKMSx8xPy/6uTDKi0f1XBF2
+bxv36zlcP81u9zPV4cs8uVImejm8PlLXCvERX/IsXsTXkEZvqKzVZ+Pb/xfi8t1e2UxVCKoQRZ3
2njzprjUNiJz5R6z2664WZSVtMNCrZm46VlP+vG7+W/L5srXFGD46BOz1hZAlZk8lpV65lB/fGX/
Wli5CjBwkwmYnaciHG1TWCbLaCrff35lzxlZvcRp0lW9tCxDKK/i9IIesxadScfXRd1/3t+/C1l5
hSxvzaqbWQgdygOT+o/ddt5p3+en6GLYWNv6tn2k3b8JD8Zw/iqcOSHmyjOIDWN98EL+CTX6fYmA
BoI+N/BaOcGp98STuhtOGYUy9UwA9+EBMeDnUxVKdIx5vz2axHUhY5Eczd5SbCE59L51xt3Kb7Oc
f7zeKxOr+zZkJrClgbXVRDGqU25KN90Xz4smS4nEGHAacKoO7L6wGoe7GJ2YPbT7N9mVyl08pwlz
br2rq0gCgLNbfP+cAo8rQH6IXz4/q/IZE9rqzo3gB4a0ZEuHQ3itZEvo8vI5x59LA4YBWiLIfivv
mOa0GVi1Drm3UBefC1+XBOS9n/u779rqZs5xyMzqVC1nStoIC0Gb9mQechd6QkK56iLbNm5yr2zL
29rRoVK5kJ7V7+1jfVvcGfvP92TFZP0/Z4A0iS7wC/fu22NWdqPcqR0XWN7qITEtDD2gvu322H2t
TvmlRunbGuz6W+6c6w596DqWOiW1w0X3crULU8qkaOyzC3MRE9Q9ylnnKsKvM+s7Z2XloEYBJASA
tcXDg+FNbfHXnzdFOsjI/vTbFHp559y78nHK8GptK5fFULGo1BZrY3YrspXIXnhW9b14BWf0VzS6
ttVJ2P6PdN8AmPCe0dmzZf6PzjsFItrGyBcq4E/fftvajyZFRmdtwZr8oP68z0rpTIzy8pXWb/Zr
GysfIlai0NUlNvpNANwaGsiFZBN61EN+Z17LqMnFt7IrPum3w33sWWcloD+MVV7/gJXfGK25bmfo
IxzwSYBKx34R3wXAy11qPSh+gq9z5sqohfwHohrLEf1k8frKoTBT7ZtSim2APV6yY5LO1dETVTfZ
Rjx3XVbl3D831aR4sQhGgWtYt999sUVNZPmaf0TluKxXOio/0cG4XzQ98uuGvpHgtMy67bON4dVe
ck/Ausu3FZyQhVdc6ecCtg8PmKGiSgknLjiK5fK9Cp+CatTjAeIgflL0DM/qT+DN7Hu0Jw9ZTndw
NmL76DpTyf63xcW1vrLY9CaThHHO1zYfIK015guhORNvnFvU6tY0pQ5+pF0W1ZjOaF5kYrX53Cmd
s7C6M4lvlgheNpkz0S8x0+tIb8/Efsuhf3cwX23T6lL4qc5YisE2qd0tk4t2pDPYVt7mVQiX09HK
6NbU4xmbH71qRCqMZiPpaWhr0E0VtFVRQ9vkTIZoKwWtTAUSrtaDN/BM4LLsz/vV/bW07O+rQwCk
AIYSBUtAgT1fvdOFK0l6MKSLuH3UtW+ff6yPHIy6BGGQgMH8r+qrQw7pc+z3jF878SnfM0RQbrRj
8WuhNZW/DCfwYd+W/MA641g/OOgULw0Yf2AiX3iB3q5RFxoQ5SXvVqTcTOEva+7sBFG+z9f2wUaC
JTKZsLd0zZReGiivNnLotXJKZY3BqVI79srMiKS4K+MGLPp2bnomY75+bvCDk48Q3BJpaCoCSOtV
pTIc/8zEwV2mH8vp5yT+/Pzvr1o+L04SRI2pAuFh20RrdXmtwmBoCGofUuZgJ48IfZoEc7mdXec3
4/Y/iOWWl3x1FuFclpG21thD7X3PhxExNSBspbe71X4wsXXKXe07IGRg3igR6Tbswouo9rQDxv9D
35Q36fZc7PxRQfT1r1i3LIOyZy+Y+wE8uzG3qrdouRY/ppSalExJ9Cx+YHnY3q9a04GjMb1OC+/t
6SyM3NKGhPimzRmCYGq/Gr+HkImLjqLxKimFcpKmYn/m4y6x2sqqoYJeUqDB0pnfWFnNJstKYlSA
nCVDgVqJRbY9sAlv9hbWXZEO/hmLaz9KB4GPappYXF6dl+j59QXJNRiGxzLlgaf6Zzn1V+WYXYAg
9gFL+oieqrtRc8sHcZcfgs25RGFFNgwbwcr86qHQBQ2uGoa4HP0G0r/rObSl+Epw5q24Sb6W38T2
aLnZ8fM1rx3PYhOFTECasIEZEpRib5yr3GYwNobSzAA+TJH5aDOSsmHU8nMr73onf8xY8IyZRKbv
cLyBpo3wHc3zSzQT7WLJroeNCI/xVndbT0XUbwfB5UUGW7rgnk8+3uU9a/urN6SvdGsMzH/s9/VF
3Dut7MoeBB9b+UcBhSCzGyK/YVFjO3df3+UHa+urTdaK0K+qDPD/0sCIjuZv6zg8MD8Y/ywMp2rs
xBO8lqx7GeDWNyECzSXamKbknG8prF3y+qcsz/qrIy60zKR3nZ8wIPAg+rswOeeSzxlY3dqZgc3W
jF7W2ruL1oXu9QrVRN+tPQbagqumobh3FvO4dlEgRUA9LA8omTb/W6Vg8mwJmjnjAtXCPxlKsWs1
SqWCAf17kh+JhOi61fquVZd5NZhuPz/f72+RTlOMt1sGjQgKYbVo02rmKBjg0RVDJvmIUwE79Zn7
uZF3yRdr5JKCoeASQX+wpqepO3p8FbQVL90YdJlLgpS9vxXsZmtIqPkuvPvC7wFdDJ83iJHRi+Hp
7FuwfgFffoQkA9AhO6ETuopUmnpUBSGjJg/xfGELNgNWd4KzSBpav9tv5+Fb730yiyalhZIH/AMY
j7cHNixyS01qqXdgebJr626QGNFKJJvxPjdK4o0/XY3Dzec7/S4IXBaJuDa1SBq+QNlXtySiZpPo
8bzstHWV3XZb4VLfz0BpjosIH/wYdga/jGEXT58bfn95dNiHwHuAe6IFvq4CakxAR3kiQ+QKEsFi
CiMh7P3cxLvgAbJY0PkA4hBMJdJ8hw4e+7LSdF90+i/1XkcswLidt8WeKbFFw+zhc2vvF4Qx8le0
3wk5GeF4+/XEADH6IWaeWqtqzxL3dayfuRUffKs3JtZlPngGglJgppZmDgQb/WZCpCg5ZA+Gl4Pn
lJB5UHfn0bHr9AeoHZxTMFWJvGnvI09KaPMgqQFToEyX2qiVQ5jWzF8hS0NmOc7Owcekdx5mZW8V
Gyi5EJgQ23YvoQnyYMeytWlDJk7jokf2k7lV0m+YKD7/fO8C7GWZZCRgymDgIjBauVUg7dC00IZ0
xh+9C8mb5C5A2d4xwBk4mXsez/juwDBvsAiakKVoVMHXaWWuBTP8zBPPc8ahKa4lBu4/X9M5C8u/
v3oBs8qvxHlmfneWNQgpVajbSXPPncp18MrGvVnH6slnrNgqlQQr/aZjlM1RvYJQJ7zM7tPAPh+i
f3A83phbOax0mLQ2szCXlL97ZHxz+es4Z2dcxwdn/o2R1StXC5ZStYXaO2YGj0NnbvostjvAb1Eq
nNm/cx9pddwhLh1SRqHAZZst/IY1pC1npJfetUPWX2jlmoQa2KegvXwh7ctkQmFmW0eawE7zpffq
S+g/XFh1dgY4D2E7Xi4zBOkpIL0ajv9B/HJmb9e1xTKO1BgoRE9zJnuGhyO6RAyV6QlnkVQBoa2c
xkd1g2q89/lt+MixvP6o6/e1leuiraEjx33629Bptv9WmyXl+SGf6gvta7X73Oj7SObt7VhLr0Wg
tkZFgVGe1Oqm3tdu5wW7kdK5u2TwwX5y9U2wF6ibD6fgP0HEv4sqVj9g5deqFlLjrFvcjFueTAgj
LhTwjilF1cKpvyeO8C28hEnY6/nu57b8o7tK/Kaai6begtd964CUQsvGVGXHYWkw89s0fUrkh883
+KPTROGYSFEBqC2uETQBRRG19DlNYcecs8BE8dQ6EVzjY6v+P7hTeJMlDMlLLWZxhK/caWJ0sIUs
jm5OvzXTwZqeP1/KR08Q9bi/Blafqu3jSTcXA/E+uc28K3//YwnBmn27PZ8ofnQuXhtbPw6tMCbh
4hTUrX/Iwdome3mTHs724T56Hl7bWZ2BQeqGclhIJJbq/pIs3VYXLzXGyA4N+3y48j4B5sC/Nrh6
IJKx0JI6xiBEab9T2RZ++L8bnAuVe9qPaNo/qz/Igc9jyN4nvyvLq1cj7/qp5cHFle8h6sq87iGn
e5G71VZ9bH7p92B9TjGdx3qrfE1+Fq6i2lF4VijsQz/3egNWL4qh5R0vwvIzTtml1ew1pmCXkTgk
ZaYNHHXmpt7mF8Z/JzJJkL1a/eqVGduwq1WB9EWfM0/JoHaDA4t5g+3nt+QDn0IRh4SF+V6d6vXq
PJUJahpWaRROWxnXYcFcMZo+dj7OZ+rUH7zLFMZ1OP6WshzDqW9vey4WLRgGHEtXTF+RYKhsPVHv
P1/LRzaY9ib/AugrA8x+ayOpRgRo0gTnFT4UpOqSmbqfW/jAPZL7/LWw/IJXPsvvMu65UuI+esNt
x3njK7OrSLIDSOeMe5SWHXldxeQAWAA60IpHenFpYry1JSRjNaRIVpEvRzvh+wLnGslKmuv4pjvz
rH60rGXwAwFfXYITd2XKUIWpyvIKSrzqYhRPhcZpg6OohG3n8/374LS9TJj8Y2hdfxaKcrQQ9xic
ic6I+ANCauQozoh8vsAv1xvHBLm1uP7lrVz5jUiQdT+VptyBKcgWtMkRROmOqoo3wS8SxeqXpOu/
l3l6kyjRmU7n4gvemibnYVyHGsuSia/nVRR1JCkSmtwhRugPlp+VVxl02xsJNny7qRXNFjLjuRus
5sz1ep/MLv2fv5bXMyxwiGZVH/QjhIupFV3B85So3/R01Jhsz4UxCz3ot2B3k7TUSI8q/JGmXG3n
WHtOrJ/Qoin6lzaWfmVwgsyXEv8un/ss728nAtx0qpYJLQC6LxzKr+7OYEDHwNM1AEnOLkkH3WKr
XsNRdar2Sw/4/5J2Xk1yIzuU/kWMoDevZLl2anXL64UhN/Te89fvl7qxd6pY3OJKN+ZlYhQjVCaR
SCRwcI60+1PMmQmYgchmysiuoeuz9IPEKCt1SshfVBPJpOiXNnwLuk9/6tCURJBO0/jHZJxgET41
v4h1yIAzbyyfOu1o2J9i493/ZmJxARtxH0lt7GeerL7EGa0Urpqulv/4ZF4uZHFoqj5SFDPHSlWl
XtFlX7VOsG5VGwfkOgBcmllcpjLKNLY2tK0X1neKNb2ayi+Uej/c3rHrcMbEqgypA95GXXf5UdI0
7HqmyjpIbqr9lGTHzkSkTfL3kr7V+bl2apogjoH0GmH6mvi7a41cgjYwYYLjpct+WOPWBNz1hgmm
D40K9e9m5bKs0c4xKAMDnMSYU6pJX8vpa2dt3TUrq0BrxmFYkVeFIDC/vGoQ8Mv6SFMSL6kbXs1l
+rUsyg1FzOsE2RIS8SjPcjNTVVvcMVJQdaMm83DqD+1dfmhPw0E/qKetMvPKC/HCzhKcr5hDi6gE
dhDedIVO2Cl5o9NGgG9pJ70w/vEoJmqlf0Biw87qnlLvtvNdN+NQxMEjHKHcqNAKXJykrjczvxz5
ASJDj0419V76u9KT76o0iZzd9LA1AXftI1jksUb3X1Foli8sJlafQJ3CPLjPZEWTmbtY8r2ib/e3
V7ZlZnF2p7wY5ATWUC8I/LspV98PefAmHJP3/5uZhaOEDll/MpKRaqoPYzdg5PkDX/SP4x0tYp1u
BL14pJeWc0/wk1R+JGMlihUvLtp90zwBLN9okl4fLO47U1VATtgW02nLL9NOMScOpmVpPtTAMtpk
Kz6suduFicVXCeJar9uMhcApb9auX3k5nB3KKxB8jeq8dF/wgN/u7K+sDAINJscMlR28wp10ZThN
HXTv3vyjfWzfO5863G+HwOWTTWaBTrI7te5WAeQ6vfodC5lXp4AOmGK5nfJAJTEjJe6QJc2A3IeZ
a1gvdPXu5/RtLsV/7vEi9v7X3mJv+1iyQzATpPtR67udNL/V8upT6KNtetvnV6IWzwpICxmkIIu7
4pVJOrNnfDGlQvo1ev1cP0bfkFVwBaWFsy8gtREgxWh6AC0nQsgWgEDs2yJtvbAuPvZZatYkoFay
Pus9RUYd2QcaWUJ7wOXZzR8D5rpvL3blRQ0ehJTMcYCAYVgEmjNzRVCQMul0As0n1IO86Sn7Gu4Y
Vnka94on9J/Lp6120nXsujS5SKIKIzJ7ZUhzT20cdT/6EWVRRDPv6L7OG05z7aR0xxQB9DEFUHqJ
A0tUOLZLB1OKL/i0K3cOP/Ugeh1pN2rxLtDnjYL09VEkz8Vn6MzRlbvqYIeGgaDHMLfQgys5J4+B
ryb8dPubrewfNmhc0azWVXnJPGZUCKkMiUpyUPdeZVU7IFllKW0cg5WSnXgj8HiyFKoRBMxLz0h9
LU+mkTfCyBkQIAvI+/bacdyLntH/x1zP6rLO3iSLgALkIFW0mG8l6LJ0+EUm3W3grb6rdlAdPRaH
rvFAfm8lKWsn4OIttAwsRdqpjjSwne6w797kh8pjjsCTnkCz3If3UBFu7Ox1SkzkhMRN15l2VrVl
+SWtitSGIXCECyyBGxMCbB/CB6t8lBCx+lNXwZQhuvy04pAjXHzDILUhOiwoXI2O72rWfe3EXrf1
yF9bD90Hy1JxSqQNxYc9CyG6ZKkQ8RCZoch9kfLofdA5O7OUj0MEM+qfLwhOf7yebOGaAs+h8RdI
DU/rKpaKY6WW5bErrezFmsut2/z6KFsQ7YkmO8Ob2tVAnYaqNCoQLKuPzB+JnX4MtY3X5JaFhefJ
02z6SpgU3tx9gje+3ZwW2jKw+PxpGCMn7QyFl/SvHRTftVRt3R8aH/fyurrYpeVMHILiiQrvOw2X
ncIgebYPoSvxOma88r38qXvYOjwrNXDxYpEdxKcAi14RsemTllZ5y2cx3PmQvWneRA+Np5ygbIVO
Y9wPz/O36nm7p/Abqr9c6LldsddnXm7CjVxLtirCU43mxJ28T3jHqF8SsivdRbXuvfplOMx7xlN+
1b+yL9lB2lm78a2dbQ64qVc4KYM9AIvBFaCBbl6+3/wkysuiR3Oh3dlH7b16z6Pq5bv8j3/fHYsn
aw/Nc2y60U/1UX2Qds1GIn0dqLFOd99RANdQ1lucdy1HGwVVR8A8xgjiEPk9IBt6voUYv4Ybskru
ONFkI1LCX3i544NSDD6qS+L1mEOIAEvBbj5wMRyzY/QiCrBwbTVA7JLnrUfcWkQ7t7w4mKU1UnVx
+tbrRys+AudMEcxxmue2NSIkDBXpjysxlytdnNMuGKZMmxSyhnS6U8AWaKW4EZrd7eD5/9hRy4Js
RaRgy3GUqbeicYrQHmn20et8YFL42D7fsZl3+jvn5Vv7TbyKg2f79bbdNYcBUUcaJp4MV5A3JMJT
X0dT2lPUV1m6m/qjvwmLX4kLTBSJJyTlzJX558GoVKjZSB8gpg5edTgAwt3MQMib+J+uIzCIpYW/
0CX6oW4BB6/dRQwzsaUoAdO1WXbfe8Su7V7yOw+O+YPT3ScRtB2x7iEUefjTnby0pF4eCejNZ6eY
A4KQ+U6yOk9Gb74Ykw0/uf5el1ZEzD8LdZSmJV9Hyt4rIbgKQ8WN0caQw/777cVc306Y+X3CGUNi
YHZhxgyg60USh2Jqy7RsE96rkn66bWKl/0AaTu8Gol5BIbPMlZ0+QoGj1jNP6dvoMTLS5JDFkDWj
zNm96AZayR3KxScDOaAT8wk/pc7ZIiZe283zn7D4ZggiOk2nUJae2nanj0czQBEt3ELQrVqxDVmH
q1fX5OVm9hUCvGnNZtbxa0BrT6P9mikfbm/nlpHFHViWc+N3KLogq4fMc0fUjzLo5Lcyr9WzzEH6
72LE7zhzQKPz66qc2DIJTuX6oP8zHCt0Gzzzp/Lan7Sj/dl87u7oMaM59+fvb8qvvBoZHhI37DI7
DyugNBKIes+QEv0eld7gvlQklIDnT0P6pS2mTabBtV09t7hwEN1X2ghIsMABdx8lN/w8fYj2kgdP
L+ztr4wMPEAa/+dHnCwK7h9eqkzcLEOWFRtVhHIIXw+efrpkOwtdhcRKt86f+O2XWROzSmd2Fmsz
fX92eIK0HpI5B+MgZrbVnwnTljVUp/Pb2+6prUSUC2uLiAJyfErlklVZNphfRIqQ4JOO+Wy/meQK
0YRpn+r9nZ2i22ukO8UK3xSB5iX6UzgBpoAJnz6mVzuQs7eU7bruborMt0qfgJNzdn6JhFqXP+gD
T0IGV/P5SIn91UnufNs5RJC4KrHlNfCgComI2ytbqSxe7uPi5KWFWYdFyj5ChO/Je0Lyrmy88pMC
AphGtLZHfmSLjHBrNxenEIURtStbbOrOR2cmx5WK/e1lrVswdWZ1KD1dlRigVq+aKBJemP+wxwdr
+HL7719JeMS2ccdQ4GJe/qrmm7fRHPhMbYpZIPI59NeHu/ah2jWPRXaYn+J7gdJJ0KF8T5Vti4Vq
pbRwaX6RR0pjWcWqMG9bnv3SfGtIXmfZjX4lhsc855y6KRNm0FTm8e72ykXGeHXumGRQqXnLirkc
2guRkhlREQd7SJFqlyXqxB4nMDb6tGH80WtK2Yf90872Uqrbx9vGRWJ+bVwUj8j1EONdpLNpUSEh
qzN9Cazfse96pM8y/VdnPzWqd9vS6jLF0AZvEQFxXjwRHB0NU0NOMwg34PVAPiOeUU1AXaFVwzfN
hNw3IyOh0m90+Ff99szs4ruGdjyOakkjENGhN0kCnbMTb0TOlUtBeCz9TFpJCC8sD1+DfpRa8AFr
7TFRPqvma2VsdAGvTQDMgGaAsqhlAgVZmNBLO5dRA2eSNP0Utfq93JhepdYbn+h6VMG4NCOy57PL
XJMUYEAG3wj9sPYeqnqVaSlpNB9Tqe7vLEnwAGioYHDZI9w1THnD6I9mPsVVZ32Y0qr84xLt5e9Z
+AwsHnal5mGGTlcmj64Vh83LgOz73W3XVK+vvks7CycB8uCXScUXFPNi805xGbEukp3io6f6dmwf
BL2fGDKdC68sD8HO+Dn2+zA5FtvwvWt/5aeIioGp6ys0BCMyZInjJ9yLtdAYs7XwLkR1daMuIBZ0
eewvrSw+dD3CBiKL4dLU6h7T6WPXMFoUDkc7fHw3dFuPrpXYzqFnYIyWHqNUV88Hmgf5oEVEmemo
v0jPoOX2zVNOQ+GBmc+9dfRdgx76PnkeTlu8DisnB9O0TH4TAdNavnTpTjPLzJA5ObP9Hb4v15i/
OmB7bjvQqhGm0Ajg9BOuWglSq6hpj8idp4ZPKonwmJ70/tdtGytFfjbxzIjwnLPD2UhQxMXoPeOk
CrUVHs3PyRPk3jtkt8DI61tfbcUTidSCEYM3GcyAi6vBlrQwClpm7ILwqSi+KVvD6ivYK5hHqXaD
OaHAcdW8a+DsrpFxENO/DuH/vbpvjgw3CGro0LX2Am9gQw+tuzE15I0DsLY4yhwUORiSQiVi4RZ9
MwajOguJuah7NxQKn66btzL368uVBQpuGEi8ofFe1v5KlMGRmKszL5+VdxEE5Q4VuCmYPKfMT7ZZ
Hzc85Lq4gT1VVXgqiLnMZbVvyNGMbsbfGzqgQpHswYf3jZcc2z1KbO/qxI1fbCZJYm9rwGAlnlxY
XsSTIXGawuoc5jHTh6rT7yPtCTUxt+of2kTfdZ2yEbG3Vrq4GAAHRBMBh+we1jV/vBvkfNfJ3Tut
Ljfyh7WjTQGO/BaQD13mxTslMTPNlnor9QwU+HYSmoyPUxurXuoE2pe/+n7/2lqccAQ6bXqE+Mt/
2mqKmz5TstaROsvc1B2g2ZlOc+xW+d1WqX51P0EZ0laWIY9YNhBlhI2DVpHQ1sh6CLaH/uAE0SPy
j0Bne33jVl9zFqAIzGKQB4KCWASWpAvMrFKEs8zKcypPXkw5ZKfkUYSkoPM5COpx3zeD/xdBmq8I
kYPGgYSfZRE/5aJPk9qZwJxpb5FSfbEi81drhz9vf8U1hzk3s8glnFiLnGzORi8xzdOASlLRwnM2
hvvbZlavA510GllSqiB02C6XUzMHpqMpPXsBmAdEkhhVDO6Do/GCOBFqc7w4j+GfY1EptYspF9Ar
lNiWBZcx79RS62sRsUsesbth9EQzxzhSUO3ukt1sw/u+5ZurG3pmVCRv5/deaycUJzEaSk9OZKCO
/DTWmx0MsV2LjOhiaYvthDRICxwdK+NBIRf6LD9Rr62Ce33nHLVvhM6hvN98dK4cO1haBN2GYCzj
0Xu5tLaOwFumWcqBH+E9TPbzdx99jmN7j2gr88HtU/2rDe63Lr+VA3hudjnBmxYBY7NOgfj0P6ny
NkiDfdM+62VxUPJmv0W0uPL5Lowtblq5ydTeijEmjxRA9N41hi/I1/354b6wsnASe2yNOeiwMg2Z
W6A0biiwY/lbj9grjkNID7ADLTp5nniuL4JIV45VLCTY6aFa7vCtgtPHExVPBK3ehs/KJ/pdkAJQ
feLMH9RHQV2Etkb89BeH4uJ3LKJMwjOtD3s8B+5O5E5U/ZiF/n3mjy+3w8xKnnRhZ+Gh6BA5ao/C
s9elo9srTFMoW2IAGyZ+d1DPzneRFnZR+CzFREG8b83XTJE+317FSk2Oz0akFCeN/HwZuFpdTyc1
YRliXF0MXQYvFmPB3sioaXbgPWB9+asvBCaHfgmdrqupw76rEqND2NLrtfygTa9TwqC6b3m3V7a2
eRrLEgSEQmBtEbZmgGIITACkznrnGKXTvVGZ/9w2sdLCdkhh/7UhfsPZBzL1KQ2gLE488yt87ACC
AfzEO31wmw/FU3Bs0afbMb8bQUcPB9NrLf3NI05lFwUNniCnsBZeGM/j1AK1xwut/JSX86GzE9TF
nT9/FNCV5GpDvwDk6fJw0/yBbK+xmUjuUjcb3zjj3e2tXCuwYIE8kncP41zLS7tqSs0y0U7+DWBS
2cfCywABFHc5VeGt61rsyuJKuzC2+G55F49SUmNssuGMSiBWc6o7ueCpr5nVpy6LX+eIpryfJhsP
kbVr7XyV4ko4c5iqMpypRr7VCxC8jxJIrY0n4D9u1W5hq1fd3zRVNLZI6q6GvSy9NRsjdxKqe/cU
F4Hx1n9xsZCsCjY1GVjWEtlgJR1y5BUWguYgZCbK4KXdShlXw9O5kUU0VxEM6+0UIzXkBQFElzXc
3M8iPI17BjUTN30aNxowmzYXZyqtKTRKEs7uvLM+j+/EZKp/0p9tN3oLWerOudt6s62994Ep/ncr
lyP3SCuMMOljsdrr9xqcIX68czK3/M6wpouSuKe2bv4E9inbGtRYy0HOLS9ykCgKkzEziWC+A8lX
FaEwXTTjSeO5sbt9wlcdEnUiIj7NjCvYRmlLqUKdhgM+hHdyJv/TiIm62zZWV3NmQxy/s+NFFm7T
FESPoBhl5WQ4rfRoSIayK6dBO9w2tb4ckh6mW3g3LRmQ8igptSoU0gdy7DrRnbU5zr72jqEqJ1i4
TUbBqHleriaS9aaVTYJFveNJGJ2ElGQFqDl5LwjgtglP1naP6giYXEI9j9BFBqfZDGSYtU6QBylR
Iuk6qLWb9D//fOPOrSxOdBE2rTTJWCkyYDqV7IWMif6FCepXhqhvUndcXP1yqCIFXauJN+TOuyLR
3vapsf/fTAj3OPO0LpkGyYwYcJIi3R3GN9YWmmrtpjAAXyPRBuLoqkIWhkY+J+jXexUEnKbzWS8N
b84hCq/GjTi+MhdM+gfboCX02iz6XZdrgYGwCtJ2SmAaCE4SkojJWweiD5H/9c3XLX60tYND5RSM
NJiRa6Dt3KFoP6sNQMfCcWf4BZtu49us3e7nFhZRIJiLIJya9j/r0U7tyTjqBzRfN1KW1ewPeUAx
s4J8L4pQl/tWUf9p+rTGzeiNGId8Nz4I7Y7m6RUdB7CjBSQpzpd0D+fT1iauxgbaXUyGMWPNTxBn
+cz/JFMLGQnAthh+kxTP4G74UO5nrwZLWJS74ftWyXalDwxcVayTaoDp8NK7NFlUpdyVRiaWO+7q
98lJVOHak9A/St5qe/s73Z/d7VOmimCwTNTObDoCQ3q2TLAdTVor2Bx5nUyQ1ENK8T44hWTYX+Nd
+9DeZfuesNjsJihSyiOE8Y077uePRenmmasEhMmtmaG1MGlxXatAt6l/LsMyF8pQay2/SWuSh0I7
pnJ89OetOdDVL3xuZvFub7TQqKcOM2LqT6p3yCiKkstE4iNmdqLc3frCIr4vNpunDBhVhRtNZ775
crNVpWprpUi5b5gMtZvQ1dtDnyi8Pr9lm1TKa6fHkCmrQkYAGedVn0GL2qRszUR4sJAgqI7dK1NJ
b37TDHmtq6G/fVccyqOaucEOmsyNTPzqKwInYMyNCIRUGQx7iwPUBU1tRn6TemmWvBtCahOd6bVm
vFElWDMjqrkg/WkYXV1FidP6XWmHFJTCcZc40l1cWZ42dRsH5SqoshqI2RnZp2gGXGHx6VKtkltg
+BRfYFnoJd4xtbxh4toheWMyZ88FAaUDfBuL9GA0BwU2S4lUcVI9v5F3VpE+pqbmjlHwmHaoBvcD
N5UGb3nkGvpHCVG2ztmc9RJ+f+Gli5+xyB9Kxw98beJnyPct0sHiwW29QY7lvnoOkA+9HYBWPh/H
3CQBo06hXBXkYz+KmiFjgF2vmjtnbD4HcNLa5bglQHV127MoWEa4hZn0ugab5IMppHNJjqtYfjT6
+zTTPb8u3DLcqvWvWaJIp8gW5QKkDBdJZSolvuL4JJXzHPzQzPwzDgl1WtC+45LZuCFXvFKlHkg3
kS6m7Sy9kqZK7vilWJUxBMxtZAe/m5ut9GXtGzEeTblfFyptS3jUHEE5wx8QSISQtXbokTWJkqMF
DaNr/pj3ysglIMPZvmF43S6s4uL+Va/o2VE5sii6YDeq6l0rWW5KbSQwyv1tF1zdRHGmqbyInvDi
aDv+4Be+hZkQ1k9FLtyWUvRtE6sroVZA6idQxsu2E23uQk2CIPUqs9srUvxmTLX3da5tuMO6GZBU
0JhQBFnSZ1RNkDeZzFu+dLT7wozd1JJ3I9Jqt1ezumGQlv5fM4sAoTrR0IDp4vmelKdpRhdEVjdM
rB0iXrHUPWhi01ReHKJiACk/Z5gANX9SJrIO07zruwyWX+d/NKVeXsp2bXRSpXKGIj8PbRcamqA7
WJNv+PdV0US2F2ZGJm9cjleZAOGI4wrvJeP/NNIWPpd3jpFFVBK9eCKLUjPZ3isRfZje+jQP8mOT
ZhuzIysbCoxXcBxQqgUptjBoy63iVwUai2WM6E8bqC8hqhHmVH+bK2lrKHRldRpkPmIMG0qsK/GQ
iLdVhqoqxNPhML9mZRrf57UWfaVxXXiVI5tuOzPGctsr11bI7IgC1EcXiePCZeLKtqM2xGiiFXy/
4qXvQXDI09tcHTZcZuUACLFKKpysURRbLl0GUGTGNCgQANKundE17pTnG0d53QRqG5Aha5SDF7kA
4l3jKDlgsRw59GrEmTvndHu/VoIFi/jXwuIUD9U8SJB50lAdmjelHx+ybngfVFvyklsLWexVGMdR
aBbg+pSoc0fqiX3w7vZCVj78+UKWs4VNktRWpvqppzn1ezXxT3msfjXq8k3HsMhtU9doPZNk9t9N
Ww6KVHMcTUpIq9bkCzHfV/TVcKxTUzB0ozT5WTam9NWW6+IlkDuNmTdjaGu3MJVco7Damd8MXyv5
37Lks5yFdbariqAcjvoMBsolEPXFqeoUKCfqwgnuGoTU08OcSeWeYrOzxVe39mnImymBEYu43hcx
ofJ7VZ4m8CWxmCwmb8iiaXd7w9ac7NyE+Alnz8u4aqyynyiuxfadj3RpPz1FW/Wute9/bkP8hjMb
eWUXqcZGcUw+jc1LWgKUVl+sLNoIMCtRTT+3I37HmZ2xb5uhzvEzs3jLII2bQZcxJT9Ijh7q6C/y
1Qtji/M/Uq9qW4H9kbqjGmd7tStcOZ08ItLGsrY+0SIO+EFitKB/aBZm8EU2ibHvHabNzQKa69vO
sOVvi1DQ9dFo5CNrmpSXwHngubNhYG0pmgGxE41HcOXLuDw42hQosKl5Zj6jb6i7YXoqNvUtxM9c
vI+gF0GpS7QDGRZYfBop7JPMKFSBnAje9I/VR/M+/mJ/VE7+F4e2SSQI+c3eld/rD9sDxmvOfm58
8bXqIg2GuRQ4O6k/BtG4rzPtEVrZOf3jxgWh7tzS4mups2nXpWSknqXvNT3ypOJtJxd/4XxnRpax
WzNqTa47lpOKGS3zrS+1ripv4Og29mwZtIO8qIqhYSXtpD+2Vo9q37s01eBc3nqxbN4Pi2TSsEod
+lVuO/0YQ6WAeBVUw8O+enUO+aHuD5anP4dv7M82oOB9D9DG/CTtko1jcD3OyKcjDxJcVvDTXGkx
TYVcJYlonUTZ/D1Us9M4lz9jhDKCUDpqXXkIe/0hk8yf06gcbp/xtSPIW1CQuFHzuXqzmYVk9sFs
wK5WFK46cdeNGnQqP25bWY0kgCIRDIJx4Uo1fNC1xPJjEYqz/tsQAW1o9fovEkoBtaF5RxZrXDE7
hIVVxahRUYZkrKsJGjdlaKvoSrce399ezurNQtcfiDUIAIB1lzeL7qeB0ZUsp1Q/9nK8b/txV42f
rMQ8KPGfAg3wDbjv/mtrcYuVjlRbWsaNzMfx2vB9U7+7vZiN8LgkiQbaXyqqiBuqbiSur0mfIyv+
4uTBDz9tHoMs9w+OAr2VsiWgvuZ6ANmE15E1XxEOTLJvM95KLPERiMjT0I2Ut0m8MQ2z5nnnRhbb
FyVNP+Qi9Zf88VFu/YcMSMjtDVzzhnMTi/sF7aQsrgY2cFRpGLeJO4bFLoeBNR3vIoaybltb3zVa
DiDRxWNNu/Q9K/Rbyyw78bletPafOn4qk++3TazumSU6X3Q+QbAtXmaVrCV2FYr4K9dv/Qid51Lf
2LMtE4u4qzYx3V2B55+HeFchRWRvPchW9+lsEYt9coLMGaWc3AKwHzjovvynKrLA6yJ14122tRTx
52dppjT7quEnYrekyFOqn32wRaQnfPQqgTlbyjLcaKXFqDmbFaZy5nIg9376A16lyU3Uanf7218j
L0QaAZUEnKCgha9GOQojHgwjxL+affpen72iPaSKm7xI+/F+2FGFZc6iT/fVu22t3i3bS7CpMypT
SKLIVsI6Mz/Od+U7Q/HCAxBJV/GUvf8AqhCM0F+0Ps7XvFSBzhAlVvICXwmcsPBkM4sgwho0NfQg
0WrsjS1ejRf/7rCx8P2grO0hSFlljkRgG+e/jNm23c5PD0qb/wjq5uvtT7p+Ev77Ra+BZMxvFdUE
Is7s49mdqipuPSlrHLAMeaVYG9nM6nkQiQw0ZvTPl41Y05AixrfYTEv7Z2qfonAjO1xdDqqzgiWI
etXVcnqEQeya7TMyCmNpsZvFxdiVfxNn4bhmto4K+hU6R24KKRhqEqOAdzyZ7mRPbhxsDU6tHW2u
P55A0Nhdc8Oro9HkRkMmMY6fhug+iVO3r9/ExbfbLrBmhglMLgxY7+FSXrwNHDNV8lBcUQ6NzN5/
abvipNqM/SRbA67XsEXiB/V/0XKDm+xqCEbO+iK2RtFGfOw+ItrC2N50KN5r+9LbjhhrvoDSKPFK
E6xFy5sqy2Ay7XR8Aay1W4EFY7zWq6yNA/T7Tl0GYKQnScTwBBq0iwAMOgN3MIiJ/cE/is6sv9Ne
I8RnBOFB9X1rQmp9D8/sic95dqX0MVeVrf2OwfRIT9m++kX7xnOO1SENvL+JfuerW+QvZpsD1NZ7
6jEEPNt+6E3A99XGqVXW0sxzK4uHsCpFQ1f0fKrwkcTlB6xiXnbKDygiqzETfAL68o9+ME/py/BJ
QxRlf/sEiL/+1idcnIA+Y0ipGFlkKSV3HTOEjTTcWdWb2Kx2pvYhkLcUAdedBoICQD10FSnhX37E
QQvp9cV0oAW3g3+MTsW9f6ehF6p53fM20eJa2AVIqDFYjn4Cj6BLc04ZWvMsMiotZ3BQ1TzdL+9u
7+HqkqDBFD1vAIvO8t2jhYx12xGv5XpHUggLLrqvDOaKuZd8H73bAiX/bgEsP9q5vcU5gNWgiCOb
ovrgVR+dU7fXDtmp+RB8BWKGkuRx/tghQVTsUB28zz7F91skkmthE44hesL0AgUO5HJPM4QPxhax
Dm/S6sENhjDxVKX/IkfhZ6Vo8sPG9q59wnNzi+X2QaNDboA5BpcMV1B4V/Ze+jbeq4fWYzQEAEpw
2ILarmUjtoOeoaANv55SCcxpGhsnzjxTH591q9mblnpX6c3dnMR36rwlHrb6TaE1RkhbDKRdwfiU
cW4rZfit4zvZXlu4dQVup9mPu+LVOmX3wUv5YD4On50Q+oDf0vXbQquriebZj1gymFtdZ9lZyI8Q
HHTxY79TEYHLoQKOjuY76zg8VsDjtrzpNx5k6c7nVhfvqrY0ewAlFCik04wCwEPLKQo95zvcigbY
5pPxQpVa+1i8S5/+eLSdW/nc9CLnVHNj0OqGBTMF+BIF44ekHp5lZcuFVzyYPBMsBZ15wXKxuEpQ
gTXi1Aej2RrDiYKVa1bmy+1TsnLlg8lSAE+QLoFWWpzJYIZYIu8IqxHyM0Oq78bZcqfs859bEbTU
sChRobialVHipIsnAZj1u8gLtEMTQbM52hup8spakM4ADKKAlxBwpcv4Eid9MDYjB75JskgoqI7x
Lmx0/7NmzfpGHWndFtOPGmCDazY7LUyLIZIYa5q1j4lMxJy+z621v71t18jZ3yQAFA6Ezq/CIM7l
ihhLHjO7Cei0tgl9tKJ5LqD/qaziU1Lre6Js5xU2DGBmG721Kv0H+lNbXbKVmx4OF9r0MEzqzhVH
TuoUSmiNLNTIy5MccltlUye5Kqku48K7PpTu5Cg63l74ShS9MLo4X1Yu6bPZse5e6Y5Vnb8bHAA+
/YwuTaY/TqiJ/YXrnK9ysdEwRxS9PQD6cmJ9HysfDDnzYH7ZeARdYxLF9zzbTHHgzzLRpE7mVFXE
ug71XdbvNID2vsszqDsKxrbq/bAbDtFjt0NY2eS/77LcNbZ+xco1zDANYzsGKb52RTxUTlGZZT1H
vqy1oNtPYwg5h6a08nfTagiZUwK3+sbK1z4oNWQxKAdNAi+My4UjmKuZg03Z1Qji8dTnMvSS0AKF
T8Q356mpfeVBV/wtYvM1q/+J1PSrKL8sbginlvQ0zwkIc9h9rsv5KPk8OSrz3WwWp8jI3t/22rWN
PTe38FoQ4YYRUO3zGGZDzfPnzDhzkzeQ/m+1R1cuBqEXg2oHvETM1S+yUzUcCydNYOeJiurVoueO
uMXGxbBigkEXaAIoWsK+uBzWKPK5zpuQE5E71rc+nd4WCgnT7Q27nuk14WA8M7J4xWiDHbecOsE8
Zh/nXb7TgJkjivcVoAyMJD/LQzScHE8Hcl3sMmlnMjzwY8jvpLfJu82R8NUVk0Zxz4K8uirVjS1l
i6aIOZwOXauscRuvQiHih9mh+G39I8Q5/+KtyEHEII1UdmIJYMzjHryrQApNTn2gUec27Zc6k463
t3nlrmIYApyDRlJKGXpxDHprLIMkAU3G4Nn9ZCBjbsf3WuxvJNzrZggqIpUQoIrLM161rVr7Fu4P
FBle3m920qEd8OEv1qJpwMeg74SvdLGWsqbSOkvAS5PG35lwgQ+h7k7zViv9ekYPz6T/SwdPZNZX
ASsYEq33azI869m8171sHx/CHe/qR8GxH8FavZVSrgQPaGNk9LUFvuYKVBUq3dxOisaD3ql/KpaU
utTsRpds587uq607YO1bke0hAwYik0biIh6D4FK1NGQbpQZ9n3oAxvWqyRtZ30rqwCTjv0auTncY
NlkpLprBmA5xJjHO5ISz9A0V8+m5UfXqQ1xGYQ0bie+HGzfO2n5SMOOWQ1qLILm40TuG2xqpIkRK
ZVO5Ze58nCXlpaOnCZObsYXtWNtPOm/cbzzn+ZeFW5px1fpjBYhWDkJPnt4H4PtClDT+2PmZmhMo
XVDB14ilJlNIUmo2tG6NXTB87xx933VbAuzXa1HgaoFqUrCN6Ia52DlLysbasUdmYlKG53SENvXc
Dawt3ojrcCvAn4KBChQh81qLLRtNScuR++O2FFNnkwbd7xZkac0EDyeae4oGA9pyomjKtczv0Xvy
ujbatTmqge9vf5A1AxrsBiKVoui8PEZIvVIpheXdk7PTFKhIkm7Nml27MTVfAXJHr88WsegyqPLM
6WLFEruU/eoZ2dWaX4Veu/2WDuTKaxpDQLOFmg8Vr+XjqYH7LgmjHoTs52na13faDmqNg34XNfvh
bf6JIcRdeJJPo75TX29v4kot89K02IOzrNhK5zBsc0xXe+cdxmegE14UICZUHIUImvE0e3lyR4Pl
P7KLW6F3pUB8+QMW0bCmUKQ0KT+g/Vyi0cTMFzlq4KrjwTqqO/lEBff2klf9hpufug3lMGbbL1dc
omHi5FJFYpoOO247wuJWanGd+7ImMX1E8sYnXca/viqqCqIiIOQQuwXOJ7qByA/YXiUBzOk2YAEr
pUz8BlIqYi2om6sRTyA3o5G2Bdli5EbwyjM186y9xh8VDybZD9vcgusGKRiCc+AJcyWZGshjk5gV
y9OPsrSvGckId+ZOuZeMA4SGu79BnrFC1DTEECuAmOU815Tbkw5BBdVEZ3IjxPLG7FRObyZzYytX
oi8lbjyDRpktov2la0xhYcdKkAnov+Oqwa+WHjHomA0HVNfiikjUGAG2xZTawgOlOnbUsGU57a7f
9e/l40zvYJ/cI9MZP/en4DjeR2+zO+reJ2WPXjVFcFd2jXt1l7zbctW10yCAhAj9MKAE4PtyyVmv
9VIZ8lssk4RbQT94/PP7WcwICaI8ThMaq4sw2qpDrpgkwcD4iCGBsTOTR6PTN+7nlawRM5CcgZYi
g7sCZk1yPKnSGIkRVtlTHsFkNcfiKGCR06740j1Ds7C1eWv+cmZyWXutcrrGiYnJ2Zl3bfG5aZpd
CH3y7YC1UokSK2PjaA5yDJZumWh+oOewoTO/8KYOqsB1hgho3xgc46Dca0p5SIcJ/bcueZHT2BuK
zXKv8ILLci96rijWwlhJ2eIKqeNkpa3VDie+2mcfDR6M9ymi9cFdrhylo3nKj+Hx9pr1Nb8ktMjQ
OuI4V8AdqW2sse9FUEumz75Uvg87o3ADlYqMb81PhvOcD8WjhIyhHKOpY7y06ode+z+cXcmSpLqS
/SLMmIctEGNm5FiZNWywGhEgxCQkxNf3oa513wiCDl6+zXuLupYeEi6Xy/34OSifCgeTwdZWT50I
FIZhrfrIwP+DKRzArD9tne5H7bVD20q7r/RfCQk2eZttbf2+zsqN1MEy2oo93mwstM37UYdEJhUh
6UkkQEfYdPqdb76UgmyDzApLsz8GmbFS3lxMB6bKAjICFP2uHsNppvtKS7DbKrJ+um3YvLBHG0v5
7L6qL8FJxWaIkeTikbzxteLGkkdPgqsorIKqEMMfl+HAHEc1KAPbnnTgfnNEBNqhCIwOKyHwet7c
hUMhaUNeCLjKFbIC/enE6ios0fJQg9P812qsNgSE8X39IjxQBHEFrslgT1oRN6WAx1MItOdxO+ZR
0K4VrxdjB8be/3J+4eaeD/CIgirU4jEdrT9DSzEL6Vfjc/AwPos/7Xv9MuzUvvx828EXE69zk+bl
TmMutSIew12T3/t1NPSR/UccINi0xeB7HbV3YFJ8MtpQ22U/82O/X5vXMxeP9NmSZ4E/sawSeHjY
l5G70xTmtIHNjfm++4KP/7XYpffeRty1oFA1TtCleevR3QY7/P72Nixdhee7MIWBs/QT2ioVnkHT
LtgQcFFfZRNsK5B9Wsba+20xazk3Nbt1MTxj6xXkVSJD3SVMHJVyIifHaHpb3Vvp79TGqUoh4kE8
QOxexn7fJfXKyV48XWd7Pku2a2DBC6bhJ5iocBHvt2YDi71aT1+8LzAfAHgHqpTX5E2yFEme9tOs
P9pXLWuizn/qs51Rg/CtHqD5CA97o+ZvqLKuXFVLC0QBD437SSvhCmnkoSAw+pgwigrzUEJTluUn
V/y87TKLnntuZLaLel0nLmlghG/7NiybSP4Beay37U9alO6yg/2Y3LebcePeWVEO0owHHtUQjF97
uaytdRYqxxqvpjLHz6CYEW06H8/0DFR3xeb2chfNAO40MQxABmWuk5CVOZF2luNQchZ2waM27Gn5
/baN62KRYaBKiUfRJOttzyso/qBJvyZIMKBWsPVq3LOMhhbIGRrdjTpbhTJYG1dYOvjg10Y6AT5J
wOumZZ8dfDyDS8CXkzzyRBPlg7mpMnWv9FeyOgC9eBzOTc38BdGlwJMFpkC4/dPG85KH02DcoYqz
rfh6eycX0hZUEZGwAL6COuk8VRM+9LxVP82NK3k/GPJV6WvUNAs7h6QIMIdpCho4sZnfpWUzUFPD
ye4aYEcwDErCwvW/JBjeDXvX+/gsDuZZAXEAaATJ9dVNTaUmuMfQPq4d60vXuA9DL7+NfrfmEEsp
AQxNsrFoU4NJbHYhUX/URqtGPd56LNzQfpYbtYGeKguhZv9itWH+AsnC1ffPqtnZDURHk6YNg1kB
Edn8lwlyRy1yY2vHvkPqe+/elY9rYKCFI22iTe6BXBLknFfKGVblEiJSVCDaCtw2DUDA6PmZvrsS
jJccZSKeQDKFXA4Vicsj1jNMkls+RhIbX8UafWYB3Y3kdczM+LbTL60H1THgZKdi4hV5CFN2whuG
ZE6j2t4QbKu8X0j6VpazdI7BdfivmVlJO88aSBhNOWN+EPf9rtz9nHKkPKxXs5KlDHzi/gS2ABUH
ZIWzJ6tsK6Pupy9k4zUBhrbgQNgWg7VHHnaxeC/xP9UOwCIzJpsg1ra393MpHTVtpKFQlvS9CVx0
+eWEKTtI8JJ/6IHGGELDEzoti4pPGPYkmwl4uJaITQ2i2QvvwuQsSMrWdDPgiKbNTQFd4nu5JXtz
/1+8mCdNBWioTCEMQoiXK3O6zvZpgpvGaIxPQES/kpx2IcrHn25v4ZLv485E6RakR5iTn+1ghYho
jBx2Wm6/9EP5iqmGTVLhKWnIlcHsJe+HvA/aAlARA2hxdsxGaMRowEuggjKW78wr7yrD+Jm7dAV1
umZmFqdIklOHWjCT+V8q8pur72ptwGjRB7yJbjZAFL7C8FjgOmGQKJruZDy5vIY3YU89aJUU9Wfi
VaeGQdxAY8MbYsB/8b3ASBHgUaiD3mMOtmGG1DTJtDwq9MTYZhp59Wk54sVhV6HtyTXusaXN9DAl
6PuoqIDzaOaGhl1xHvhICVSZhHr6p8Vr11Tvt31wAZpnQALjrzosOqbIrS6dvcXYThpYbh6Zu+DR
/NN+8v4RAT5WVpQ8OpG5p7/7uzV5wMW1/Wt1PnniSMMvGgdWHYduZWBuaZ3t0fhcCVKTv80ChgV8
AlD4oPaYZhUvF5dLvUuJC1ENm8hjZVtHp1qxsLAQC0OOKHlBqv5aIcxOhW8xKvIIWrFvUJ99rYB1
Klu2crCuQwXKaij7Ak+GtttV85dheK9vQCMeFaMep+KFsjYC93dI1tSHFg1BhRxgAKTYV+0kPcm8
nppAjIFqJXjPQM2EySSPpSDIpkl5qlp3zc3XLM5qDKgwBD54fEFxaxH3z6A7/NQ4kTGoGHOrQR/d
9vdFazj6eKNAt+AKGOOnrZNoFKkMZFMBChB4U4xR1wuQPbtDcPC8mqQfLh9M8xJgncXAPbhl5rlw
ZY52b4C3MCrqYHiXPLVDs6fJtghGTF1VZK2IsLhEMFEhSk39nbnTN44t7HGEPVUDJAOEaDiIbNyi
UQu9YuqsIeMWzcEv3clDYXOWhgi9DqSYtGF1TQcavknoXvHiASml9g3zpnJcS7GmQ3t5qDHuMimh
GIBGX9NAJkXQg5AZ+DsZEczGxfq7c5ejEUmh7RTSMdT3a7yE14f8wuKcBFJJ1yOjk7Pors+td7C9
v8e3vfI6TqEDDY068Hjh3AEgcxmnwN2Fw1/Vk1fi0kNhojCNLdq4brO9bWgBYAiUD/C1iIZIWK6e
tBWOtlvLMgB5Xbqncf7KX/Mt3u3glAuDTXmfPllRsyXHCkJEP7yvq0X6yRsuPx4WCJZ1DwBcdAPn
XUfTGWhVSAFEKjBAXcmiwAKnMNguevu108EvhnjjQRBdGMm2dH/fXv306rwyjgoFGp6IcFeMj2XQ
c1TXYDzDuL+wokCzo7Gst4wx6Gus1CuunQYrPTM2i2uUOUFiN7KMmuGbWb36iQ2miBXWqoUk/NLI
/IIr8ILLKhjxXtv75E+xl6dql53EUXvuoW21aU+oU97exOs6zKXJyZfPiiKNks0Asawy6iHuZIPF
QSO/tOLN9qqjyLuDU64JeywURS8tTjt9ZlE1Pst7E5+t/GP/saP2tXwbH4aoF2j3izctXpsHWyje
TQYD9Bvho8A+zaoXEB+rfaogqOo89u/DFuxqu3Sb49VBnhBstvTv4AKIyu04O6D8Le/VgT73K9fG
Aujg8lfMnpKVwXxuVPiMxvhkJM+B99jlQ+izbKPrv1k3RmOy9+QLRZRvzY/zeV4an0WkRqJ603rY
Aptrx6A0IgqE1m1HWlvgnNwkz9y8tx3Y8E9y422bXbqzdjL+rzEcWBGIXhFoPQCXrl5bNrGGfIQ1
6EN/n0j1tYgDs+KBmeq4Xni9vhUvrU3/fuazZQ3JSrOFta7KwkB9EakeesEGbM4rV8cCRNZGoQYt
VyArJnzg7HSUbitdVUMvUtsPW39n4q2PcTEvxuTkNt2YX42dc2RdCGXmCMMbxwGkKu1/UGleiK1T
CxTVUsxw4AabnZnORR2HG7iV0zH/OgKIlGVmVBvdRrjBAYToKxoJC/uLyQogY0Ck56FhP/NPDDX0
Y5Yh4ahlIV8ak9h79D3Nu6rJ3bCX7hqr0UI0B3BvagOC5xbZ/izQaqXWZTbDDe1QPzQTsEAPL1Qc
Vk7EdWqDpwTI7BzoySKZmqeKPeuMegygiGs/g11qOhLBxgET+jT5mtytM0kv5B0m9COxiehgX5cF
WkMWEHBBYyI11HbQ+ng0VqLYwm1hTohiRFNALa8GezStBV1DWbCoTlT10EMUPu4to/ju0YHHuaVA
qw1w7R/oqOVNtLKbi6s7sz27qcC0kUNTDgHUCf3n6nuxB9YiQkkaoOMIs/hxttpuWWiY4gOemZwd
Rtz4Y23XMBnszaO4p0/sPtkB+vAofjgv+qE4iO/NU32sHtclZZZWi5FJDGuhxDM93i4jDsbAgiQb
MEFRqNHbS26OW+gGypVNXTp3QMtOIjkTMH+eqQaOYFaaYoG8pcdR/1l2bONYSTSIZMXSAgIJpUUA
4CatDsCq5gVGBT48FyQ8GBq07XBUmIihkJY3h1M6OHcNt7aa34W1HE5t024Cnj2nWXeEJ34Kgp86
C/Z++qvuclSTuwwRgWy9pvmU2CB9DVDZKGTcl1WMkKaFgqyJIy94PaiXsEcYwLABRpnO+Vn0bzs3
JfYw4MmXOc9deUQLbpMOChCQMu7QuhKV2q04+8KHmZ6Y6KUCYhwA9XZp0lODb/B0SNBAKh7Q5Gsf
eXVAk+B+ohEhe+uNfaND5KdhtdIvvg78QM7ibYuiOpDNaCddGqaDLmTaKehfl0czBfF2Ue/KUR8x
2SLRy7X8D+fVQBwjWkFcA5wXV0ytbiFTcN+jXpAmGui+KcRIhvEryrVrg23XB2oy5KJYgIYP1jY7
UGkh6qCEXCR067rxC0/9loRlDiRPfPvTXV8tl3ZmD4WkzKUcS5RcjK7GdFUhPfDjVb79mw8pX/lY
i2uapqvxbsZ7fQ5SbJy8dTK8/yLptvoJE6PDtrBW23GLVizLx+AKGHWvfLFMUlkpDpcooFnO47LI
ob8M/282t3fu2uexc2d2pn8/O2a1rYTkI76Qy8cNU9oAZTAW3KlEysOYErJibm1ZM09H5TdrfYZl
AUZoPPVM016yxMFL+faqFv0BmQ2qfPoEf5/5XdU7cqwmalvXVfsg56dCNneSYG77tp3F3UN9CKBx
20elb7YcjQuFRjAyNsrq0C6DfaJZBWZIfT2WpviwgBt4h1EZ+T9rs9eMMK2U2jnEnDsncavYD/zq
F6rSgb6ScCyFIwtB17SR5KOHMwu9qKZnVNq4oKQAVyLUI/SwRmt/Y3TWzvVSaPW6Tb7SXVl0DPBq
YiQIec4VMiugQ+f1Ltamd4YuorHR0y9a4qcvtz/YomOAnR9UUT406OeRlg14tLY6/E/0rgZRdkmO
LFfFtmHNx1tgEOMBhwZqzRgnuUJPt3xohTE9zcZWkY1VIum1qZaGKQirt7dXtbB5yHZ9jGXD2a9r
9IYCqa/nISRVjNdeLISGu8OiXrPyYljYvQs70+84CxYQBi3zikvQMqXS2xma14eEg5x9SPo/t1e0
0FNB28bGR5o+1DWYuM0NNJu1ieElDh5TCiKNbN/skDOFgKyAQB/9ovLJDOvdanlt4Uz7qKzBoZHR
X6NwsY1tbnscjF4V23nNQEJqlZ+twd+MOa3DKuhfGzI8ivS5Vc2uA9uX5rO3wha/2FA9TCw4cZOs
3DkLJ9KfhhcxxgNOjyu4iQeZk6CkYCgS7JHWNM6yn0iNQssWUV+sgOMXCmKOH2DpoNhAV/Xq6oGy
F60gTQSSw5PfhvVTeYSmC2RfjeavbM1/Qoq08Ll9GLQntAS0C64yEi0zWz/IAHZJvlXvKUh2SnQg
N9B+CNsHfcs3KqbH7HWtKD29cC+LmdMcBdIT5EJTyjcL3yaxCi6FAibENUg02qD0da2C7R3Fd0PZ
HXxZhA7eXHberlbkrt3s0vYsmDNAFB1XYMU0C61fTrpBIR6kDVG60SLNvtPeMI/zgEmAR+djhxir
BRJlwhsA7gAm0DlcxDIyrbVacDwra3woULWHbGA+HNocH/v2IZ6FpckSOL+R0eLDglpjPoEDpr9S
QhcPavJ2EBPZbAa7Xanezl4JMIHXWjAdDJxUvI9nV9Wg3LFty0FFnVndASf1uU/LjV0O3yuTvScj
ngqts8YHM/tyf20CKwXMP4rwuPVndROTgh85ZbWKCkM+0G4Yw1pHqQGtVwha2m61souzoPvXHDiZ
cO9PIOorARYu7MzyG0jV56IJ/Qq7SABSB4vI7Y81NwPYF15qDhQcgFcC/H+WMoHQzRdDo7e49NWd
CQLfvM8+GSJYS5nmpWjkMJeGzMtLRAe0xx8T2cD/klhRCNeMla4ilnbAAZTm94qyfoPniffg9/p9
kObPNqn3EkC82E/6Ff+Zu+jfH4OPOdF/WKgazSJAIknJDPBDR8TCMBr4g+4NS/wXNhBMgX80YeAK
2Tn6RGGodWwjCAe8ZE6+t+iwktYsLePcxGxPRdJVlRnARFPsbV9FbbbGoj0/aNNGnVuYHTQBVhKo
TE8WMnpqPePgeNpOq1S3KRnfGS3ybAhifND150anZZ/lG1qeu66smzziQbrPugSgbejWrfFJzwFn
fz3SC6DcOsk2AUk3HY0zMwbELMtmxNr8wjg0ir97VvqsCz0uGJh0wGJFu60V3FVqfDaz4vX2uVv6
dFM1FPxDgMRAUefSOCR9VeqlHXijvKY/WXX/g5PW3t02Mrvo/q4Q8Xdq2GPSBgnEpREQyzaUDnUb
QUM+rMgpafix5vaBuwDD2yru2y425NoE5lJIObc6u+JscNkW0GMGzCIDTz77girSpvTXbtLFDTxb
2ywcJ47RKy5hhev6kUI6IxQgSFjxxDl8dNrBia8xAIsKgDBXmKmy9vpiTLM88t/q+/Z+klmnsbir
79B/zQ5kXz7SN+/X7a82L4VORm0UGgAMQMV8ShcuP5sH6RSrdyjYTTBA6NKjq8I6CU03DJAoDPuf
4AH8WRpPZAyLr/0rOa6BBRc+ICY/AdvGSxDv8Xl0JKVFeW74bWSPPrikRFyRh7Rs97eXOb9PsUo0
0XE9ogWDasd8wFtJWmpthZmgWjgPGePH3ksfpG+BXdurT7dtLRwEgIwmJTgwgSAnmd1ydaVXlgnS
lQiiMXbUJG3Iy3SLEfmNJbxT4ZYPmqu9tVys5UJLWznNgcIqkLooiF1+yoIzYMiaDBBPM+1D4Lbe
xdBmYVXSr7dXuLSb04Aw4P24za+Ql+2oUiWyAIHaLo9ZWr3XXH1CI23XMvvLx00F+G5AIgDedjVG
C9wZipaJ2UaoS8QDNrXLtL2vv3ra4bahKTyd5ek4B1Mhx5jcZCK3nVfMbXswPFp3fZRiyo92ZM/M
79y1DqmWboxibbjlegd9jB4Di4PyM95Bc4kP4gBG0nm0j8bKxfsqN5pjIysOyUSLxI5m0ZXgfO0a
F/bm06VOTUdl8wJzi+W9yh9Gc0eytUiysqa/V+DZFQdFLs1oCWzEzmP20j5ZMUVn04tQ1w6iHI2c
NF4D+l/HZSwLGBH0FuEdVx5vjAFrXcgfR+DBuqO53Kd+urntFwu5JGxMD2MUmREq56l4mkncnVXW
gxsa5Slq7DDWuGX9sLcHdtebQ5ylUBPEwwGhJD/pXv3cFtp7XnUr+7u41omFBcES6eKcyEnLLU3T
tbyPckhSTCLsmMKOb6910UvOTMwu0zZNxgRke5hydcVXs/R/aLzZeyZb44u6jpDTlv67lOnfzzxl
sEeJoim2FFN6ubIBSYOKiHjsXBkXxVcAcUTxQfrt6XijcuVNRA2Q1EG5+9JkLnH9MUPjkVF8g4jD
3gu6lSO29H3OLFgzCWK3r7wMrR34YuuRuHS8RzH6Irr9haYvMItS58uwZiG+HWjfeB2MWAPf+AmJ
CUiBPZOeev2bVIcyy1fcf+lTgd/Fwq0Jhb8r6sq+zfpElQGPhs7Ay3AMG/aZZ5+59CM0pUEfCL1M
7q6UoubloX++1pnVmSN2luZ0lCYcSYmxhWhPAIVTDImLyNthdOdX1YcfVrX/xybGaMAvp080djMP
aZKhZZqLlTpdWYUqx3iEoOORQT9oJdFbCpQoDv+vJW/mKQkphkJoPgdK2Po8FM6epsERd+1d1cvD
bX9ZOtHnpmb+UiXEQYMMi8qYGTbtW+G6oTOsYUuXv9fZimZvQ6MuRh9CSxzodFQp0jswvqCD75ya
ez+0NsCmn9Yi//9jcqLSQVEGifPsuUFYZSmhYWWpsbPBNRND4PszOMu++D1EBncmWC7W4ULzGuI/
ToJ2N8bKgBW+Zg9x3cFR0DSL7G/B4xAPn5rnPB72/j2m574XT2k0vGWPa0LiC6kJzsK/Rid/OguX
ylEO96aPyIPg3TCziHj9Q9KYCcS30yM12+3HnQaRciIrBUQBMIlLe3niE493PY96Wb0BOL9hvgAh
sVeu3GhL5yAwoEwEnjSMOM6TIKcYSiI1zsGa52ghd4q4lB0LeS6/iM5fKTkvhedJTRYsKWAmuRos
G/SmtzHMgEDWv3Jy0vKVkufa35+FrB7yM70CcCYqExSVHov0/eMfBeoBgMROc2RXuLjehWQPfIBH
o/HTlUA5onqd0zXJ0+VV/Gtl5moywMg162CF1GpTOogZcIPbC1ny5vOFzA6uqUlu5yP+rOg4K7d9
T3IdoUmD4FzNLPJMDE6++o6y1qjn19Y2+0JEH+zAVFhb0LVvmek/5y1fk1RdzBbxvgQUwZlm1+dZ
mu+TnDNZ4+yo0NgOh+IbmK/q0FMR6JoQCQOUIn/d3tA5d/jfoHRuc7YwwwD3nmHCJo/to45BVwUA
4656rqIgyqLkNX1KQvmL/+a75HGiwVoD4hqTgXlWgsfupNcBJqIrIYjSBXk5qeH7Yls+0J/cjopN
cgBkHeBNtp9Ic5zvjYhQnQ/itZx1MYhg9GqiBMII1vweqEhmZBBeh20JxvvsuQ2sTdXWoWat5V6L
Vw6aR/9narbPpi64y1CuiNLvQwxkizqBWi1OT3aoPfMxTH9q8Vr3aOn+Pjc5S0qgUNLUKF5AmMbh
kc4fW/0bQ9p124GWv9+/C7NnCcnoikRLIL0YuScRd++JH5X1Lu83ehOWJw7W1MCPRqg4WTvNj4ad
uXdfbv+ClY84bwykQgKAWOAHGHb5o2+LJjLanIelGzAgmpmzvW3u73N35rCY5pxmOXwHMzFzMG4m
6SjrDjdqZ1ROiDkHjPpIhohU/ypFm0Xd2KSxpcZ6WyfEJaGd12vYs4Uva6Lah3rNBHNGFeDykoXA
gFey1OVR3jyPfAgZKqbmj9vrXIh4sAE6Woi1W8hoZ6EWqHRDtpjUAnUFXiTsLbHXapZLq0DXAZU7
VC2vOzrK1kDFDIxo5PGpXu+6j5wF4NsVvRF/fC0B1M/QN8aCrii5BpULECkJjtqMn+5MWrNjU9Rr
uMmlHQMeBVBGhDIX9dDLr9LWw6gRgKHAVWSEg6GFWrISrRdc3Ty3MEuVdUZ9ziYLQZZ/ShP0vkzD
fEJ/gIfEWtNnX/w8Z8uZFXeJqdLWtnDXstaLdWUD2AC+7pFubn+b+YjAdANNNRhwSaCzjgb79DvO
MlQocBe8LHG1ii3qx952BNlzE4NgD2TL/0HZZ6Gbcmlv2uQze8WoOtcWsCcpOAIpUOwVFGtBfz7U
Ihx0SFKN3xKgKmoKTi++Rrq76CRnq50dq8bIAJNyYL13v47WJ7/4dHs7F78a+Fmwj1O9aR4a/NoY
6yYF6dyA8bCtmb3j+KJT79F25bstGILCPDJiB3gvUIbO3KNilTZygyFnlaUCRaz1Jo3mVBrt99sL
Wtgw4B+gE4VKp7Uw0FUNdHBLxAUMzB3Lpn70xrUG6BQuZxEdMGSM3aJjPvWWZx5Y1LrSqhEmAv6Z
iXe3fdc4mq3sZ5uKGJX/sEjKld1bWBVMTnoOSPWAPJ3FCumrItNymET15GQrb+emaynHwgeyLeAn
oIGGrtoV9s8veJGVdoq6cAWxxgbjgKSHssfHe6A+zGAOFYwpE/Zv5geO5VNddBr6PXpf3gt053dZ
U/uPYLjK4g+7AlJEMHBO6RqkFGebxjCj5OToJYOR7Udtfhrqlat9ccfO/v4svFJVUNed/AA0hsia
2oJAybrSod9Lv9xeyUIgx3wJqFRwtaK3Pq8Xda30QBs4oKXkm8mhtupDTSnfMrf4Q5vg4wkSvg8u
P7STACWYhwRbBenoMhgjYleye+Y0kefpcWKsnNSl7TuzMy9ipn5SOwzqK1EKBsh9L+1XNxlAeGEU
+9u7d3V4MGeCAgPUSIBumZZ2GcGV7ShmEHRU867f11T89Iryoy9+/Hl0wZCu49WP5s4sTGd5S8Dw
olpwDmYsj0iVVDsjabs1scLp71yEHoQAVJcnYkkQzV+BZ/rRc7hOQHfCrKzcWRpQsz2P9dw4DoaV
gYluWAsLV8Hur0XgtjEbA6qtuTeUjtVy6KrUUU+DXWsOd6YnQAKXqz9D4zwFNcoDQ2bjPZhSM7z9
3a4cBKzl4NMHsQaOMArps03NLaH3rkXRkNbqcICYi2Z98la53663dBr998AfgvkqTMlMv+Lsfh/d
0Qlkh0nurITsVT8+AMb5A9JxG1LUdZibuVopSly7IwxC7BsD11MbaY6QqNzE1ssmATRYgBESeC8A
QI1qxecX9g5G0N/3TWhAIlG6XFWuV1UNVUugdaVfhAYbTow7XzrRfr79jZYWAyQB7oyJyuBajSIB
ksEfPIxQGuaO5/kPK7deP24CPRy01HV0xkBvfLmU0nfqjqSA9NddiR56HbyyWqMrd8VVhPUm9ScP
hOlA8IF6Z2akK+lotQQPba0cjU1f9kdTtG80oC+0N1aw4QvfBpTCSMzR4gDyYn6kfJeUKQdtKxjg
u7tGw/BlkZPQ5OzDdqYPg4FzHFuwbM9fnr4G+FmlQdm0pzYI6vTN6H21fQyffvT7WABeTvEB5ULs
3ux1KUvP56kDFYrOYKE+BBtilis37bWXodQDYYG/c4kT/PLSBaq+o8pkoHcltf7mDSB18MTa++XK
BuL2xGGPAv+E159/FdNQhSgVz6MSBTTG71VKVnxsyQIKwn/ncp3rmYCssrTeVkYbtaV3l9bVVjJn
5Vtcudb0DQwQSAETgtbSHOEiirobzSDPoiFIwkzYods3sY5vc/uTGxAhx5Zf3ERA3E71DBBkozFy
VdbozEZ3JC+8iIqhAulwrtejE0mjzNwyxogOhY5uarSQbI3rXAYgPK7ABq09yMRM/Z0/pA7HNSJt
KCCAH8r61jLX+277Gv+tDV2eb72MD1qYMZGyXQGUWx0plnp3tEt4H9O25Mm2HwLJQo23mR5RDP/y
N8EGMrCwEJj3GUK82cXEYM+VP6gQH7fJwFlXdwXY7SkZbZAR1yCGKMswB5JFJ2DrRYx4ygZGi89p
0Wb8LjU7Po0UOnJA3YQ6ndTBMFUAXNyFuWAOqlbcxT9hrU7Jc8wPgIm9KMIGrw5CQz9njdaEwjZV
IELXry2QkQQ0C5q7ZsRDZa8ELyqAsktpdzKEuEqQ4YFp670ItmWTDu7vMWt8OKVFaohGh2MpPWcD
5JuiW4u73NlnrcEUTDRdVp+kPXAfs/l+RY7CZJZ+GHMzUZFp1lbwU3N6XoHzk1R5eyQCctt7r8ar
9ltdWUUTBsRPeKzySoo4USoRYC627GdeVcGhQhN95/i9eg96UcQ1rWq6kb3pFCExWlXEvLC52OSm
OZZhQob0ZBVU7sciUMfa4+0xaTqtxJylWT9UjRfc6ansZWSSPv+sJNc/pa1wIjdN/F3QaQDt5kJP
IjkY6Y+iJNm25sS815jO8jBVFB9OuC37xqgpwbks3QAz9Xn21a6Ub4Z2Y/nJPTP5eJJ5rX+xPJY9
eLLFoA9rSnYUcjCRO2f+AAla5B3fjMbxIx1luhfNTuRJWEUSgw/F2RoK/2HSEMsM+26iItE0J1W7
ahzRDdfbsSxCDYfku2GIIY08SZzDRLXzw3ArI86N3HgHd/3w0IvaflcmlZNyvK+gmejYxWc8FHFg
KtUaeoxJKB/cJ42DCCpo0H6lTSW8OHN79ta1WUpCq6wRuCmQXA9p25txY3TaFmxZzVErLfMZmihm
gSJSIjDACoKdhxF4syjQu/41ByLzSZVe04a9aopjJQwrFqVvQBPPU9D8zVVwsKATYuKEGhjd5W7+
NBLHPPkuNEm9SqZbHDfHjew0EyFyRKhcmH0aZ7wS+145zbfE04y4UE7tbwKjawGhZYO60yEl38R1
5rr7Mq3HPfYav2FQVh85LmjOAzrWJ54r7ZvPRpuHNNOCB/QDsyQyVY6p5YzL7A1jIniDJqK2vhaZ
Lo+u5qsQ0O70iZV1UoQYKtTuEkQfTPdaDmZ408zPv3IjAU9UQUz5zXFJd/RbRPzYV41IdlrpNi9E
AdWwS0TfFKDxk+lJr2zykA1D8ph6JURs2i7Q3IgUwGVFVeeMv/MgdQEz4lTUYVvgwKJvn+uAL/pa
z564ApS3kr13h9c5V6HWkrT4rgrc/uGQ1dY2rZrsFxgGhQjryktAithkzt7y+uYOSu0QDQYCTm8i
veWQNQKBWTGEvG9tLeoGkn8KnEq81i5NECqyNEJH2r6vob3ybg6D84RueDV93SSD1nvbVFsz6d0t
443Jn127GH56nEvY7ZNcxvlQqHuUGhSY/41il7v6+BRYI9rY0FCOBqJVkKXx8pdRG6xfRZK2u4G7
FVhxAqff2AmxD7lD3QeX1NoPpM5m6CW+d19ZLP9NZEY3gS6CTeUY5AFPenUE9hjyGqDzCrOkGzdt
m3v72h9G8DJpfbutIGryQMXYP/BRq8FelgGSHOZ4mA7AvbYjizQZaF6kI5HZpQEzYsfi/AHwGhqW
WUJ2I7fGWLcrudOyLjAiszOGX1B+DA49c8t7wlPjF6GevXVMq9tZ4Lf902JG8BTorXlIXC+7Ay+/
eKMSkamp8U8wO4rHwE8xG2WiDDLUfLxL4S93KJb9tEooPGrpOBy9lIBdlsje3oKPvJkEFKqDkCN9
JDlT25L0GPAmo/nsNQoeSwvv6A5m+wXyzVpYVkmxRdHfjqXBqsjJAm1vVUiddWK7PzO7NlRIeVnH
wkxBlu8WSXeAAox+cEku9nqrySfR5YCUDoOWfQERTrotwZoW26nvh2C6tcPeNJNtnlaIh4ZZPNvK
Zm8ezfUnJ3HIp0RiuANxM30TqtUBe8F3ZF2dR6PO+EZiQGiLI0nzMIGA1GfMDKUa7h4GzEFXVNui
t9oHk2j9EayY4lNJynJDi6asQ+g5FJuaWN3GhK3dGJgtoDwkc2JAe7Q/VaOSyCMDHElL0TB0ejv+
H+a+pTtSHFv3r/SqOXUECBB3ne4BAfG2HX6kHc4Jy850CiRACAECfv39oqpOd9pZN/MM71o1ybId
BC9p7/29xsoLnkN4P4mknrvuDleeHWD/ZIck7Orxtq4CJF3TSddZX87VGTtDn4nWalB1WB6k/cKH
41g1iMCmRbzjMNNK8xEgv3Tb8maCKOlIKtaskZHm3aMWUOuBROU6nBR8cqfZWXmoADYSW8kRYTQq
xHVvxINuS51a3XjbMYYFJwvzEG96YT4XM5OvpWBV4kD3uXG4cTKjfMw1aywo/WK8KxsrL21nTPVh
Ewbp12CaOwbrrm09AbcMw4ofOIhOyZKHcCzwDRKzsM7c1CRQB99qtbIOERvGoClpZlZtapm/SE3F
qhTkump7lYqA5Wt3bAsUxF10KkQwn0PL6IMhbZ1hZEzWfLZ+Crl4gKwbg5oFfkmpkgWDjhzJx8A0
yLoz3XSayeJlPS0R1tSK7g7hduLJWku2cSXczxMch179JqhPIy1MEi02yDpchyvaT3qlfL/7gqhy
9xRd2NS8E/YRk4swVeHC055O1QnzzOAAyqNJSI48AD4UN33o2FvsE3jDB+OUqS71snMiLz9oNbV3
CtaUa1zBcq0n0+0kkmtfYMMiMiQNl0gwwy2nakLAYx+OJ1Wr5S3uC7MWDhnXUzChpqlYtW59zCQK
v6/SKhyCry3EzCaxWIP3pRfajSaNf2z8lrmZF8/90RvbLgVXyj2h5FiCZBliO6NybMc1Njg87CFR
UNQR1e2H3gtepSXDLYm1ewQEX/Cko7zd0a4Kv8zW8e490sxAMafi7Dk0yrBd2cyJ/S6VwuoTWQwW
l3ImHYdbOfJrygVVulY++8KIWbC3T3Yj5nA4ENKXL72RNlt4bG7ZmIONJqEncu3kJ0tYltsCjdkh
biN3PSiDNDHLF/xt7J5ZI/UVPF3pWoeLc7QwqYZjoxzqzyIwmOnZajZ3rlPPMmFyLIZtrrWnTzQQ
s7tBIzblqQRnJ20R5qtWOuSCbzAG8LqkqllBUr/Xvs4EVfnnoKsEptJOvuXIZ3gt6mX5vMiWHlp3
gtJQwlD0sVWhPJSzKFK4uAYnlFzNocJ7uYko7KtgE9Rltmk9gKABu4VFC0z/4S+Fd3yBFVtW2K5N
vbyYtxgF+JvKjDazZW2fXJRASYCHMWlYCMto3rpr0ttm0xtCNj7txBa5AmQzI8Tvk5w5OKYVRwqk
tvK2l/OYlKQNAMbWISgDYZxWKvYT3x+Du9mbQ5xPT5MI+vH04jN/woYzrMIo1xtSxi4wYxHtDVKw
08mQ8dDPQ/lV4y0Mfcekdd7ajPROteLC79ZUDEGiBZKKEBzmZtDZ5Xd9PbtbTgKzmWBekoUBb66K
UNc3puRRRoKxywo1RSnVNWSUEB+GiQ7H4kAxoT3GlWfWA0SXLJmnod5iDWJZUxburq5rd8eAZWMp
4M24U1UbbWTnIqBs6vsxZbYMOKoQuKVFnoY7DMwTtwtWuE3VkfbKNGz4HMedLRPqL+alW1zvi0OM
RgT3NDxz2FcdmqCaDnk4822gyXLXVhGCoCpIeDu/GLMmCMtd5Iz5NyFy/x5ZTaAsEBGQNhndqPtU
T3mbNktQ70blVtckGtuNU9U2sXwSsEpFBnfuSLmeF5DHhwlu421h2h3yhvmNqBRCKDpvgf/YYFBF
xt6Y2mqo0yDMbWKcnuyjsRx2TSOWhzwqsG4GqIuREBVG01ropn2RHMKovECIRlAtIFI4tN9grKnT
MRoYqrhSPtVE0D0ISvyptpZlLFZLvQNJKdjjimKvEY6oqjtXlbJM8i4unmxYBE0yaxcxtK0PBuQ4
q+VJSoKA2sX3t6Clkad58RAVUrhQ2XBnU+sYwbXxYIYTdQm2Bk3GJcG0+muJauqG4eJtxIQdN+mC
zvlUkGa5hbmxHySDU+MiVMjiceGiZMXnyBh6QhbC+KiBhSQTgp3WDUSzm0Cw6HO05P2hgSJR77w/
utTAncOsrpvqc07bugfFu5rGDDy99qYv+jqDtEXtYFBKthA2zqCxxeUbNoX2Cano0fWw8FCup9KP
nkAS807RgrzEREN88C0vGW4MthMv7TR6sQK3IpOjArnBxtWTtn2APOcO9u6btqRlm2L+38VJsCDA
YSLxstdBsWwLxcONLrECR6UX1UnjgSFmaTu0STXP5T7Wy1AkCtb7oCZKni6+5pjcxbAeXNHS0p3C
vOHV8dmSwh5c3uiZ5Q0s1yQM+lGtV9viUiY18VI+VVjc9lbbEt1tgWqvV6J9LoJcbFke+ye3KBET
pSdnPVVBAWX8UB6UQQc88s58qwWFqK4IoZxymPoSwlT1GBcd/Jl5j9BuNAF4JFx/rh6mSsiDp4o8
GQIeHGDGAtsdUCT6zIe3y9GHimZOZB8hUqf1ZHxlZdvdtv0UnXTXe/NtyHXrrMsQqiJHG3vjXigQ
dRv0iP/Fo7NvRvSEsEfFsGGYcg5XBhHLa6n6edOXhjZr6PUC56Y1zO33Y9ujkWsrbQ6jy+DWGBSw
gWudNnPyYcqKkDa7TlVu1odxni5mQeD3jBU/X8ZLbUj5ETG3+XkZ5ogmHDsFQM+F3DsxcbZY3NB3
anjZDgzCTTC550wKOh9oC5AvQu2+dZDLgEyzqpxPDGNdvar6yGywAUxrLMOKJYTJyV/XcdFDSu7h
6drHbRmcRrzujyjR7dmJVfTQhVG9K8eAfekqhMpzj0+ZQYW4wTAnTOyANpHOZXTPbeBtdRxVJzia
xbdjvERIGBSg7vpykJsp4tEOjzJF6+kuIGS3ccrNECZqKquVi66EJyU64RSRCGPaR5U9zVbmQQIx
jfBWHaXdC7x1eYZ+rt87ocGTDWoJUISQQT8ddjTGMgoD9DVtRiSWesFob4Ox5JhSgQ/kyip/QHZ6
sxWYv9w1gTNvKlfPRTKH8XKVM1t8zUvqHvuc6USN411X+jVmSICzjJ630wwpm46cBgRvLEtGYcoB
u4MrctEaq5qniEARadM7DzyYq4TCx3Lt2hCZLJ2ZxFq3QZHwUfAj6mSeoZipsETrMCloVR2lCaqN
MVOzClRM0ygwzssc0DJzNR+bDUD4ok0xaxp2tVd0+8DtW5Ji2qEwrKOo3VNP0VlgQmZhcNWNbMqW
ZmFb7HpNs9JlJ3akbxnbR05cbWU7ebeCw31uRYga6cZig3K2HPM0P1X+VG0GZIvvfVju2Qv8BfXn
zJzpqYUR7wti2x2SjPEcHWdMgY6uNCEUAy2YsglyziF/Y+OYp8HIh26lEFMuU9nHAf5HFT+gZcxv
8zYCn9qxgJk8EbYYx0sPPU5U7jiNYVEnomg+z3WJSIMK4huZVkLMxcodo+k4iN49eXNenR1/wp21
pCrADtC10luvbpblhofR/ClWnNmMov957UQ5PMw1WWRKPds/Yp+l8KD1Q8Syi2B69Ia5xaRQBRd5
AF1QEZetvJh+Uo0OZZwR34dnq632vSjETWwm89D7NsczEeqRoiqrxs8F5P6n2mh78J2w+wKtsZNF
jid2zK2bjY04KkHR8e1Yi+rKjfClEywwzrAL2oLOK2fGIGEeTJ5puOl/QUUvt043yaOruHhaHLxr
iSNC+3VYQvdRkCJfUNOW5QMZsCRPAFQACoLh2yTw88booxzDo0Sk2srpFTmiG5P+KhThRFZeWHO2
AsoIMwC/8uazg+ehv4IIfNb7YQwM21p46cMts5wZ7ofOvXLTcgXfAJCse7N2xjjUQNH8XiHtC7zY
8awkEJjHqHfwLDOY+iJ8bqjHakPQm4s7Q916up+GcKZPNa9QgCREzwpLcMthEJjMZT2yK1kU+toi
1o5uq0mP027o+Sz3sqvpkMQ4V+dL1A4ENCeDGQV/Lv1CuxGGdGgzMAGa/Ci8IbT2xtvcnwb/lo6E
5bf1gE3kfoE1pXvMCbrotODdpBJRMKiUZB710E6DglmfBLgnsMpiE7pkBS6z3Tsy94BRQcNochCs
cjgnf6r0OBbXAHtIc8r7joWZ8tqi25jFlvhYJoyHXcLzczY/IPYJYq4pb7CrIcyzYXtuoezZLVJi
lTCwwHOfWkeikF5qPz87FHlVDz3I0zgmh7L0qRrRAGRz2YVboz0s4/0UYgaPh9PQxxJsawTCSBIN
2TjALSgVY1AUm0sRXad1pWu0+BVokImLoUr/hG54KuFXxDof33bi+CAia8z+VnGhAnnPIWgUNwP8
botbzEucaO91Pml2eHbMnM2U6oeSSCdPFdVhtxmgLTLQ0IAkeJU3Tb+86gYTo2cw2S/3iAfTQOqU
LI7Vu0h0kN83Qx54a4tPLo4MQ4LwypvQKd74LZiOqdd2BPnBmtUxz3LPlgsmFi6qjjnJg8Ul93Gf
182dxlSHr5Xj978gffwol2YR9HfIz4JSGXKCj3RjCeNI42DrWXUTeba23gWFeaMBoHi3fpxHccDI
FXRL94nOS5dVDT9FrkCIDV/HwYQoeH3E7nojmqq89UTzAmbCLwAt9iMGBHtBUDFR96Lz+0is0KXw
Okwt9EoadaKM76ah7zaFVWStPP/Wu3BIfDiJ/QE+/deX6f/wN3X6E2Qy//pv/PuLaufLeLv/8M9/
XZVfEDKkvvX/ffmzf//a+z/610371tz33dtbf/XSfvzNd3+Iz//r+OlL//LuH1nTl/18O7x1892b
Gar+j4Pgm15+83/7w3+8/fEpD3P79s/fvqih6S+fxkvV/PbXj3Zf//kb9Cnf4XCXz//rh9cvNf7u
6mVGvsfbD3/x9mL6f/5Gg99BMwauSMBFgabY8377h3376yfkAtWwEOlb9AJv//aPRnV98c/fHNf7
Pbz4af6hMgIZ4eJia9Tw58/83y+GXx6sJCAJ8oFb/vY/5/7uLv3nrv2jGeqTgqbd/PM3/z02CR6C
h3BQUARAMwQVGTyW9yCuGzlKqwLtKoY760A/BY1EgaSjHVNy248SJWk83422ehSY9uEdW/VSL5g2
WGi9nm0NZAzAQ2KdcD9oOFggbRFgzOz3aw8kMuh+9kXN3cTVWOKaTwD2YLck62/FLG5BqztSIw4l
a29VdAtc5ct3N+Kvk313cu9fhcvJwQEVhDZImf7Iorv8/DsWSZ9XiPnMLUsGd96O5ISg0BQ0j2NR
itu8wfh/8VZLitCgtOGIuu0+z3y5Lxz9UMt2jynFJ8dG22nI07qoNnByPcKhtM9P7gTUgiHcVYpN
F9zH3gFQy6qv1iWCnfzCS31SYbkyJzOo/dzHKRSb2G+/lSr8BeT7ngf01wnCHhI5C9HFKwhP1/cn
CNEM5+gqGdbuDjhfeSrmaBdGw9Xsx/umpBtggqdp+qV+90M8wZ8HDkAsuWTSgAbykcmSj9RtzdTG
aKQeFdAIt28OWLwPdkIM+vi4XPhB1KyUQhboYiA+JAdScxhZFpuCBYlnu71XuSs2XFs6plLf//zO
h++B8L++H3wQEFeGlw9uGu8vzBRHIKegmEwUtr3ATGfdzJua7C2UX8E8H6fIP0zhdE2mGhVesYY2
4ioyckO6r97obmaU3Wrq92I4IyZpiwn3ZlDhzvrDWfb6HPDyFme15E6XFCTftmCaCn+H6UQStf6D
nuNr2IQiNmRI3LZ/9gZUtvMw7XXhPLnYIgClbzyDGqOG9ZyhQIWjw+TBW/24YBpCrlXr34E3BxcV
XqxBxXrxyvqpq+sbjJjBYIvWfY2uwbHXkIfckPL55xePRu85EX9ePSSFgV8AltJlWXh/9QirnaWR
NsYIQl9DengbFXjviwilznDluerQ09eB0FtnLD95cfNFFPnneKZnbscbl6981T7UpPgUkHUQLLuF
ROlSoFmS3mvPEQTWl6sOA2PiA8MM6Wdp3E1p1qyi2xwhL1UxJEAOM86CdY80TAglDnQqswpQdh8W
D8RNa2RRDAakkI6nbbw8FOH4ImTxaXTrAw1SM0UI+rNm6zloGwXQI8g9HkIldg2Q/oo4z2xgwP5e
Y1unnRtdqWK8wog/IwidN6K9Rp28N2F5L/GowiBwExwJj7YhaY8xbRCLXexq/uzwEo2pdy3z9pTj
GJg7hV+DLkSu/ILGHVmXAmA1jdI+d6+JHXZAj3fxEAJiXQ0kuGFEbRBDvw/FuAtBEBCh+wrbQ/wb
zcw8baMGRThxNq25sna4KU2IAGPM389RNx5ModZKFFejaza2N1dmIStfhCt4X6Z9AAOZXB0Rgnlo
nHjTc5rRRa3XIsao3m3hxav3hWvAk9fpFCFRp4y3WtUHVs43AgAAg+qZDxCP9e7uDTqZK1901yUV
G1sAuMKANunhIuSU7MXT+Uuc+E1z1UflrQM6wOTVT4PPDgI6M4N2vlAKLMgQgKF7VJodqsnJ/Fxu
xsZmNQcFwdqsqszWydUNjBY+6U6mcXWcxmGPALm0FnprOc849ddv9aBOggTIt4928F59FCH/1gzR
Nq/uaBusE9eyB29Upzzo7sVEN/nS3kchYpB9uolGgJtjQG7zCIGyRoE1IL5GY7grsP5Escyganjo
Q/rUuZ94S2/rgGz4wjZyKr4Cq9jMs7uGwy1I+PVxQdBFEtHoQevgWnQTeE/TsV3kVyfS52XKswUR
dPNl1Y0Mgtyi3WieBhpe03y4Apngs/Hak5rrIxK9rj2ykorvxLnNXBfPCPgYng8UC1E5sRWJAF6T
DHjjI40b6joZgOT7EKSUbtnMdXgtMEKjS310nU8tQ+Pbswfala993tzrBfGrXbCRzfxYGc8kuLxr
OvjbXNWZ40ypASsE+OhjP9Ot0vWrE5EEKh+8iPpe+lUGWOjVo/q2LpwtZP4PU1y+ipwkjV/Dxlu8
EhFeo91AeHj+Ao7IQxvCWipwsmB2bzsNbDkOzDUvoPAMu+3IsA4DMF21VbEBFea+Yz7auHy/hPLT
+GIHPI+QTa4aHWVTLNOhKhI0u9eXJmGJv4Vav4E3d68b+9g4C8FQ2sGDi32VTQLv7QMapDt7CKXz
OpW4uR29BSHtOFT2yhTRddDpe1PTx+4NUmSEn4N4kNgDZ9eYIjyxMr6Vok/Loke7WicjUjyTqtFn
VRZfCyTxoKeTn0TQDeuoHrd51B5swB64X4Jt68tUIUSB59EWePepMjbrEOI+ltVnVVTHUAXXdZkY
Gey6Rt37AziF3COPcs4f6tjbkKrdqKjdOXRgaUQxYWovpQRFnSUWr0wAGn5jspPrwjSveQeFNMqW
ctFNijm/tyoqdoBvziVfjzkZYjM50rlSBGqBsRJR9NWDTsiCeUbhZoRV9wAX0WIC5TQevfVIdK08
8Q12OGvShg+T8ZK+DV6BTO4sMpcxElx5S+MnQjp7Ujl7b8IKwzB1X5Wpa8QjyLubgdmtakjCwWFy
/LsF6h8RIcQKGagqH1d+195X9MlE4jgt3RXmmQerqhT+vPscId1j2T+i698GfNx5bvkEOcrNOMQ8
wRArkRRctIk9zU3+jQL47SMNcad7ZXLMxK4mV921XGce6eakfgnLCuWqc+PO6gGuTBmGKwcoQEUy
u0FqWXnd+TJbFkQnjd6awB+vtGCJaegcivKWlONqqp7BaN1OPd4xj+yBNK58ImClN24xyU7DoLq9
mC27FJfWHVbauMegLq7akm3HXO5Kb5ODix3GSC1pl42TTw9eFZ7yAfGX2Ad+vkP/Yfn8H57fXxs0
9Drw7WKQhrAPhW0N8h46yDFOgOevcvPI7AVev2n8GdRlzNenFjyYS4IvTwjykxgmxP0tJa/WeaCm
WLUc/cx//bvhetdX/Lut+9j9Paga/31s6N41gv+7BnHzpi6tlfn4Uf8/9oYhKm5cqD+75L/pDWGP
0r805cu79vDyR3+2hw79nV0CCC70VmSJwMQZpdaf/aHjRr8D/EL16oFqf0mk+3d/6EW/g7B6kdCD
rAw//xC86L/aQ5f+Dn4+/jeEYR5+jn7zf77du7v4/+oOL5Xedw8aPgkRuShSME+I2eXbvK8EmxBJ
mkQX16GgXnBZVuMu64GdFCvfGDZ+c7yiweZIZaCgs1suJesCFmzCORjwad/lc5EOOrgUDowXWjyM
cojMWkbAMx9Nadlz3w/VmDRUhEU6xcg42RA2RzEYfu7Qf1WdZTZpW6W0TfNeDdFdbIlb730XvBSA
JG7spJeYxPLa1b4yK392LahgjSr7WyIBvWR6NFZ/mbu2DgE2OOMKdnfQUDmBWo5Yi8L2FqM6WLOF
DZv2NYuX3qbIfgnzF7djhL8OYZjfNctAxNZTAxlhcDLnbsF3DpgucO3qPb8g95QJqDfTxnQDv3Oa
uEOcH/NrD0JWfMsO1+MG/9cLrJ+wCO+u97kdPNGNx8BZHOibaclUgAK6BuvrtFyibdrzHLK69W/d
qaCdd2yKCaPztCY6kOM14bBQ7vkqkE4XQ0zQFYGIGNx9Ha7oCNJOtKAW8BvNdQGVZOmTBdySAaMd
e3BcqSqfpoHs6CWBwrWDVAmAbRQkSaD4WHwjBsw6k1FQMvovA1jg/QMdANg5iV0mBkYFmBeuqx6R
lVeMgmTAJ2mLPjcaWhivgDPuJLE2E4K+x6YB46FZ2vY4AJ5LPMxbb23RYLTZ2wAQxOBP7dabG/VV
S/qsVYzGujHPYafF2dERGEhRNVcHJPAOaezWFJy60dAt6vsBrAXVHQI28mMhYrpCqBBgS9mGW7BA
5tQ3KJi8VuovWkh5GBExusP7BB+GIPIQvgzD2ydndHwUtQMLn0I+hLtWABdK8rYB87VvFuwZvMqf
TBHWz/AnAZwx95rftk4JJ1eVV8N12XLQSDCtWgdDo55V3qo3ZuTwKXdFSdGi4GPTeMlbk/TBJZSA
lBM4H/jlMdjwBt5aIBvM7rTJgZsccZ1ybyXg0rmu/SU8lxEqMTBytGszDMQ0TjvILVjXMwDlgti4
OQk4baFZGGGRp9mlsjV5VHaw7RZk7UpkaEJoXHp3JJ+idTH0udwqNkp80Vwehs6T21LmPbwZqCld
BPIiVaDhXnNtun7Y5WQsT35fRyCRySm4BrYp9FXZVt5VW7d077hw5kumtqgkahwWg1wNcmXqgw+w
ilATAfntfRQljUP6gyQduJQgqFokslPdbyVgy/sIhuYwievY4Byg4QK3JAYxd6gnkN0GAQ+NRoLp
ErQUgOzUwCuVyYg+TUsjKuDINd039bCM+znEbGec2uhNdnN+wGB6uDU+RjkdklgTEMkNqE8uaDBq
pggWWkayi5tSxjvD0WBnfRRBvzXTisgktkGTOh7SUjbSCdsJ4TMg/6ycHPa069zT3htpPQ9dSCOP
XdyIHfyYqwhluwJsCjtZ6R8rHjD9wsKe+juZuyCkThR01S9T5S7AQeE0S/y9txDrXi0RbOReNICg
uExCXil4ZZR5lU2dLlZeq+J1ofRSZ4LoEEg5Bf6Aeq8ETsnNoRsmTIdAtp6cEDB/a50bmJQ2cu36
+SiOXkn8h9kWZZyJySoLD8rRjbcIk/Cd5xbmPvzJ4UKWmSOhStpNkx8ExzIPY+8JzEsF68gpksOw
xmM1fesZqdVWO3L6FnVSTqnrQM27W7oBnCIdg9K+nkMfxUgIEOZccK9WqwUW4CG2jaXt1yWD7xQi
XPsY7HCxjGKrQuTvgDs7d0/A7ohOlrLu2G4c5YXmjlwQgIlmYF+tcQhLezK4VSId5fEMiWLTK04J
nXYNYTHoZa6KP2M1t16K3zY64c5gv0Yl3vYVOIUzzUALs+cFdK47JsELWCAKAOALQiVWnDTyHfc+
XArv6yiW5n4kpH2LMRdlsKEAXW01AKl5ZIAEyhUFgxX5zkHVemlV0qF6jiZuSALbEYlnjBkGArpn
kPIEQr4IHyfMoA3e6CAvj7qelhmcRBjcWIST1cuYODycgHJ3M/BvSDfgYU5CBxsoHAoEaLWuM/ir
ZdC9u5Y0bodUQujuY5KlIdpeNHFfmFRwh4XOsejSoTV9eBU3BtHapTvOYeIWRYBQIYQ6AFD2HTAD
uO+OiYlUMNwqd3FDdFesg1soHx2vPRosXWhCPBU6Yt96wlawRJZF8AsR1AeXHLzHMdRckC9SgqsG
ed+HumKoVDPZ0HsYkYRnzR1oRKnaQDBgn6INW5Ntsfmu7vqbUfCHiRYkhD6MpsKLNQ2cYCEWfF/H
eDC/NPlszryGmAIkyfGXDggYyX9fKf1xBMQYYFzmukCGPjogdLwYtdPMZ7Ivt+YKUyhM7pAHN6do
GIxcxbtfxc98vIY/HPHD6F4VNZakdj73qc1CHGnJ/HTZRivwJeq05Wtv+6u0kQ/j5j+PCEo2lMUh
3KQ/arerLiiwHy1nn7abMuqi6rlWngHHZZFIIfd1n7/MY9Wbg3BmE18QcB7sfn4jP1jVYNaMO0lj
CKlg+gYLWsAf70bedFZB3hv/jAIoKzQyxIqN6y4Z5kugryyvzBs2jeBJ318I6wDHh/gI/lrC43R2
WIrMK298s97wi5nph3THH7/Wh44MYyus+8w7+zJagz3yGsX02tP1ZrHdDRRZ16F6onpIIlteVyUi
Ut1uyTAyAs4/rRCRAKA/ASIKHn2ksfT5SVB618q3l/l14lC1M9OvVGl/90qgtQd0wGBz8kOC+ELB
Eelcep6cYYVkDJAYf5UA/asjfEAnAs9GvV3o2fpz5vZfB9RcP38YLk/4d93JH8/C96dweSe/w3dA
GbEUYUZnjrloXxAUH/chXbYh2vmfH+hvzwQAHobumAMCTHp/oHwBWG2a4AyAGbxzIPzdHegq+ZL+
/DA/ng8iAv7wRUCUj0c/Jj3x3Mgoyt1zL+sR/CHgZl0rGEA3nBt6s1/ZUF6eyfeXL4IeEV8Zvtje
37g+xCXpUa+d52g4UIkMUsRlDkG3Wvh4mMpPC3D2n5/fj5cRB8TCDzMiCGd+sBvBjjdRr3fOs+cj
Ooii+GeL/MXWgg73b87qu4NcvsR3DwWb68rlYX7G1P8S5/OCnlR8WZI8/RIm5alxMucKQS+ZvGer
6ihWzi8X5l+d5Ye9hoRjCMlRfhZ4ZZn7OKtfplt86Mrx3Ed/mgAHuG8w0fjw3M/EQjK1kHNfQ8hE
kZ2JQWGNFZhF8kEvOkp8cLkyCPeevY7rne+b8VoS9vjzu+n+3YlClHuZRWAzR1/0/krXcemADO6f
bSg25aKglau0Bk97zsYWo1zgX2KNEC8AQrH9OtGgg1SBi3XbSD+BshOaSA693M+/1N9+J4RUQViN
BPYf7PeIrSKCpLzz7MJMbG6CBz559z8/xN+8pfD+odiGIE+7zEben3YZ+RQAQHguRhdS3hiyiYkj
x9MBKaxGH/Tzg33A5y+3+t3BPjzNJbwcBgwSz7GDGQarjvMYPJSKZj8/yt9ctXdH+fDIYrv3dYij
XLwLk4V3Z9zYXxziVydyuarfvZYOoskqcEDPIAZCC2yb1JX9M6S925+fift3x3HhAgRyKGKlfnCO
8JloK7CXznZlgaic2nV+Ip/yXZdN2fQZxEMWwITxV4XRB/+ry/YfIdvpP0f9cHasK4v5/7J3JsuR
I1mW/ZWW3iMF87DFYAYzzoOTTt9AfCLmecbX94FHdAcdNKG1R+1KqjZZlVkZSsBUFarv3Xuunq6j
Ikd9LEAVd7ZpV9fV8TzzfAO/ej/Y5giEzrMoeJ0MJu24NI774DA4NEepMOzPpTOs/6zNN+K3B9uc
awo5HwOIZZ+p5CEs/D5hlDWWF6S/tibcf/zTnZqEb9/h5iMbwa8bUoYK8Sql5oLp5PXjAU5NDRmm
Lawj6G7cQH6fgkVEnSJqkxdAD7e5JXrmXBwWzMQfj3LqMZh6VGahqNIF3GwPSjIY1AeEz7JY7SJ8
FyW788cjnJzjHIA5DLLPcRrZTAARzTVQ9uqF5LrRC33xkxA4gpdbtvxIVeUgurlbyDt9dj8e9/37
M8G7Qa1Yo0n43zZPpo3VEsSD9TLHUvNcZ5gqMdcjmTcR9DXOx2NtdHbrJGcwiuMq51PiLPT1j3mz
X5iSkBpYgL8Emkhleb6v8pocrHLX0UFHtUFxNLoNM8PppGddEb2wJUsuV27zCiUBItZU4AgVS+L3
2ih2i3BmJp349PHXAZLXDK57qKY2UwmTl14kZfxlTTEvo/rIYe4+sIzbQEawGxJiHOv0xRr2HJ0f
oifAPh5t/gtOqWfndryN1mV9U0jEtDXDi1Ifaq7f3xRf4bmij/clOcR+cUOYqzPv9F1zdXaTO/H7
M5Al6vCawFBtYRxzNJdNU6ZfUIFn6MXsyBmvwmPM1lMsdvNVA/VXOOfipU8MSl2Fw6IJWIkH3MyD
ElsLpaXuS0EwWdNfxGhsNPnPcPNMNrKfSepUOcNguUAS9/srHAvisesh/2o84NjLDoo/XQjOcBRx
rR3If+T2fu6x3q9hhlw3IWoF1NPehRGuLtmmFquv6t76PDzQy4bUa+yV/eApDtf3q8D7+2j0t0Ty
9q9de9OV2/yf/00lmpxB3+wu79pwD/HPpvn6vy5/lsXPt424X/+1vxtxkvgfOmYiFh9DpzCFZOyf
Rpyyajh1GnG/Zv6vI8XfSk3rPxb/Q3/OZFfEucXk/LsRp/+HkzE7FymIRH9wVtT+pBFHSWzdXN98
iNcAEtSS5OVC3FmLL5vNl84KOp4m2xfqEr80ZiL/sKxCPWL1pHejTMOA1Y9CKKifbCe2RuyiKq0+
h6AvLgOqfV4foauq4GDMQDMOS7/yG1JyFPQkSRwjQRjQGKPlSOpyaFZqlNDmu2mJLqMhuF0qFcNk
hga/qsfM40AqU1ChYD5kYeFmGVB1WRkqT+ea7GpRFjtKPHwLyxwTdT6mHiLzZwq0mq+Ww1euErjA
AvT8OV8NsdRkR+rr/WRytMhpddlJoH3qgX/ZktnehQnt+V42nWjAQg7cA7qHJl5I9apPSmRfXH1V
SCMFJBDSE/FtD2mP1SwIALKIpfxMKTegowjzhSIu4fRIa8TcW2pZeEJNYe4XI8/jHbqMPuZzURg0
KJoZABhOTbu2ZIzRmiD5qAkT+nlaZX1F9gGYuI1k9VpLjaa/Fc1KfV3KVLI1KZ+PtUi7osQnda1F
cvUMub/zMM7H7tzN3QscScmmTxoWFCuCHtOOrCPhkaLO2hmljIcsmeXvBpqIpKKTNURf69aKlD3M
gpG61qRgJcMaITmN0ZaPM2EE97q6iurj1bwUmt1MwRE1/bHUpux+BKpxkWeYYmMBeIPdBEL5qNZT
Rn05VKvrHEMLrqx4EGIseKngdP1o3YRLlx3pp8EJEWUBDSX1m9Qrw1Fyuz5hBsYrzifXAnQaJubz
GdSiCYqgzYOByrxU/UhCZah3czGGvPS84mQaZve6MgdYDaRBPmRhlh9Umr1enfbdrRauJKI6l5+N
XFUexoq2jGzE2gtHLJpzjdBJ90lmaE8jpvQrQRyrK62vS9gVRX0ggNv4ydrpaFYOAdYvft5aDS2f
3iViY3VqhXuB2+ZVmYXGDg1efNPkpuhoXXCkax08cyw0LtpCiBCY5MMjIvGixV8AYW6W2vB+zsby
mNGspaE54zkVtOVTrqnLvqnN8ZgIsbaDqdLvgEhpIwlAgvpcB4vpqEr2PTamHI+xAiFtMVeRSRGP
yrcU1ubPDjekk7dC9UOqh0ahHkjiTWyq0W6uEozAdJRGmg2ZHKpO1YsyQrIiUOyayHZvMAxc9Sa8
qr6uscbqZX6bib0fD6l+qWSYNWylieubZjHzvQpNYS8GWn3X0pX6vqBhdesBXaFUt0pAn2SZd5pS
xccsqzQ3HqTlIYgkpiuoLSfFSbtrGjH0K/50kB11eJmpYnMR4KO+VNGpe4TRyDd6ZFQYHkLJMWJD
cyVVnq7aDMw/XbGlxFE0mbdtYo6aDd3GeK36AjmXhJ9JioJ+p5v96C7SUoBQqMJvi4XAx6jj3qUj
jXpQH6wfkF/HmgTBVNqVHVJeqZGbiwTL9V1aagiJxrk2nCSVDS+h1bLHvDOTi6ENe0Xvp/shiR+H
InlJ0f4hhcvuUzM1PczFwyXt5soP9RZqflk0qKMSWQED1QyPyWyU9xFG3siW+gTrhA+jiuYxrQuk
hbNexxMSJSm+m2Pzh1pHi7HPh16/W9SyVK6W1diVF4klAuCrM36RgbAL2yyMwK1z0QCbIqfPEW0v
vOuLER9B31i3MRqEb6WCLjOqp8ob2dsHeyyaRbXVQZ32laTnD7VFmB3S3OEVlZV47FOCTfkDEQoq
XaGg3BxyN5qt+jLPOvG5yDv1zizGRrCTQtZ9pc9zNxYm1V1EuT6WZjUf5B50iVDnllsWiCFWb+CC
j14qb1tdg+kyT/F0jZovYY+jvPQZgfB8bDNJxszTJxeKlRdeoSjxLo6RXWIukV3SAAj+CpTgoIzU
uG1SzMkqElT90CyKdFPn/Nt2yWfgW2ZhtR4XOWQVJ5Ls4UHtbhQzRx9QC40XVyCQYUTgozHWQpdR
Wmlh44bLj8yTeXHCwaoel7yUruHoRpUdFGbRogmp6SVXi54ca7rE90NVFIZDppBs8IVCvUH1Nrxu
zEaf9pGSaXedjKEGs19hxl5vRk3oNU01Dt5gLrjhYkQOtxPotW9haglXLDLs9lQavtZlFXIL46Ps
itWQCvaAWeUijsFth50UX8hZEV2CCNHJ7u2T6kAaINCYLHntYxA5gTrdCbl0HHI6FSPmsbjw824+
6CLZ3+34DR7YxSiNxyp+KMX6mA/dsTNJSAyz135JUMddEZLuJmV1oS36FRoDpyifLfrrZRrvB7m+
XzB+0tRP7UqJf+rF4s4tjvYxemrMFj1NBN4KEwcKublzBXQ4SQFbQuk5288ILxtJ+aqnBE3NwXNY
kJs9TmCXIupqCaCp0Lpo28QHjgYrLUWWCFAm4dtpVgTadc1lt6BoFypnbGuEGoprRN2xGKGkVgLN
BhmlCX+W9CUQejqlrF4t9eamPPYaiOhctFN+bC17BhkFU2hEx0e0EOLlpkdaomrEPcO5AAkltS3F
RxzaYuRlTbuTeVipGBDEpId0+ZTGWCWHxWlAMw8rxSX8OdI/L83WGYXCqwTz0pLhxKjVjnORKxfI
ifHLFbRlmvhT0mDsnBUFpfBwyKADCbGOAQalSYZ3Lkz2imqidxyRUCd+JiGDnAm76F9TEU6H/Ggu
nW8WyVGSqu9Dpz0MEWraOKzsNhbtRP3aw/tpUWzgsnVUK75pE05x0Drl+QKCnN3Nt7j3Vi/5oY0o
9BpfLDbcXBCuwlrfQTn2uHqChTazA7wH9LLtjFDY4ku2TAbuX2JXy/5GbzIJSQ7fahPQnmZcmn3/
KsyBV+Q6vKTJMfj9GzBFi6h9a+rumue5KrL20OvM/qLlzhoWwL8GW7Oa135tUMkxxyo37cV4ryil
hQAyrr9NQhm7MRIlWu1VcmVVufy9SK32EqKC7El9k99qZtdbtojC4HKIHuP9BIVD9CtDdsA97ZR2
waXb+nk2O+x2B3bNwk7GaqdqwW0TPYIuuFDDxislguJ1cnoN2e9rBYGr5SBytjjUAskOZemBiGQI
DILf9PzUopD5+Tw7onIfgkErhOJuYmbOjWzrevi1Mb5WKELiEX+sWPBtkDPVa4SHdY+QqsQr2tmN
Ws3Hsg2M6bNW6tdR1Xr6oNgpXfw0rz/1eQfsjAkd609DjxoT92tb56ZTsTLtSAjvi7ZW3dwoPJlz
ETTFYhjdMSLsjsUkgh0bNcQsuXWcTQMJ7msxZQc5FdzRuBuDnB+4cRvzGVgKmZ5ojVXVVqBJqn11
RF2+07GRG7CtdJNlhtdJoPAZ1K4UCl6S4xUZ8CaqlbOow20TTo0jVOUPwbxVc93rR/GqVpV7FZW2
UBxHaAphgw6j+BHTnImR7Fs4i6+DPuWMjnMr5wOAKj/mhxqCe5gHLMt7U2tcUWrQQfe4o+pdMUpH
DD6W28fNRaP0F2hYb6YpVg9aaz1QqjhW0t1QZs8o9dycPByxSy97TXJ13GZ80rxcDny9VT8NsAqK
PHCjpnqqNcHBEA9Gzw6VQzUbKGEoePbmxGFt+pYuk9Nbsxv38Q5d4lWj53ehzIVHaTw1fI5SbW8q
E+w944ai0lGLFD8U1NsufBpUml7KQypdZcrDjIU8gmQ1StldqvCE2gsoqH1a9Y9BbF0YQe5KXFMG
Pfk8FuNeBGhFqhDP03hKXnPYEJBpyE5lKK7G3WpSBdh0jxHStDSkJrfQokFwVTfZs1jSJYdqM/GB
Z0e4HfKC25llC3H2EOs8TZMQ8m5wNxOmJ9odF6JePaVWdm1iRBiS1hXqjhN28Blx6VNplV4RlZeG
Gf0Y+9yAwmFdLH1PYouMFqDVBdWT8YbvMhScXidK9fWgltqPOMgvMpWadd+OuwggSu6UmvmprSd/
GWrRVlqKb5VUHsxc/dKRg3ehLiJn+sZAmjJFnT+ZaeKOVTTtpEpC89PL12SV3aNDC52Sz6E9L6Aj
wINau0XqdA/vJatitG4XudVmlFbWw7Ky2uSJyyQAvluD0D9Y90ppL1Ni3Ix8lK9iKMfQ4klJWZCu
8BMJh9aqtX2SE9lOCK15MYxETWPjznZyNDxifrZYJBycY+4zNgtd2U1Sve8TlW2ngYoMVozlYJkP
CLtmW5ZWJWHHvOfCmXONjr9UlnRtZqXfGfOVYg7dbkF76dVjIpOKk+9Ks/aLqvcUK2jcVhoepTF9
FAmtAWbx3Qz0aLckcWYrGcqzFF4F4cqEXDmT6iMoPcL5ADdUum0q+JoWuZwOMA/fC/JK+8RB1tL7
5dTlaEOk75aouVVK8daizAfBao580xDuG43u1qAKx7Ro/BHH5WcL6Zrpzmoc3ceNph9kgjyPPeTJ
BwgTgjsM3ehpzEdH0tiGYIcVLKepdIZJLGw9CvjCSfzZKx+gKbSfIdouTPsNVj2xeIWW8myk+tfB
qr+OmvCaLal2ZIv+qWk9r60foY0MNcttbAZ4mNxHtY5bsAiViFgbGoO6Ntyz6Y6OmSs3c8MHP1+u
1amHlrmUkM0K5FBhtV8y9GBKqLqk9I47wcRWtJQuSMWXdoQpigWpAdapoAA1OWeQs9bJid0v6aew
wcqAHxpSjPbYyc0l7s4nLphca2mEspR2wioSW/S9omGKStAaVauElBSnRNu38c1SlN5UNCsvy27n
8iIIp6uApdNV6iETv02B5MGB2mXhSzn0nmUWhySKvEpZBpwnWubL1fg9nacjKUozUA1uMhZ1X0Ps
7HiaD72JqQOK9o1GXYN7pKCBRuWS0EQJpDvpW1klF1IwPjXZ6A/x6NRCZGsjrgzhO0aow9AQ39Xx
YNbnoDQ7W6j5AKAkdtNxcQK0eG4vsDGHyMxMHWPgMGV8ohv9XimE0dGm6bGYVcWOhugys3qMP7mI
ZybGRLVMV5BtcKHkjzI+JUHB2wWJjs1Cs/XhdazqC7i4qS9P1qdc1lBYdhMpbepXrrmOXN4vWnRH
KWXXAc5YhOUSglHGxbh/MprSN6f0M9bRw9SQPwMEYtnJc7+PA5zpAn/mlEZQPRQAdkGeNEC5tMui
l+8jVb9S6ucGVHLbfJ6TFcc6VA8tPmV31Hh7yHNnNfHrpBLtLhWRyKhs2q1isNyNn4tGWifQw2Lf
9+q+rFR2unni9aECjVgodl2XP2Izu8U58Wle6q8gz6AQWeZX6E7PmJMGPqADavVeuEUf8xxW/b6B
tGDI5SWqZjbA6C4IIPmFLyqnzX5aXEheTikZe6MCVZFLl5AWnvIAt+vUGJ7BYbEQG1cLE92yA6DK
R6SPxg6xvX7XxavfWM24WgYNm0GINympjMKdrcaVw2A4tFlhfU5CPvkcbHuzOsCXjktQc1HTrkcF
FT9iHCeTuJuKVM6PeaULe6seLJiYWrKDmiqxIONONe/eVFD/riW/9VZv69fUIy2SspFx/GrRaNtm
kF5KELfMxAfN6S5u6wyln40/LSc8DF51D2QK1e8CseX643E3mpV3w67dtzdtIcp9SOK7xFej5Fsi
wduSM1rjnKD171neJ5+QQFqC3Ywgyz4eeO3g/l5//f15N30I7pddIDDv0jgT92nbd7vWGnRQYMaC
lyiPz2mbNm3Evx5UR2tHiQsqylZrZyLCweKW+posXHa55Exz8OXjJ1r/4u0Trd08WTf5F37M318l
pagYHhKMOlG/B713bIz+Z2rFZ36wc6Os7/XND6YaQ9/TsPbV/ALor1OslOlzoZWnfhtYF1hUTFF8
L2Uj7gB/q5X7ol40XmDNjwInSENYKn+p5nO9otODEect0txFPrXpFSXUKLkppf4vgYFLJr1sOc2w
W+5bN7oP7HIVbeU2uKOFQ8btxz/ZubE33Xg8DnExqkj2GyLqKXsR9GFXHRUk4c9avb9mH+3l//eQ
m/5mrKU1TQRmn8odTAqibm91seCbsfmvNpI3Q/1CDbyZIM0UCPlqQ6i+d4oj567qKH56lV1k2HCa
Hddrf/axyZ8L6jzzKrfrq87kSFyU1F8oxcfRnRVzIOsrT2maMxPm5AL451X+0qu9eT5tQqufdKmf
19qXCQaJg8CwtMPWVM7IAtaJ9249q7RmMYzRINruyFGVQoErMz+QHxOOGYumPlslZ0JzvhGW5Mz+
f2p70t4MttmHmyGwyqLOfK3Kn0BkQlVWzPiMBuDkm3szxmaDikIJCVYEhMzMXOq7EFshONF7KP+L
46xT5e0vxDeFbLXMl0g4j5BxlfWVMRw+XrlbxcBfK4qNiMBJeC/Wtku/GI2y5EtG/dXuLhe3epgk
x/IGx+Q2aTd2cYRBei6Y6OSP9GZM+fcHo1tGDX7O/Ekbv0ly/EBr/8zufm6ETVeyWaIeYVTmh53C
XfuglK8fv7aTq/TNE2ymWb500STx1oQITi2mjZDV2sHm79J/s7O+GWgz12K9pUEwcJBvwTOIcXcL
xzn1Eq61APz/1eIx+KyjOwBQs9Xv0ORQS3AelHwz7snqdL1k4sOfvzi4PtrKqZKxWGx+mBFKB3j+
0k/F6lhFwW2uWK9CHB7i5pwM9NQq1dEri4h0EBFvjQ8yegpR4vQnp9W1Rt3QmWu4vbVRnfmFTo4D
nQ39P9oqeEW/T+aSU24NKJxanqBdNl3W7ueOm23fWskf5YZhTuFoq/8z0q+UlTf7AZJoNaWL4/dJ
DXOhubam7vnjX+fks6jIThAPyICXNmeIuYxDTa4rf8bxSkVNE1wdaVNd6dKZb8Kp9UnKGr1+QzaI
7dq8tDmCg80Xztcp/HHxNB6BLV99/CynhoCTi4zFVPhXcyM/6qtcqoWuQj5gXlIGTO1AEM45CU69
r7djbDYyKp0Zc6LCnR/v9VS8W2btiGPP/fhJzo2yWTNAzXH2G5VPJcRAncBtKgsHuv7F54/HObWp
vX2azaYmJGGMqrfyo7B97srmXhGGizLvH1TqyP9iJEzg6B1xJclb38IaRaYAPvTBXX7DaPlsKGse
jJK9Buup9eOxTr69f8bSVpnam1XDPlQQ4lwDS6peTcIp7KCXgCenzZlf6dR8I+ZIIqVNg6W8faal
myk6RYXf1MN9vMw/zbE6J846M8T2UdqW+wPpzH6qxDS8uqg4FGE0nlk3p97Xm+fQNusmKKVCVEHM
LvS8xj74ooTDgdCSHx//KuceZbNyUj2A3z8VPntLQ92FVpChDPuPxzj3JJt1E0vK0Jha7iNGeEEk
dVkI3XfEBLuPRzn5JKYEOn11HLyLQm2LqobpWHK81a+MoDzoUn3GOnLyOUw0VkTa4RbcHqC1oqzR
pJC0Mhd4U1G39DIdHqs6Fxz664q4PakjDTNUrqui/i5DMevDqc+twi+m66nUvcqHIS7msER2TRHf
jQKszarC/Es4Ape8Gmtoyrlnqds7k6qgMZ35/X5B/j76ezbXSrXCCysMhd96g0tJJRS/mAVJ775s
XhT4GA0EpWQVQbu10925usovl8hHg28+URTbgilnhhLAkN9hk55oENbxgxooPwl+A0zYyuR6wSEG
IybGKYFPhkoqgj10xQDFp6XTZPe4EhuEElO50BBe8m+11KEX5dM0oyVPo7Qkg0Hu7nslofBdB4ni
1SJtfSMMQVIMWvGp4Ypqek2eGV7cV4DTa1VNr+lSDfor/SdD3Btzpyt2mSvtUa6pf388u9/NPWmN
6+OayJcURPP2RKCk06AjGPDJJrFcnM9erpKvGeXdvxhHUy1st4oBeOTd7hlAX0xM0V9qUaIbrIGK
aJfFrnTr/uMH2roUIJawhHTEkTh8MeFtnygzW7KRJbwW5mGxHs3RsINZdgczdabmOOh4IYWGNoXq
rUk8H4996mVqBGDi/4DngFj9909RUSAah9Hh68DQL7TCHFEupNZzqEv5p49HevcpXx8SeKchgpgU
38WGKgttNa2WfYgS+3C8AeXldB1dlXPXk1/n9d9WyTqQpeDmRyr8Xi5sgg8YS5VCsZeCmj7ER7C3
l8Yep2u6M72PH+r9/vRrMLDPOjshHu3Np2kQVaCSkeoPO+PzAiDksUOE9kP1gNIh9rbSw1R4/3/B
7iffJ2TT/zvy5nO1VKKhZIbixxLAYWgCX7F6wbIoJIkuZnHmnL+esjfvlBsLKBWNCcqneDNNMvr+
UOEQe6Mn8Uhzeqkj9pVSIgsNceankCrfuTf77iOGVwAPJDUAca0DbC8x9dwGYsjPaCKwijQ6PSUV
60eyiEAePijdDd2OuXoq6oYgwx/Ccoil5cxmf+IN6wZXQs7L5IC922iCEIpAYSr+grCTkCMTS6R2
YWZ/vi4QTLPs1+xRQpg3R4JmqmY0oZqvWcl8MK3cuJ6FNnlOSh3g3SBO3ZnDlHyqL2AhnkVSj/FL
3C55JR3xWcKnaL1gL4cO6UANpJ/bYmfS0LPDya3vx6vsIXpQ6BxdNfI1OuZsZ3mZvTjjgY/xhWja
AOXPHIq3dvVfd8m3f9f6c7w5FZP2uBD5RifZBdDYHuqn6rPyOfSJqTnmV7SVPo2l3amPqj/a506x
7/cM7rFvx17n/5uxNSFaOsQevyrVpnGxrt/VrCHASxsc7VPsGu7HG8e6YH5bUOuAwCREw1CQIm3Z
2ERYdDg5Sj9phJfAMGcSYujYNfKo7P5rA20OLEE7o2kfuEHJaW/XY38/TsvNrJLx8W/GoSyE0wqK
1NZ8MqE3RStc+WWSP6qz+NSacBaKP4uF/lVvYI2wKIFAEyS+LQcVOLvbRa/9oPumj4fW+DaMLx8/
x7ttR8RCBQyXnHqTr8d2Q5cCblMhI2h5OAMYtaojYYTpuXLjiZ8fyy1Ma4yQKrzr9T9/M98CK6+M
tGr9JsuOodR+M5VgX2e69/GznBtls6KSUNUDE6Jk1Ew+XKU74pyfART9+c0ZBLe2hujSmF/tG789
S9EM6H+b1g+CrtuTzdoT5BnwTQrmsAeGhOfhzNp5ty/zE1GvMxVOERrvb3MMptCpilXW0dppHAJq
76IcGUql3lb6+OlfvEDQK7wYnu/d3pyLg7ZYRItNehHtWiXXfXmMzJ96LAh/+lPxtSMXmhBqTSHC
edsqM5M8U3VoXOjqSa0YhBfCJVsXftGZ0uD7nW4z0GY/EEyUekTP+eLe3Bu7cl+U7nQH/cYpvNFH
biqeKXu/r+ZTToHKt5Y2qRQCRPl9eoSKHAjZqLO1osa9B6S1T3ap07rk5AR2YpOf96fzEQ7fypCH
EEh3R9m2D6QcumRUBL6iDi9VL13KjTraGggqWxejM72dd1NxM9bmEBahzAddHfhZ8qVZHozutZER
tHTmn5/SV/gPFVCmPrfuzYzn35mEWbX8Nv8ZZ51NUgsalujMIKfOsoxisivB39cA5/3+S8XwBetk
IASPGFdnuux+1HeZK3iDHcZcr1zliKLf766QK01nNt1Tk+S3oTc7FWD/WpKawDfrHbFlB+ki3dP6
VpBiOqRmMEnQsP74eG2/v8rzQskB5N5D1R9Cz2Zi9jrBtL3Cb1ciLbTra6oyV/FRvR2O/efRNY5E
QjxnP80z38mt/53LHt45Ca8b7UeqzFsixTLqkFk1ijJ30GRIF8t2+VXgN0+BrXa+6LdnVsPWHfxu
vPWD9+ZTE0eBGk+Mlz4lj9EPBOeKn+zEF4Hkaxxc1t44Fp51QEQDQ+0aRPEfn3TW56VJQPFG5sAp
buZuVqco5eTqEONjq2riSZdHQuDPfBLWh/jtOMUgCiUiHSMh4O7tDVqDC0mIY3doEfxGbQbz+PLM
bFmP4dsRMKmbXJapRL0/33DR05ehORgP+h6Nti842UULtUrymr3gamee58Q2LYtvh9ssiDYbuJAw
3Lprqs7aKbLTL8EBn9lu2jejdw5esK7t7eNpkCA0XVc1iGmbtS+H/dxMU3kIgH8hM0uw+diKOL0s
S2KcWwGnXiWfg9UTzjp4RxirjWk22qg6TN/De2M3fwqPJP3m7uQNexRjzMKPf7pTc+PtcJtXqUra
IKXEm4J6zi7RTmKKELrg6eNB1n/Iu/f35pk2m0lR6noX80xG3xLyl9ffZK29mRB+2eNoPX881qnf
ikSTXxZvahzb4ivZy2XSFi0wxcIZ59tA+BrOwZmPwann4fsJZleUufBvNR8cU4aaS8qhh/K96IXd
G8BFo2Ot/nG/ipX7dqDNF7TWLCJV1PYA4W6CD4+Kz87VM1feE182BpENMBMcT2GLbWa3iMYVGGl3
GHb6fvZ0p4ls+q5Ovg92rTu7CNqP2Rdkvudm+sm3+Gbc9T9/u/fWHL/Xtxhc1dfCc3pHFGb+qfG/
A8YXvPmQ3Qluy9nB+3h+/PpxtpORmGJVEbknEU6xfVxh0GmSTge4/Nc5HJfX5bJ5QX5lp476EDwO
jrir7tvBBrx0Ifrmdfzt4z/g/QSFxbwS58jrMdczy+axp0IO22Q8TJbYf6l7SfT7ULVugiL48+IJ
I7Ej8zlVaA+rm2UXUKO20mU8BMiB85QoYDUZb7Clvkhlc24SnXgqroWSCkicDzTH2d+fSl6Tiaxs
4lNJIitSTtHTyP/0cs6yoyuqDgp29xzD7/0EwiiHmw69gAkPbGtlnwM+R3UxHbS8V+0sCL6b8/hN
G9vbSUDg/8e/GmMBSZepQ1HL3DwfaWztVFfToZsJ3m7gUTXRLlLy3cejnH6if0bZrPdBlWDGxtMh
gurtstqPJkwOb8jN3O6JqP54sJM/GW+PbYyy+ruzRyGDnyuX6TDoFGKF4GbQ9EtRW57+xSir2gI8
3Cq52Cy3pZpGCPMzKXQD2Ys/owLadpKdeZQTexj1V1AitAVFHmU7ShYrETmICos6/koEXXtdHilt
32fP7Y7QS0wGl82X4sq8/kNMGOdHip+aqnOXggb6bjFXE1BjrTcPkdjcWwvqfKExpz+feowBXETj
DVJo3Szjsmu4RC3mAewqXG1JKboeSqyavQSpPv+1jv+H7fG/0S68mbjv2B6PZVj+xvRY/9//YnpI
/zFpcyHdtywYOfwAHNn+ZuuL/8GCDhse+OXaujHXcvLfSA9J+g/THdAM/TgUE0zNN0wPIAkKTmW+
PiiQqAv9GdPjt9MV+zt9ZpWyH8d7dl+CmH/fejUlyDSTBs7oGPZySRH+MO7U3XIVnq9Cr/+of76d
74fa7E/KLA/zwlDqvjtYF8SWO5NDzMh1cjzXzt20/d4PxUt/ezqICAyQ019DhX6xy/czRqjGk3fd
PiONLD+zxtaP7kcPth6T35xFetDLXUghc9pxTdqne22v7kjZ9N9Mqdu//nlvzQ5EuZ0YZ03EWoP8
QHNuxRq1CaDcSF5FedFCX4ka0ZuNunPLuIztXBRmyCTxtFzNGHqM1k7LUqK5L2rARMJ2uQaxLDo6
iGAHx51GunQLhVLAWzkwSVZ8SdNeGFXZ/ZCI+QHxHBlPCqH20BjQmVso6F0C7AdHz7CTQo8wb8jl
iuhRD42wC2esvEJbBqAWAVF1xJDuJnXSL2A3qzuBi7s7dlrstGak20ErweVoJctNqiG70MJg2bFK
ErcOwbSIa9gJNRQmoTxUd5DxG6jdtb4vyLr9Gc+C9JqNxfCjLtRgT9VPwYJVxK4qhPgJ+6Wzo0BY
PAJ5SGAW1OpRr+QY0NpC6E5BVImkYtLDkX8kYaG+FNp03geKslwWRjpdyYEcXYxTh+1M7UjV5H+R
Y15yFt8ooVh7atpMoA00MjRFjNo3ct2QEZaP8fySNXm13Mkjpe9Paj7F/W1diEnpmlJHYO0iZQXe
0LC18q9JW5WKpw1WrLaQtyX9U5XgabaUDFJFLYdduBuyMp28BtUUmc0ET+ajV5SVpHhK1eNmMwvV
KA+VJg2pj+xZMJx+mYTiM29uSFyrK0si8UgHmPd6IhTPfRAJs8cntsEsGPQCfs+oJQQ9mRZqQkEt
v6pJiguU10+knNALcxh4hNiC9HTTYor2bQ/p5hIrtzW6TVAHw+WUpaJyO8dVAVy/NvrHTNLS2BH7
JQ69qc7j/VLPIg1FucyH9ocUwiK3M4KCbjJrJp+4HNIdcAiQ+jA7dHVXh4YW24GkgduIr5aE4+yd
oHbta5i2/S6M+0DCrVhQN+qK8KLXc+tV6+P6qESEiC/BevOkqYfi8/+wdya7lSNblv2Vh5zzgX0D
VBZQbG6rvnHJNSHkcgX7vufv1KgG9RX5Y7XoHplPopS6L7KmGUAgwkOha5ek0ezYOfusrSlFci4P
EubIVS4r93GgTd/0UJVGO9ST/K4QpoIVqE+jb7pc4S0cyw2mQVVRa1dmIlvaNm3AYfB46/DCAlih
2iUJkNtsFPrLpJOKYp/KMo3cpSXEnhSLwz02xPqxAhf/2Fa05gpzre1oTMKyXLFKJByV4qEWS74Z
GAw7ZdcZx3JOpdc87oYfRZb696XYDce0j+hEw3ecJlW5wukvD9p9UCqVR4dAGXl4KuL1J+ELaY9m
Lh/nWA7vI6yCDdswhgSRjqXRh9jw3H7EodbvjZyV357x0KC1sjGx9MLopIqdOMrG71gCKK7VT7Cz
h7G+0ZsIq9zZLGp7kqtJcoMonzBPzLXRS3VB3FpqOdHl6quennU1SSCSOd9rIbUoEUszih1VMC+G
inbGQUmBOunVGLtzZAwb/k/EMnSHmkdRjuXSFinQ3ItCWD7CjxKva92c7ydJGGk6k6LmtqJZDwhS
GNPHOpPGG4KJ/kXceNOzPB+70LZis/hJlqUc3FQcwE4JfTfthrQwLoPM0r9PmLE8ZBBrHlPwNSIQ
iiC6WLqPMFxSO89UKnWngwrfT9Mkbw1UPt9KmlNv5cGIsOD2w/m1ibCxGEEReSJhbuCJfjsBQxEH
UXGMBtUiSbBCxKIuavttjvvMLdSN8mWUBusljsN5U7B5927ZyPXz2ErDVabBT7SJ0Orz2s9Hd+hp
9KDFDmKOXqjXOi/1sdAMdZdLaepEgYi4VDBjpykbfzcgANsOmD94o6KOxzrTmqMfjeEPY9KDo6yU
9Q8trdTrPhfS7g84Cv2V1hoDkLpGuxjKFBIfOSEHT7wFNTIrXqxN7WtCk/x1YNaq2/UTZ/UwHH7O
hAjbrkqabefH6jaBb3MLYgAOUjPg+TcO0D4M+hM2qIbBYoCcucUCMHyY4YPfUNQLMIf3feUQtl19
2+Gzgek5PduRhC/8OFvNoekL+ULsVf8wRbJ8LEbLPM/D3sIBGvYIrIb+JlP6DOPQsfze5tYLCCo4
VobQ0jwZZOM+Nv2aZvC4SR217hXPEuSMnm3Y0abXUnakY1vr9bta5N+m2DJcpVaVCxxRizslVn3R
saBfnMc0L7JIVNbLpPUZkJlIEAt4QTBTwP6wc+cKaAQ1MSLMweo42WJk04FKGJkfohlBITFhexh+
ZWxUXpHd2JvKwJ/TbJcG2Zm6cL/8MffP1boUPFaFilCHeGSvJbgI4qmQONrc1iXqNtE4tvja2Lkc
WWeguygVWfEA7a9vu2c/bBLZFhKreszNwLfrSleetbqVZ15TbUKZNUULukWr74d5kRi04XzIpyoC
wiUJzUM9hPpOG4JmJ3HKvcZkHLofpjcblLHpxSiJ89avQtGNCiVypsD4qTWSsBN70foOk6bE/KyU
4u0EHyqlIdyfzxQoR5vSAOpl1m2zt/DXgEhVYvBjB1mjUzI0M34uhjeN6IeOyqt8UMZAv2+COjiG
qV9d0oo/6o6q5bBXMimnl7X3tVfAlEoDch4j+EJiYberboww/xMbHg8oXWqgyRCSW0rmTkVY0bTy
t6qZo52F36uCF5re/AyjzBJ2QhAa1u/47r/PNZxriIz/c+uw23/738Xf8FP7t//zt+f859+u6n/7
v/lLVL6+P+vwEb/POsbfVaoulHSpV1tEXsth4vdZR+cnIjo//iuaWcqH/OTfjzp4hXEMBt6NbQVU
e4W0xp/4QkH8O0YLiPqXI9IiqlHJQv0FJ7Ff2bl/BOpI5CDbETuTZ2JE6YM+pyNeMTLjOzIYUF8/
RXhYxKGIYNpdhdfOXXQluvX21GFEfZ+X+XNUWIrkSdAFcdJ6fzxIsrCVRv17OXc7H66VriEnhTsl
KK9Fc5cmPwjsDvRfgwrUnWT80SX5psk7PBSRD7V46DWNLUqXRnAjxM+Kwc6kgV1AQSS3T0Zi2Um1
oBrodUarFmagZQa3G0aWa92ZWrhS6l1fPdN+vsnIpPWz6kLA3yhWfp2T8tC6fRtcj8Frl81OqXYn
TkarYgvub2SGFykOhUDxk5JcO1jACGoMijlhpP21OUVONd5oseKWQuZ2GS67nQGsIYZhflCKltXE
8N5M2U/OTUuG4x8P/c+vIINVRXxiiWAr399+XWadwJfKbqPUDQhSU7iB4WjYvXVujX8xL/1xtGUy
vDkL5vKcCgZqQXUrbUiaYqKjHUO3tzG9CT0ZgzOnueTUlPyYbr6+zE9u9VLwAeaKdgNXxg+1C84i
dTR2Nuw0Lynbmw6nD+BfEKL6qzY76D3epv0WxS3UiBcr/EMauxOltZX/yHLx77/C6iAMY00hJILA
ARG6O+T7iWMOeN5o120lNzoAnXN7rwZmdRYfW0900938Gt2eUo5+fOB8C9jALBi6xGNfPXAJLzqr
LnG95hBM4XuaB4LyQwz7Riifv77pfOKH2fV+sNXzrrswRRIPZUcYb2OsO8VcvGDbPGoAnHLhcfC1
8wacGaZLns8pWA81u4GDpI/3SjXD8XkQK8rFOGnDDQAIlrp5ptqJchf250I6eWY8ezXmEU3/wxSi
s1wPvSDXvUqDj+fHblaEe6P4Pgw0PLUXqN3sqIxcuTrKJFWwUEK7quOFLbXXud/ZUQubxBgOCf5/
USZtcW7fZnW5MXLFmUwKoDONRpA/eqlyjVTbYqnmzgoOBhKuJhyxUuUMO+QDPk4bNVHocR93gNnu
iZEdFZM6S5A8wyi9fGmhlvOdFEZekuu0DpAwsO4M1qkaN1krxhhV/dl0rxPCETmXbyzwQxaSlSoZ
r3Ij3FesajMRlqQJu17AGbke91PX2GrQXqcl9B0YheF8jJQnIQp3SX20sI4a9Wd1HJHVlzZioG2S
cUaasHHOU+z/KEWl+BG/TMmMU7Fl6wKKPc6EpmBdpCqGXgsCEAvY0G/OesvcaJNxISmDW9HwG8hP
AW2yZIgf9QQzMGByU4LBb+CIGFolpsTDLewamz2iXQQkz9wXGBtojeQHykjuNFMniqM9ll3f2iF2
A4hI4Oo2UiFj2DoDjkLPXJdOKMZXYgjJo6t2Qimdq1J/PnfymVr4bl0Um9D/IyhxtJOuiig9jvj9
TsHsDqm0qSugjmqfef0sYg85vEazi8GbIjuaYVLfBiSSWo7hf5cgRC5erF4oPM1lsRmLHCYdyDFO
h5kxHiW9dEAy3UgTkLw0/JbGwaYx6WzAMLgRK7spQAtKvWshHE6L6FzKlLu5L7BS1tyk1UD18kCz
2Al0gEa65Fpla3Mu2EzRo9SkG/LgrhrdW4Lq5pFKi4PoDAawuQSwpHTbBAc2uALDuzl5xGbSqdqG
vtSClJJ1noTVNue/ZU3ocfQE1rpJBBiAzOh0YNeQlNseYGDav2QKdK1yPEiF6lhK7mIxxCqMu9ro
b6ypPw9Dzu2lsplFaZO3pBUywW6bDJFzSLOYZhsQ82VIuZBhnBlD8wz/kLS+0KU/rObbBB4tVMrL
zs9vINroFrV1XNdZl51Rv8pMcHFg4DCBEvRoL4il4ydQ2VocKH0Y5QP0vzq80ozsUKjZzsQxs8t3
oXkURqzb5kuTPt8yu+knUjxaZ4ty4pZde1OTcAHzgUndYHyjeeSi0buNb8520o+7QKJskLOq+guJ
qzsXcn9fJsO2LvPHPi6+d1p8H0GlV7TOybVnbAAvfTm7R3xAhmCGwki6MjyvaMlq2hkkYLxRhmQ3
ZckhIMsl4Aaaqpd0bG2GOnvu4/Gywq7epJRcTfmZrtUAjiBwgRDUxBJ4X+BiPWfHVbgFrgRDrDo0
IYggfBQ1Ome6LKLxj+SZnDpydRF32oUiafe9MLKanbUpO4LUX4zhS8BSUpXCprZoTy1eLRanRjzo
LHODCtYCqGYYHRPLd0JIF+Yw2ZjzQQhUnaGbt/N40VbkKHTCDf+ShBdkaQ5gzVlcP4PX9mSmln+f
S4+15F8Baz7DupR7o9vgKbejSM6mTTxFSc6LzATdKzhqH+wmrfS6LPYQbZyKkVbp42XXRIPPro32
FiusdYlGDMm35SShlsonbtrOQFpctLPqrAeoaZd4hhRufR+PO5rzuXh1153ILK+EU8u+DXoFW0Wi
NKYqAcT7oCWemyFNyh+NJ1yOd+zTd3CNJSdwYm/aceb/es/8uD0jDcMxQqHzHOHSWhymhnMhKsPL
GLMLkg/M7xbQVIBrbj40ztdDyafGWkkyxz6Oc2N4iSN78qyN7oHewpBpucmNp2zKjXRciPcttxjA
5Fm2h/ZJa9s2cOrzU+n7dU1iucl4wdCIxKGe4v36uoncemXof0J2dMzmKg/EjRFR1cQhsyrnvZ43
ToQiXqy0fdWeqtbKH8MUhGI6rTsKHUIfK9BNxrrR6U/LFAuO/tPiawLV0o48GgzrwtXPoKFd+D8C
F5LloX6s76Of4uNwRggRbE7GyMt0eh+Rv/8y8vvppsOBVmftzy9TOWBct7iCbuSjsf/6+a8aH35N
7HeXvaoDNXTSzZH2RC7rgrMPjPfIltz8UvC6DexKzldOeAhZr+z6PDwhajh5y1fBcC3PCCS1p9ZF
AslqXhy7ydYeS4TB9S6fPP/MuKjuM2c5Gkwb3zaPoWdctdtpH21OCQU/ORu8v+OrkFiD+hlM+lPj
1fvGya5lbrmDJeo226S60x1PPuFPpxslTzTrtBN+aPBLhyjRNf/JP7fcGmNIqJrADUkSeYmjbKH1
Qpy9KrenLvMXpWc9saiM8qotqmgWtPcTSzIKhQLW84DIdqGBlbdl4uyJbUy3nhzj+s8l7YgAb4w9
ZV+dWkeX6fRhfOr4NDJgxkAfxfvxB731DaNgfHPbn5XUHYGqbvKL2E7cf6Kr59PREGViFKFzrl1r
gRBjj5VU8FBxwXXJ2eoOdiEIkDBdw+rl4dTdXSmJf79MCHGQzdC5ich2dXdBKIqD+nsNiXYJrOSN
6Y7O6DVX/lH9kTun9LzL5324m2/GWx2tqiGoJUF7irWzCrn5nPHQfpxYH04Nsewfb07rgCvV2dCf
QMdS17TVb9RZXAizt/HFdNY66fVgn2LVrHJQH+/iakuShK4VC/1JpcR4XX1THRpg3czpNGfeBuSf
yuvTC+4vutP7O/n+kLq6zBlwhW6CgtXsfC8/N80G3et2uKic0H2Rb/1bA1stgNUHydF3LR3LT76n
Nye2/U+mz/IlaJVcLHQ+dnxUDfjygAxTd+i84RtK9J2OXtSBifuoOR1qTlu9+frxLivs+rJRR9Pc
jv4Fvd7qsjWAx1lSscupd0NzWZ+S1n/68WyqCzpFRZW30uJl2C5JFQ0QsNZdta7c8lQi45O4DEc3
uphQ+vGai+uQQcfpIklSsKTidWhAAuiec1Vy4PHvMllwqD27SA/sbsJWlgNMeip7R3Dw4Q6iWDF/
qdZQHHzoW6BOJs6S8X0KcXvvgIqbwSFuU09BY1nKipvW4zYBJgY1mlSTbGPlbKcLythiX5Mf4uhH
ku/V5MUsM6/kkCwkKURP/obfWcfWZvCfLGxbcplzYRFt/GT2pLr3BiMGRSO+CiJY1DrZE0k6lTrZ
bTqfBdZP08i2VLTdLMPJIb5JyKPE+s8E1d6ovxRkwKZ+4OAI4zaWLkvQvwmer1iaUki4GjvMbrE9
yeKDDDgxqKSjH1oPlCYdXwPpHJOX5YsqFhx3VdrL1kUOsDyoUSZy2MdEY5ua014t22stlr2SslOs
gMDkmlMJDOQQPtXCPh+1OwqWe3OmOFvA2RX7RzW3nFZ6pICyJ9R25/TBagK3EM8bvtzMV+ow/Ki7
u2n+WWaNE7aDGxmLoyZJM3x0cuK0pJH3oZGfZ/FoSzizcM5Rcg0PhoZkKsm9Ca0kZPgwP0BbJ725
yazbIVco2ecbrfsmzpeZgf+XXnvd1G4VeAYjUyYTKNpKB9C+tl+0jh8/DBn10mxbmfSIJJ1T9c8l
zaxK1HgZkpp2Mm6auXMkqAh95WNKcDGqtQ1F5Czx9V1nVF4bEchY1xPeLhEUdfWoS7PdVS+VmN1E
9KdD5ExFRo8HdyJPQfqEPMCwKcv6YFH6ToV7Uxc8M+i9SjdJ4cnXlDYdvRu9MJb3Zcl5FLrmPFIl
e8yjb4MKLU0XDlIHd1HlhigkPMZnY5Q3WanaUgSi2wh928rzvaElTtam552qXY1qdm2mt1qJc/nY
b1sz3gxx70rR1cQpXtFDNw7PVD3ZzAh6qXqDxx4PutA/zjPA3PRFakjCyaJrDo9gpg8aQNBwMHdN
57s++M+quRlCw42DztUyyN39Lkov4tTypsE/ixBk16a/aFdAFV1huLNBneVY1mVZ0SmmB1etfKHE
z6F6bqYYlSrfFTjCQ3nH7PUijYnfNG7ejny3zis6a69N4J3xLIgozFrd1Zw/CYa1nSf9sjDqTVVp
R6wxbEHIMUf50cI7L0ZSTyqi7ajcZ7mA//MrVW1HB7VoiRdxP7paM7zgYLolOwS6AIafwLAiDWZI
78v0exiRMIrOIGDYonFXptEWuYyjx3/k2pWmQi0eDDfKaxJDte0Pl3kVPbMcg+jTXZj6+3a8C8vJ
QeaEH/Z9nUlebGIGjyWBghgpaO1EE8MlxeV1Ag1tuLXqhn+TNJkNmYXiyHTXtBSvw2vs/1wprTep
/0QVXGHCt21gWwYPh3xcq0tOVh+RAgB3trZB+igrgTtCcgSw4Taxsqlkup7FCwFCtOKbm9EKnZg8
Vm+el1qzicLOKTkWmoDFWj/YhMXPtJ83/ujjbdWy4qkbJRwdEzftXi8AoiMCW4rD6GkU6cai8SjI
x3vSEgAn8ovK6h8lPXEA8TlwkfYztgnwg5+E/iKLH7p22ARptBn4pz5yB9TKjqNgo+faJobUWGii
Z2A2gpLnXMBE3KKCVRiTN0qWPSrfWgt7CCZRpN1VSG+qKHNKfSYVNZyHYnivpjXy/KaECn0d5RDq
rfhQNPoevMmZzxG80f6YWfKSbtwlUgwCmIEn2UaG5jRtu4dEf2eUw7GychJl/XiZZfHtNCpnTYX3
utQeIqFwNWU4q5v2MCAPU6Tw0KnRWcTeFJPVNTPfNtrASWUd66tsU7PozWVwLHxxwSSfR1VxVYzS
Rc1ia6Yv2LZv01SCJi3SurDod6zSbcX2YKW8711s3ho4EkxGG/E+hHQ7yt05e4xboaCYxmJTN+NT
KmqXqab99NFdp/iKUYt6LrtXHxR+mtIzBcSxCDJESoO92CNlmoYFgOJo0QOA760qNTezgQaKnc0S
lG3DuhJr6CrQWxXhhu5bOxb6J3V+7M0Y4/QLEUGXUU9YLMrQ7MM7AqEt8plD3+MV5KMNKV4g+zhd
jYGkqNpZNiHKmw6WVvxMBOtQlcOL31mVS67mshPFiH2H9ddUOnwHsV0wFZ5qEAeLu0y0n5XpRZn9
m4GcZU32q21ukrwKvZo+90Qv/uiXnyfyZUsq0ukRojrRCNudVyPD8yFsqUX5c7fYCNQbq2t4xXrj
Wo6E72mFnU3xuMy1OaIAwb5Ho+6NXKf7LDAfG73lq+Sxk/fihcillC0Vj0r+KY9n0nCvdsm2pwRZ
RpKdIzgbatoxdLw1QuxcCEHVWnLKDJfM6bYI6PZK0Q2OpSsz01SlPgtzSCJLhlYnB0NCV0q/YeC2
lZra0dXFmwqMQlF6OMc54qhvwjjeJ8mT0qjslK2tlaprTmTujyI5ZUl8Nobq0groM9d3eYSPW617
k5J6sdA4Y5vvYJTHXhw1XE+966k8yvG4Ser52lJivKdwsBlCdCUYe/oqjiTFHsOsq1QxncZAvWDM
tgm/Qs8e0zHyFFappH7oW4LsCoUMu7rRuKPGStIwmTs7RJZRFd/LZa7G9914GTdXaXc+DvfSgD1B
LHoj8Mog1iimxKRK8bABxF9Des8DA2w/blvFj1q6iuKKRPWNX9XYy9wLVr5tSPnSydBJuH62IZg9
yzOYpNV4C+jj0CbprpFitx5+5M0Ppd93iJmS6UwhA2tO80HPnrAw44EM9mglrijnHs5VTtblBGS3
WovXRYZPVfDL+u27WsiPelSfxb7ojph8aHWzr4Vxq5HlUAeCm649q/zuWy/2Nj1xjtFeptIeBSG+
JTVVmcyZ6tTTul2eXURLF2pF+gWgVq0rTp0u5OKe2sU1R/ytIDdeq+HlnesUTa60rnUTDDpaksxa
kxzSLrXpISb3zzoy4Y7Qk9HDW8sYmrMoq65x/Pk5+/kuXrojJ9lR47u6viJkwzuYg8d0lwxYzhSB
a1qtp+i7qbmThOeyZyqNiq2Zz7kPzJmorp0eo/mhFU5lCz49fILexH5TW1g3q+RUH8lpRHDdeNIG
48Bj7AoXoNq3S1Yq2oS0Pp6K51eNDn+ePd+MuEpJdZlaq5PJiP52fJQ2oZO6891yCmSWkgCkDmLn
nvjjpALis1OEpWskKUhxfziHEXOliix870eJB/bdKP/yMU+GWMD5RIdcABB7dR/HIqvrrnnSS9Rp
6auunkgifnIGooxMLyAtSp9wnDptiOup5eMlb5gUu2vz7TDsdI4FX59WP5kOjEP+f1Hkf6Q4Zbne
zt3wJJaEP/JBqx5yrPy+HuKTMzhltzdjrCZAgo56nMcn9VzdZhchfXqE2WfDpvcml2PY9iT85eMR
+f14yzW/ya8MrVXP8YgpcHbE2uuFbdfVB7u1la3yh3D4JyzQP39Y/7iJq5zRqOOapo6klgfPP4SO
/ofiUqz2/H3xqD5Ori/wap1MjMkf5/e7u7rKMwhymafy+NQdlEdt02wFR9xb13gl2P/EWMtnvc9p
cEcXeLOGJArP3lXSoSxzq55GssrRBVisvbJpnMDTr9iSbzEPnc7UnfjgO9mJVvdPn+M/RlVWWM3Z
kgvD7J9GmUpUHXk1bk4nZuans//NCKvUadqHkSyNTzln76vxZeaZRV6/I3nDAUl+Wfopckf7eWLQ
Tx/cm0GXn7+ZnmnaNL02Pi1yleYiI/eHvdiTvCk2we3J3PDnYxkwUOnHWvr1348ldVIpCuJTv8ku
8Gui6JE5w1WxL1xcbdyvr+uzPDh245TzFisC2r5WN3M2OqOz1CfxkHcHhNfRcd7prn5bnfk7nE66
3inpaUs2mPDt8eg+rXj7ZI6CFlOJyMD9co55f6mWPitlqj+ZYc0J/aU5Ra79dBV78/nWajbmYVYO
uf8Un+GOSstx7GLp2tsUfp3JrQ9Ypvye/f+t//yXBcFGcyVVGvKXzBNKCW+m2oc+t//1Y3qN3oo/
P/3932LQZWX6Lf6Ujb/De7IW62rqy0xLUt7/Lv6kB07nL5yuqSssTYr/If60/q6oaD9FieZjwHhE
Dn9J+rneGKi66lhv0oSHClXj67yfk2Og+YNQtk9TPpa6RwOIXtVOUweiMmMCBD4e4Yuel/uw8clN
KlN9UCoU4ZGTZGVt3jSJFhCdKnWflvVT0RR1gR1SlOCwibS1n4LFV003Xn7d3b808S7L1/y2rV9f
2/Pn8n8sv/pSlFMdBWH7P9//EZv1Pz95eXDv/oDmKmqn6+61nm5eaRjiV/mg4LVY/s9/9od/e/31
KXdT+fqv//JSdJgQ82m4peVvp4SssHn855Liu46DVvT84Tf+7JaU/g4iA80orY+EW7JMLPd7Ehl/
RyrAHKKbcqmfL0Hen3NI4UfLL6H447foo2Xl/VNArOCnjuB3EfuCxIDn8Nfm0Grv5essxUwGYgpZ
QKVWy2odqjKcWBIGS/c/fUeUMPqW4mK25+ziJHu0aC5Vzf2pPuGlJPRmz/8w7mqbimjVM0eaojj8
D9te54gqsrSCxXCjTDuLpfQwyvUJtMe69vB7UA4lChdsUYBYRVJJGgykHMEhLe2a7S1G586CKQx3
sivuToGlPhsNNBJ7FacTSkTrWkqimL7Um0Zq++ejGzoK+heHQpxtbXVScPZJYcBqN16uTkVahJ4T
QzYiqtUWAjdLHLJSymwyLd4Cnckfwm/kET1x5zunQF2r2Ob3YBRSYD9xAoIv8n7tyfIqm9WOwdQx
I1cjO3HX2jXJ1jcv0tXvCfGuQfTjNEFkzjj6opQnSfR+mFynBpZJeNPniu702Fq28QnE2acX8maE
JUx8Ey/R8YNMSp8yyi4ZDTjtpuqui1Q+dTBe1uLVfH93IcvXeDOMkI5BgZCa+7WtPPN68oJjeUlJ
aG8AjyyPOJV8U56TjRLbpzUE6+Di98N6c42reZ9Nvtj7I4PPl+p2hBBUUROx/U2xDwgv/pmYfl2e
/TDkKjRMmgJ1mMaQ+Vl715kOZM6ddUGWfTxG1zVK6ck1N7zxyX44Iy22bR7i65Mwq2V2fHXTl0Xo
zU2fuhQkHqRJW95Kj8sbQQ/nhWrjf+TgtXoZbr+erKem0mo/FmOtKRORyZrgq2khTjSLu0I75Uak
LjPyi6vSV+95IZrxVEvUAQhD7D6VbqEmkbXvZLcl9zlOw44uUDccspsp64FSYnlIY1pnzU5i1geN
XilIK/RMtlsMX3W9IGvvu7L+Khjf4N7hBAMjkc6lrsncfghd3w/crDXsYPH+pVm6MduNUrHCtLpr
zluRbqYYJHidUDOUbnUlselcs5GNuALa2Mo6hQD6sHMgLOSkyGaK4g6KyuoupxR2iGIWkrh8KLBV
FItzqf2Z0CpiyEcZR+qvH+rHl+f9eMbqdvsW0vdAZrzhIFxWN6lboEkRL5Xt6ElethmOf3kaLQMC
hyG6W2AJ4upt7bU49fU5JX2V7iOo8aGiOagp7a+v68NkXY2yekFbXQ5CXcBhfM5DtigsMEMxuMrU
9hQzfBWlKhzY3l3O6iVsQp8GwkCmV5deAdoLCantVnuY25evL+jjksNAoN5VFagKURYQiXdve0jP
sGaE3Ld+E96JF3rqlnvFjTftLsRk1fZvEy/cSBeN2521nLwNl17iU2nBzy727XdYTU7RqAVLT/gO
JUbrBj7s2GxhRHol+aeM5Naim1/39c1Q6mpe6hEyI21mha1d9dDv/W22W/Im6vdxwSB+Q+Z4Wp/1
IVpcbjEJSQgf0N9+0xzeLKhWBJuv1ZftmHp+N533xcMcjogTDs1J1vxaXPr7At8MtgoRK1+bZqtY
tpBI3MopbRZ47rih1T+bAn+IoSHKjXQvtvK2bSRyfWI+7L+eU8vjerfUrq53FX4Mvmy0s8H1CtLV
KKbOGGuI6G/FprRL4SmkutKNP74e8uRlrwISpdARS3QEJCNimOuhhfWbS33lBqNOG0k+0cUdfTek
aQdnZ5PP4aNI+eLr77AcSb687lW00hPYzY3CrTfosLnILmZCo8PsZl5xbqEzlSB7G4fsjA7bTW1L
58aBxpHdKanQxxWKEEHFw/yXfhsJ5Pv3mSBXj1qF3dsEEKCqh9bwnS65O3GpywHn/SNmFINzFFad
HNrXCsB57nTJH3nEMY351707oYBBayk7zTV9LffTpbHVvsUpXupuCW2FMmfhnNRRr98rhIfQPyBO
oafGwOiX5vfNe5V2foNIAZEOFf6FuFJdF47/k5am5V1eMtmxLT/stKtTDXYr9htGFYtPGm5/9KSC
YPsAFsd3XQElTjNT5dEI7iRklfNjC3sOb4nrTrHrXZvay/CJG9wyCSPJKx6+fgIrsurH77Bat/V5
DAIryDNa7EQn2gU3okfCmWjNdJWJ61ec5jb0pPzExv7xnr+/9PVSnekD9BlOoFZKYRHN5CZtxefY
ig6TqO1Spbk/cZ3ruG2517D72drR0pIIWB21FZRFamUGzGWogpmnHNEIcdb2KVYspQoRJ+vBOaUX
XK9g60FXLxFJoVmKIyDb6ha+zi5Bld7sxd2pfe/DbrSMw7YAvk8zaflYM4dTKMpmvFxcvI922kMB
gn9A/chxV+SAkSQOYifv1MWtd9vfg2qixlaHYdVaS6gWOZ04MR13tU5/URtKsMTFEvWRn7xGquZ+
/QA/e35LQ/e/j7aap2WmB0mRs6ePSRefDUMXHNQS4aL99TCnLmo1L80um7Q5njkpDbeWvx0UetX0
fWF+/3qY9eq6une/8u1vlhzBjOosGJZ7V8m3wzhcTTEAjKaZrv//xlnN+ljzuzryGafNZS8dsuvc
yjZiVd98Pcy6HeDXSvbm6fyKDt9cDw14cxOlGmCYc6RMB9rscAENv/We4mQbCuLe1+OdmAy/dtA3
wyGcMErB4LIoVdg6dk5whP4rI+BoSouNSMJqeYBvRjB1PzD7ZQQjEbEl5yBWnuol+nC2+TUJdKjn
UAgMYDqrh4OhfUNYwRjm+eAhOe3sBNwzsGJbv2z2hWLn2z8LD79Tr1e/d9avMjrrIVcLktRA/JLD
JTJOaoSlxkWXyduv79yHzNuvMYAT4wQKuwEywvtb15cQHJsla7TwkOFJJdtwo8NCBlGVEPmfLAmv
w6X1eMsr/eZRCYowxX6ul5w8AoJw6YHDeeXSE87GWd/7F8bdf+UC6cbgrIMfxAdoPbSxJFSWM+ki
e2gvK6ffzRct4Ym8G35Yp2DWyyx4GyL9urw3o60eGWteE2UKt3NJm+aX9EbSkaFuYg+x7+7ElX16
K9+Mtfz8za2cEKcYPXQye/F1WVDWgee7bM809qTe6dn46Spoyfi0ywBT2ZrfDzfL+gA+iBfgl/S3
uUME5van+iNODbKaHoUfTXNjLm+ZdaVLu1o4E065apwaYgl23ty2AQfX0gx4q5rSug4UGg8T7Tmo
khMx06lhVltgLIyJ2S4t7noS3Jf+UZqjo9GMJ0b5LDKjsvYfD2W1AyodujxZYpQuSHdqG9qRZdJu
VnitqOEkd2rKfbqU/2O4dYJnzOu4SUaGU7fpFQZxxRaShuFEV+kOaFqL+t+ODyf7U09cpLFaen20
6ibcQW7lU4nW+49ltk/3xbl+FV5GDp3WoZPPdrsV9ic72U48RaqQ7yYLYqbcqJdAxnyqnpNjulm8
CCNnPgT7JSMsVSz7pwY9dbmr97plOyM3s4ypG542IHwoMW5H6y0W22lM7BPLyGdBlEmQje4I46QP
KN/Y/3+cnVlz20gSrX8RIrAvrwRIkNotuS3ZLwgvbez7jl9/v9Lce9sEGcL0PHTEREy3klWoyszK
PHmO2jlBCykJAP+H8caSDuPv5gSXlZf7OhH1pT41z9nN5kNObN3aVf5hd92D0dplhrcJu+Ito7qm
ixqZhwQWoUc6bRUKrx1cBllUONGZf1XWT9dhzs0adCBHqGqfVOfELMlWx0x8lsv1/GNi5bqUruxq
HcpJ7gaMJ6S+LyUDgILjFEgXswKFvzUhdzWR+3NVK1eWhzGEnxZb2BzkG+OAZJ0f+oqPzX2ylzzl
tHFUtpa49mmVpvRTZFS76U1o3MDY4NbMAI5echSdka31rYEs74nqn+tbebcx7DVnQm9zN7tA+U/N
Y74PmZeDSPQN2gbnftp/v6nc7O/EVZSdtdU9uJYbMXslig3MFEBNvrqIYAHySGYa6f2E1s/iSQif
jy/5Ym548z5c2VzySh01GtDY1GZXix0KnUJ+4sBU6y2HeV94IDMPtH925Sm6re63kstrh+dPe8aq
KKoCuOryGHst9YzI7f1wb7O1zb4+DX5/u2Xvyg0UIBOhw8co2YVEexjnHWrD9NIU8JpHvS46JmeY
Nfr4iF6xAo6EMUPoxuDKXQ/Fzmq9KKk688nKfZ4yGdVvsRxtWFi7raxMUmQpmaBRVeaBEivRTq1a
2xuIuytxB7VsjhxqAzSp10dP1/rAsUdaDob+e+grn0kV4OobOqziRK08lq1SNaRrrFqXzGQdNGlt
BikaM//LXXYYjpAXkhYnG6Pw155OZ3ZWQbRCmctKJj4KLGcMR9/U+EPS8Lk4MDmzY7Zs+m8ERK/E
l3dYkRgBpQ6x5tVoizzTDACTYApsX/NC1Eph4Xqij/o/TGPjqmBXgCec2wuElyhwniioQ8YcZ1Gz
xk/KwXTR0BN5gghmk76Lf8Iz4H980q94p3OLq10NlDCUhoZuDZWwZmcdat9xFT94nL1svy2reFFr
Fyqaqmgk4g5RMjBW7slBsFMdJtxF2TYUu00dOcupVXlz8+yq3HR0GFcCu8qMZyyZYeYy7Kv/tfQG
1DKIQDYbZ/fCfa1+z7q1G4aLJsPrjGjpqTvZ5kPtm+/j6Bm6rYyK7it/a8fX1+XdogDqAzTHs6z1
pcJY6bQ5L4pddqJFf+vsBWvFNtH3+upjhsTOAZXCdoPmWJ8kBXrgaIYWLC7nnTJ0nhHdmFuV5HXS
tzayOjyg4dqqVvHGfSkNbgmqzeuT4nYy+m/z0Gvuvzyra3OrSBosVjHYHWtK7swb+uV+cOp2r813
0VzcKjFc+UyMsyMaQZSh671G2lpWBJBgJmqLJ3gKuWN5J6SkNjFL63gt1kQzRANASby+6AdQi69V
s8S/RCfRPBX+ZXB7L8ChwdK2yZ9/+cVAsgmAFI0XEJFrBzMPcAhHHRlsOcSuUbwF0r2mvTkwGv7r
byUMiUKaA5gPKdBzTybFgz0rwtB4EwNzG/3MY/hc852b+WXbr6zDKRfpT2trMG/fNiNeDGtGbbsp
zCTqou4+XtFFGvluA8we4FNinb6eECmXLtZag/aF4MoQQwiB86V7XRJ3gJUSiIsKbE/6DHEVY6cI
tqEH85eyJR10xV8h16Cg4Ur90L5snvXdYixjCHNWw0iCyY/I3eIHU2KuALcbT9rp40VfhAexaAtL
ugIdK1LWq8+Y2FGvzhJcusNBjEBEh6U/wMbIYqObuHW1zx/bu/RaZKfgavkH74Xg5vmpmRponQxR
Vekh8VccpjxGtFOkjVVdOS1nVlZuayGBLHtR6HVagk14sBAq/XgdF90Z9g2/8R8hIoDC6zS8XsaE
NjkHUvUHL/jdutlhOg6it/ZFPQA5c8PNwSzxbPozD1uZXGfiVdnWXSKKhpKcLDsNosQpTF17yp90
PXKZ2uKfzttYp9iqlVFVQ0vCQM4dZo71pZBsZGF0HZSZ8Qhdn3VYjqnb3TBEQjH7UPhbirniuH1k
TnzZP6pu8qD2IVzo/wmevW+fBF62AS378bLe3eBHdsQ5/cPODNmj3RlQDBiPzcl5zV66H/pX6OQg
jKi93pO9ZF/9Bf7StHbNJ4H21H4BP/n4R1y5CyQJ4GpE51K5aBXkNkqU0xxVjOy+RaNfVdrO0V8/
tnHtfp8ZWV2FsGua0nCaEtSgwewl0EgHvSzz7b97il9dEtxlqHriURglPN/WSR+hGB9QWQs12bV0
JiZH7aTPL//Lov4xsx404nEFXXoj5Mh5AwM+FuItQplR+q0ft0PqFW/C9M//X5S28lkwLS+20XWk
sPPkJ5p+1JZ04z16dd+gQH7XlTKJPuf7Bjc7SxowUdVf7eFT7fxI642TsGVidbOq3OpbKP2BUtZ/
t8bTMPwwg43X6LWN0qkQ0rJGUpBnx/kqdCtNoJKgh6KP8vAIdqw9QUCfb6X0ouKwurskUkJLEOk5
G2zHuZmsqoeSaXCyxBP8XTskY0+WL4LzZq3livOjIfQuiMVyLoTF9KGMYLCH5hBeAl/ep/vhtkDu
SzCiSV83M8UrqRsFHSH2pZHXX8AwWy1ZBgfyC7LfcHGRrfHyT/HNcJvdhjml5NGDrqDe9cet+tm1
nINmP8IWqIuxTjGaceYMjSTXNalAF2Q/U+KJ91LiysPeAYukH+TjMNxv1a6vhc8zk+K0/uF/7baq
EmhGIJA4jXt5zxO/oko4wBNWeklK9pHsobD5H84n1PHAQBWLF9M65S/HOVamrkx2GhwHtnKXp18/
dkxXLgAVBJsygqiRw95xvqokg9a0SqdkJ8OKE0LUXm1h66/ExzMLq0+VTm1nd6JGkp2a0/8Dn/z7
CVlR3z+zs/o+cl0xNjiwkvEGKWo6vsMdZKnGQQC+pW/hZ+TuBnD1W6CXazn4md1VdXzRs1adxQ72
cMG+FKfqwMC7W2u7ytqVP5s992Kn7kRArvf1sfh7ayjySv3ifOErH6aF2ZJAkwBTx8t/YP2Rpz3P
B3DJj1uL3fqWqzK5ULlUswpTYfklhN5ZW77kw6s9vyyy/E4RIw2B9/EBvUCGrb/rKkBbUZdVkjg/
opsyDLsydhm43i/HYef3XspQm7mDOqTxt9AdKxls5B+B4sHxj7ilAG3BWHZ+N9oJZz5EggboE8DH
u/RmOiqBO1SQPfbesod23YNPhsEFt/k7ux/+JZ/sf8xzJcmzBEfZ+l2sQUGeIiJAvl4+WFn0u8+Y
yVseJPtLpNr+xi5fibWA8P4xtkq6HCtrdD2Ah2U6lMXeOsQ38X17MHxEx+FdrFxtD3/J/mOjFzZR
MbN58KNhAFD74j1uRHkYBTXYziSK0eKCtwWKjtzsNnq7Fy7u3QzDmMxhwTpnrD4jrFEJ7NpDDjn6
7wGZvHjDR19citXfX12KcSi1EAKyHIx+cVcMC3zuPeNdAGdtFLMKOb+dHek+bjJrw/BF9MWwkMsV
PQeaSWtwUBzpVbQgvrUjjbmfAuXJ5FElacWXcFk29vDap/rT1MrJNUaSzErV59DCJx7IN1ddbhWt
2rByGdbFigyHCTZamcyXrqLRHEValgrMzqSA2yfEHmXJRyftyTxUPiLj83Gr9Pn+BD1LzYRJUK+o
eDDQfZH/56aS1nOTMjA3IMp0goRgkHbohnkJCkg7e/nOf09pgzbA7wrurTtjrqed2le1H6Tzorvh
GDELosI/Zqe2s7fbSLBHNZof56pzQPj0W9YXRuamvWkckT8Jxl0qtb9la37o2vYnNSQXKW7DiwUL
E9SLIdJ51ehm4ey401BrblwPZIpLUexToa41tmr5Zk+280ufzU6wwdOmkRV6287g0FgPms+qEum+
bLaha9VVfQjTHqIqTRnu5G6QvNEBa1XFmfI/fDzyToVdFOPx6vrdbUlyN0ZIUsHGqd4IKmqFtrf6
JCKRIBzdTMiu3DtaEgL+BNWMTTJ47p6LZJq0ScY9W48WDN/zoX5omZmHjs6F0twrP9vHJYMPB/Af
wOXNsuVl3H1XMWXEWzSZNEqK5/aXrGytMEwF2hWEJoVfxR/vULhyt9d6+fhf2VolUVbaaKWlQZDU
eQNU1oNnPDVe9ORAuhz6YqQlddO75rsY2KVf7W1xPl8G4ZX91V5HhTkGmo79eo9KQg8OYDk6e8PP
PycPxfM7sbgrpmk+DhCXpYCV2ZXbSRmMsuoCDtXhYDc7zROdoOkmP40n0ZX/n04UssX//4uuIoVq
hZ06VJjTfWDErv4bxXe/OxbH4kt9yr/G0v38Fh0XGzR640reVn3/8omxWu4qkpRJophxiP3mDU7t
goFkHnC5P7iRCdfnrofopaMEv7XNV5w7z/h/lr3KsMp2nC0n4OPm5UOQ3hrmZ4i6NipH1z4lw+oO
Yw2MbEDzsnoCm1OM0krAbe3eq8S1Ox3Fzk5UidXjvKk9cPHihhj3T3OrfGZM7FGSY7YS1vfPGqbi
k36Y7nHr7sdnVHyTVfyg2kjzEAQmZZD1cPKkWGbemXpBidNEnm44pfbkBdHDuLy0YHZTa6OWcCXo
q/g6x8Ia84HrrHCxltQwRlA4ifFrsn5X7ZfRfqztbx+v6lokPjOz2r+oLKomGTAjkNRiahYGmb14
zGiIJ0je1oP+2i7+uaqVLzXgkpyayuDk6+HjEKKZGJBHgWZ8nVr5xRrJ8ZN03Grfi7+6/nZED8Tb
dIjK3jXj/nzSp2VQoppKeB9dxGZir78f8Gqi+Vk+htArbzMqCQ+ysghZA2ARXTEQS1i/56GNrWv+
HxQO4139W5C8aICbpL3V7pCsaSkI9idRis/+QtPx40965Zajri1Cs6B0vtCIS+u4neKCC1iHn5bs
LWhO5hBu3PKrNhQKqYxr6dQrVmHCnLWujjOQYonaaw9zYzY/BkeSX5VESg8fL+dKVk/L6R9Tq9Aw
zpOddxqN1zo7KXRnykTZWMx1C3Bv0NRSVUNenckWhuiqFPlFqBnL/QjbsBuNyIx+vI5rJwJQBXmM
eKFwpc+ziAbiSkejx7QrHJgiQ/U2bZ8k6UUe6P1DaPSxsavfB/crkF98oDVYUFMkpR1zdOI0QWZN
NTrMvsXJ14+NXN23P4ysvkwfyjWT2eybA3tvA3fm54///rVQAsPiP6tYhWlocFIrQjAZDtld+BD4
vS/I7WcmM/edu/1MveYL6Qww9EPTQ8DtV6HLiackcjr64SPSb2D7fToSe/VXt1/2tPnv1a1bdC2z
BC1nUoGAocSAo+T8TKRNabZmj8HkRDz5hIgQ3VwYY4/y0Tj9+80keFHABS8F06C52szAgAYnqGrR
vZ08QeC13KY+sqiUp9NNcoRrnw6eRBoT1NwBGazn9nW71rI5t0rCMsOVjAPtAg/i6pPqgSMNNzOq
K0dRQPJEQsdj8qK62ctZ2g4qTsI0uFeZp3Rb/G6XFogbKvcXhUBerusFNRVDQPDUpzt6YxB0f+3H
zdMgvvZ5zGDAg1VQiBI8QevjZzVOEmb/6a8LQYzMc0rQjAyFcvrmH1SgPj4RlyvihAufR1cfXZ8L
c10eOLGGCluHfpzUHrLy+8cGLutquJ8/LayON2zCpTMb5JtiHDG7Ww42mm4EQeUVPZN92J6G77lX
+NMTz7bD+GnD+mXQP7e+cutzZLXO2LA+gQ41aR0kBq+KAR4HmrbJzkh20sbszKWLxyIAApkUGz3u
tdfNS2twTCbeILp/lpNfjTyczJgZNRX2/rD513Hx3NjK+6JYF7RNRve7VOHeh3J8mf2NHbxyILGh
w/dH6Qm+utV7QS1io6xTcuv3V5koxQr1m/CJAwkL5dar6DJmCc4fkGPkLsTidVlBKiZHakaLcDKP
4ZeM0ZO9k0gLAoh9thGL3yGuq6t2ZkvcjT96PPFgScucCSDcnSilxzfhvejmb2Oiry0KKJIMa5JO
OrguLZc8h2CN1SqqTn+P8t95cjDarcE+8aXXi/nTxuo1aY1yXeMZq138u1HZM9c27hQc/cZpuOYv
oIMgOlpkYxenuyz6pahqTkPlPAZ7QS1kuhZiTLS3FfWzeLFu59FXloYIEWgcDVFhITJ3/p0GJ8oS
qYZ524ohUcpurSX0zOW16x43Fnf5jEQ2zsEGFH704davu7xY1CJR/y+4o3kUeQYw+ZvmfquzcmUX
eRAIEgKGw2GIW3mlwSgaY05tMueo/zTU9TGz818fL+b9x64OxJmN1elus7YYhoWhCjVfQiQIlq5/
M4MlebOVofqrCcf2V1X1yFlZxYx4waJrX8se+msaEXBej5rkB1MUugNp9xPizUHi5nlZfUIYVxl3
i24sbgm/4F3kfBUD0b1Rj49JY4PBCeq5V+6TfEGrpLcn/sOgbLWjUSxT4c5GOj1EOvXzoAL3Cw+r
8qjZMVQ+TVvESNv21H3rrjnFhlodBhrpuRt26SShJmsMh5hglZEJ5jT3grL55MS2edONQXyQxwR2
ilBjdqzp63gfxHaeHWZpyfcOwsxvamoEx6aS242U6tqnhCGF5hEYDDKCVUalJXLZzIFDP66AZCob
PCnZGm26fC5DfvQuhyw6U3RPzs9/JneQVeTvkOXnabH3TqERRDPkXY7RDDFHZ7ofn50ra0JjHCZC
XnZc9nVS0A5tToVIZpLV4SXOMTXQrfjYxBWXeGZilRUoKLktmoO7WrLATeGfz6s3K3/+2MiaKVzj
3U3xRBVMi7y/+ULnOzdNemHNCoe63bc2bWJBg5ZTQQ33UNG7MKUzpbITxb1NjvLL9VGs5HoTzUDw
Xvgspj9HOS9BZui+8waDfju50YvpdXt6G+58VCYETP6L18t1s7qCTwHmDrPI+YI74ngpJ0BPCiRN
YkR/X4Z4oyR1dVPfxyyYSFDki1HrkKKN2deNGLRDhBIN09GPkAkhpYNzfo+WLBpB9a/qpnxEhGvL
c155U7CxgmOVAg4PpnXTyGidsu0U8GILlIfieTYcoZv/JKYFtsmPRGQ596HnxlY+lAeUYRRgn5i9
QHLQ724FfHibafjKExA7TMnAbShQJ2sn0pVpkKfinDYU/BeYI8ObjAlCVJc3W2BXsp5zW6tEYTZH
KUT9OdnNKkMrFf3YpNzl41cd5SajQ3IwOTSWipKstoEhu/7pIOriBUVz9gJEZgVghxaL0VfdL0BG
CfZoB26+xe0ethEilz4Mhl4K3UwfWBqT3qtPN/DVLEMFvMi2vlV6+VcBC+7H7uXSL8N+AsyW5agO
WNuVDyu64Z3Oja8G9DKumresnm6DsHDHGSKUsQ5us3mriHnlgp/ZXHk0O5elNO1BSgq9BSPeqdlO
3Yc3KfNuzZcRmiZIdebbYP/xSq9aJcipAL+BgK0Rbd2c8crPgE0Sidysl7yuqo9Ov+Gur3wypsT+
sbLazwBkrZFGQ4mO+Xw01dYz9PDp3y8EYlHECcSouXoR2cbeqcI0QMOtsf8q0JtpgnwPS9RWyL6Y
FSPyCNE7hl8soR+6TvnRVe/M0jDRTKVoFR7zPdCI9yxZ1NRHpmhn8hqkfD9e3rUrdmZ2dbmzqFWn
SuV4JJSuupcIbJKYa62eZajh6uPH1q59L8uGRQQ1DKGluQo2vdIqRjvBfFfy3CiQlBk3DsSVWhwU
82JKiWIOUI41XLeEB1ZuFJajfloOyl0NwwvCXYfqe+hW7nZ350rjE3vMp/LyZDIMsOF5+DTjtkDC
TRG3y3ms20OOviwCoQ39pODnVLu9uvvvmoFXLhjlHsERRXWO4LraSnsMayXrETOS+7s57Wh/RCDK
tk6H+PmrcKYxQMiOkh4ApxS/4o8Hb5Xogx2qQG86D+Wyk9jO4M6g9tdtvnCunUR0THjcUAbhy61d
Rqtp3aSO2BpvujsByxcscsmDUOMGPLG1sitH8czaynXwulabQlhDS2s/IyUFnAQ5PmmHkJx4lIq5
dXerGbi5xpUztrKCVxQD87v8i6B7VnbLa+wHL+YBqtmXrcznSrThIqi6GL2B8Xmdy+YZFDeRLiEm
JVPmSZ7z5dOi2RBF3Y/G/dL++PhuXzmQ1L5lYrWY3UO08/yoEKWrRu64CaX0ak2/bO23Gn392MTl
s944M7H6ZnOZLq0Sh1QsOp4XQzp+o2DsTTrqsah2fWzryvmg5WIx+Qnuhyu+OvnMo7eaUqC4BozD
VcqjanUbycC1DWNSSfBwQ0CEPMD5hknk+mwZwau1XtNQha4xc+s03WpTXUENQBP/h53VrnWpUved
yUmXb5R36Xcp/YQm516MXylQFd5Hn+yHf19mxCh3mEKuTudg/axAu0yzmanEDyeIYejHStt8MInf
vfJNZyZWkSuIIzrrCiasF6SzjozB/gpPI1Tmje94W0P81xLuM2urkpJUieFVkdgXd0gn3oByc6HA
35VP3SZk+PJgME8tCP1tOP3pPK+cRK8uYR2bZL0IG3oTnKVJ6Qk9ro8P+JVQiRkD1W7aitza9RPC
qIdiaez3B2d4TPfZz//oWqOz+9V+/Z/wUOf2Vt/LaSelSh3s2ffmTe/n98wc3oOb8SjibFTUr+6g
QXFFSFfJF9Uyus9pp3fsoJy9pM6XMr3TiueN7bs8fiyHzq8lBIn4SKsALDeDjK4GhSyhoiNmK8fx
ZHuDK+g/h/G4yVO+ZW+1fVNqzGixlsJe+WW4gxDkRsUJuo7PfAFB0v94fZe+luUxg83MJpoPF2X1
tOhjp7Syclf3NoG4l+eHEqrwvZ705dGaS2fDG14/jn8YFA75j1QDdby0Nkx0kEbKLvI+A6iHRifc
kLCO+OPtJqXLZelWLJDaLXUPQZqxildqXnezqbOfzgtFAchVzFN/qP6Ld+W1lVElJoiIuhJNs9VJ
GTu+mjnRbglt1/hp3qAv6FW3aADW8W7ZZ4xMS58//nhXzv+ZxdVZaQvdCIIEi7xzkT3K3Ujpd1q4
Ude5DJEA3wmNsGiI6WxV/Io/vtg49K2iBtyAMFNRWw33ct3tP17IlglxSv8wAdND0gQlpzAbbpq0
dh3eeB9buHLOddoEPBYAaWkXLHm5HehmprGI2oAkA03vJEaBsXLcuNuqZohdPw9YYlCAM8fbn/n5
NSA1Z2oxnywc4PKzh/ev3bU+DgMBwuyh/sldpnL6IPCZNTLZ6H99/3ihVx6Y9MdEDDM5hEIL6Hwv
7SAossjGKc4NKnHq3vrRdMhHobRq7qJj+xgDgkWTYMPqFbd1ZlV84T++oCFLjhaIgTPBQpgzrKnA
gXLoPZMxrP6o/PrY3JWDDxsAY4fMK1HtWzcD89ks7TrnvBTtW5/9rPVfobSRhF67zvx1B4YFMhty
3dV1Xqy6NlLuNC+H+GHyhs+ZF3noZvuOr6DOsYW+hPzmyh7iNXSSOMINyJZV7jHBFoY8qPEzz0IE
6JJELvLPWlwpy8NQyeEr9JyZfHTyLHsextTodqO8IFCO/qYT+/VYZSN65JG2fDKiBSx0lQ7DoSD5
VNESz2rtoNLzeQ6UOogQo9BzWBwKxrJdIigOK5maLnbVqY2ReTWG+DYqp/yRdK6g5RrVY6PdOnY+
zr7eFIicjksnSbdRJMuvGjyNEFPTB+qRZu1nae8oSnpnRYX+qAUTmuRNIAHBruTcC/ooOYZp4zh+
XcTkdFPVpk+57Cy3WY44tZnMRLpmCl9Mqf2eWEp0qEn+4H5eRAto7lxQ8cYunorCi7NlcAMFPXbT
zlAtmHR0xNVRpydh/qyVOXoLzDCZd4MmCLbA/le5W7fVGD5WQ6gd22xyKPeAfdCQtJ2y2O7+svom
MvymrGrDk41ernbOJEnhoas6x6adUqoMHzsjjaYsCrMnpaTkTSskym+cVs2R7xUIUI9/rZK8Zmjn
/FBXhh36s740r3IlDbnXy0HYHfKgMh6nocMXtYWdNIcy7aT4Pi0aRJdh2KysB0Z+tK91xygMtG4Q
JisL0tJxGnzi+dz+5ju1z5T5ww6xTqcId2Mzph7Y7OqTvujyXTFOv6yaaDB2aY6MsBrtbHtSbgp2
aF8v9nwI4hGx9+ahXZik4gKYh0RJqKIMTvsYahO6vYo4Gwq8r0PwdRkZdHCqz1JssIYMtQQ1nB81
CHLcnKa81xhh5SmtEe91dXou5zqqd0iRhfOugymnLRckgM3CLGRXUqbskBhDPe85MzrKAZPpdmVT
fDOmAqDTaEi7pFNvqkBo3qp167Z1oe/kznFtezmpDXChrtrHTvulNAPXGPS/cyEsIqnF79aRB0/u
4GlsKgcqDzkCxZF1SKwXY3XQuu4+6CbpFruan7Sg5GNtT9HvELSxn0d0y8rW/iQPZe8l2fSaZ0Hz
3Ft6yDbAxmaqcXiDSNrkR6F5DA35Z6o53/WuQ9gEePouUqqTzVTRYLUHuw8eQ9ofY47XrdRTOofP
wmguqTdZI52M3Kp2VtN3J6Zpn52qgmLFyJWdGqXqt8W07dylvMa0CIpHHp/RVVPFV5yqcLXKnO/h
hE48rYFEuYr09ABKTH2r4+GhD4Z90BffyiU4yE6CAGrTP8l97eWOiRZ8eTdbBWXGoHzKu/hGnayT
kqdHOn1H0wi8PDQbhDmS+2aI7pd04Ysl7DwVFPVkKlLj2rE8u2nZ/uidwqaenB3Hxnpp8onfkYO7
dIpZ2wf2+KIMk3m0lP4lq2jiZREuZOrrFhFyRKyDuX+yLaVBQMZa9pYk+dU8+20Y+KY2fDHDwnek
RX0dWxTgp3SY7rJEN/d2Hv8VJMs3BEqO6CP2p0rtW79e0seqkjRX7xDUjGw3MtJXmtU/Sn14hpHL
i+UIdkLnJUunuz4MPBtZZ6NEhEsBQyVllquip530+i9ZoicdwcReDN6oBfT3deOHskynsXaeWrnR
96omjbtSyxq3rtp+VyzDTZwxo4RrfY4Khf9Bg6Qe5Jdc6XZFACywyICnqNIr55ScI54eo7jI3KZj
IFM339RC8mO1emoq6Dcqy186i5Zj0wZulCf2w9TUzj6c1S+Lph5MOSnve0lF0TJUYCWNovCk1J3k
12biN7n5OpjF86RHxVEvGN5t7KR+Rtk6QpI8KveVNr5lEvIN9ZQh2R3Z1m4G67dvAyO4lVp6BUzf
3ZZFJLsmLn6fa/apr6djbUwvQy65afqrbBSJitLk0WZzTViiXDPL9j2eU6Fzc2ToCLkAq/wmGYNf
muW3KaqPypI+Q+ByzPLwza7Sfd0tvp2o3BIlvYHh7jaRCt01F7ll62aaI518o5d6v6uYhNpRMnEX
m6MvDSzDWR4Ww/pu5bjqhOHPZriPYDc4xKXtgRh/nXUmQsLltZHrdq+FYfSopRAvR4shuEV057Bk
crNPC/nzkpLFJnVV3ci5xkfSESuRFGcvwwxNu/lejoFDB638PMyUMwLrdraL761Jvwhlt19zUh6l
Uj/pQX5rDMpbC4k/ckfSbT6HX0az8wM7vtPr6aGKdbx65jzaqfQWVhrx0IJErJkfrDy9Lab6r9yU
30rFiQ6SURzSmouuDhrN+27GgVSd8Zg7BbMYTHsXUhDvYylCMT1HAKGagHXNUV6IP/e8pPKdWYdP
tWX5ehzJzzFTsv0+sYfviEiEnzK2pNlPVh4l98lYjoTCVIXfsZ0drwJ/5zU5qi1OMRA+QofpqdAo
XCmRSVeT8EefpYXf5ar8BXcWarDuzpFyk9hG88UeugD0cB8qj42Uxb6FCLwXqU69M4pZ95I2mw9t
g0pLnhSKGyXt+DAX3eyrRRugvVNaceQHTcPBk4cMdcokc2H6jH09z21XMSGgtxu93PezslCPtqvp
qyKl6MzLY2q/tX0Rftcohntjp8x73ZoqT50VOkSC/T+vrP4h19rkL+jaFE+Xs3xvdaN8ylUzPpE0
vSpyH9S7TGtqd2nGadfnOXPFUZYlt3GIb55q7Vc/zwUMHaGpxHszqR0vl5b42+I40iuFvizzYq2v
/5rzgA533s/xbsot9SHu6xAV4UCLXWuizlyEUk4rzuQr7GJ4pxagLwUJyRhLmi8toYHchBZ4RW2j
T9SGs9+EKXQNQd64SdMFj47T9r/SLml+BTEJoVvNS/Mc40k+K05r+rrZTYFb5n2MALVeFeGBVxq5
oWylU7UrrTnvXLVbYgb+Fjt1R5VcoaEztZNS+2cRtdVulDhX1gSnqmL96g2tA4AA23s2KnewjJ1C
qX0YZlvfVebyXKbOk73wparK+pnHpl+V6njIZucmXmQdkXvb2DmJ9UPNQnOXZbMKHn98qJvmMGnt
Z6ubxn0v8TKAWmy6zXtT/xwuoX6qJSnYW7XTxTumXQZNCEHajzyulBd7tjMfbsLP5BB+ZWc/zQVx
X6M7NrXS3OZGlJz0etFu1XCsJpcxPDc0Sn8owudYh/miWE5Ja/hxF+z7FFdQVYeilXaDTvemHk5M
lJvwjVWfh2j53Sv4v3Dsfb0aYzdPR8SnJ7n3za5RPrWGjlbabMl7okZxE00dg5jL1Lyg5DH7spHA
4FpFlUel+fOSW98l0xq9OHYCV7cnMUA6JvtJGwzPMZrpxlr6L8qMOyQL9ns1fNObMd7lei2fKrn/
GkjDcUzYp65I3SDvPiVa9ZAQAZ0J95pJvtxF8r6vnb508yV5pQy7d9LimyKghE2rPsZzGOxg7mlx
+U17tIaUURN5fgwVKzg5pZoSc41hJw/KMRgLMiPrPpHMdpcnmeRKUfvJJILsrKGEdzGMVDcv2tu5
G49ZVKDzhGyIU3uE2se0yA6hlvlzFTaw5vSHpQn309i5PUoPuzgx753Ahg6TOWjF/sJEyM8wqP5O
Q/0bArA3dS89KkjOemaf9PsiDVo/H4MntSy/R075pMcp5HkSmJUWx+yNc2bu6az0u6nMK2/SFG5X
phcHJaj91DQQ02x7aRco03CXVaV9n48Nl8uwp10ZVffFBFzJSZpoNxrI3E3k8L18VMvKH6j2jpaz
bxKEloY4+6HodXcbzEnnOoEc72fVKv7CkQV+YNDGV8t9kSu3cRp7DeSCt2rX9C+xjkRuVnZc7JIy
fLUrxuKTmQbB99AwcPF291TmdrwLRmtnkJO7nZrZu2QKx2MyTxOggMTpczfpyjhzo2icvMqUGy5C
pkX6vihssyeD6JIvaZ09VZPlp+2vpalvnI5uHRTvjlIcUQBzwf3emmN9MzbL7yIJBWiv85tEbyFs
HpWDmueG35sZj5wkfZimQj2AlPBaqX+2YlO71ZT5t2bP7mgtrSsbzclG5Cru6Vhkcl9+U/pWuk3k
oPSiXFn26jg2BydYTtZoxjQojdhT9GV6mPL/w92VNDeOZOe/wujLzEQYbCwkQUbMdIS4SNRCSSVS
qu6+MEASBSSxJIiFIOhwhC+++u6zT3PwzUff6p/4l/hLkKhmgixJJeR0yc2ZQ0tUPSRevnz51u9F
C38j6+deEnW6RN1ucTDhom2j7Odsm3id7gYVtij0IxHyO017nSFF5i31teEiOS5fQ/cttxewVVtD
uQUmZMuM6agIRlW31dpQYFrZOmwr3JnyDNYr/WXV8fVNfxk0p71pOvUAFhVhjCxuciVAIUTaHMrT
KBtt7WZ84y1DGNdrpTWwNpvNuZc2Q6uLHW6h91tfA+EUwyi8NSz0acOGy5Kol7EMR7O1DpbGKu4s
L9w0mF40ZH+67rpSOzEjPVg9bWXP2/ZUy28YXhTDq/YamKfUlaYtd9kjyVJZ9TvONhkuw9S9oDRe
D+BlWD3ZDRoXdNUEKJ88dccI6GiXGJS57ZIIkwcQ3Gn3SLORaXAM0qzTVTGJ+YOM7lHSlTwCkwdP
kq1eI1qnZODJWXC/2SgZijG2qTtB2iG8dO2V1uy6kZY+taW2fe3J0fJuqTfcn12MjBg12uGU3b/+
eQeNU3dR05dM6q1Yp3vqrfVeU0VxtW5rtI8MnIV66KwdP7TlTbsr+b7u9STS2IwzVUs92OOx+qtu
AR+ni6LmJO234sbGkG0ihbgNKRqNUO8fPEpqtPxoLTfTm4zqm26oBPdUWlnn7WYGTzeKHts6aVx3
dG8zSlCBjcGW7sa9lOCgDpZA+tn2FL8TAVclzeJrmMLyQgtp+6JF7DUy8NFGvUrkDSrPbBfNiklk
3xLHwTkDyHbf0hzlOmy6zfN2tiYjdYUqySzSAZrr285jmHbUoWf5cBk2oUdwb+H4JyHcipZnt6+D
NUkCFLS1l8OWTFFMk6zRvYKgqH2zTtdAKEN3/nlnOY16gbtWG11NT1efVKfVBjhQw3LPdZ+ub9Bo
lzauAagMX8MjlvSAOazOk04DNez6+roJ8LHY0vWuG7a9j0kjUx4ciqhyt6PH6ClNW3AyzhEQgFK2
ZXea9Sjaa36NMDILXUEUEAEIbrRgz9gNao+sFa6cXoumgdqfstxmGqIiNEyni4YGk2AaoSC1QWg0
SpZk+thMV5jc2ckc+dxrRSsjbLaz62htbwYtfQmTxZe38UKFuzNZr233KYgJWfdkeMvDlLaByWu1
UhzTpLO5iTRXHkXrBukHcQY9CGdISREA6GRdWIBZzwocTAvspPJtZypNh5nbkYYAqlKTLmyYNVK+
9nZ1Q3Sl01u6HgyzOF3Z/ShOnetGSslQ0lRt1LQcBQ0prPBfp/gF5p3q1qwx1aUh/FrogE0rdW6w
v7BCATt0qwRbOljJbtLXVu140gqW07uVngUTqkjBPFkhjbNZK9J9Q10mV9PYQQGzHTl9v0kxFpUQ
zKSGBrrq6In9c6dFgBU6bTaRyIfleRO6AbnLosxpdpdaFN446Ni91lRJvltv4ljuKnZALVYGg9El
QSP76PppiHhcJKF7jIT0l2Sz1vpTx7aVrtyBukRATG/+6myX7RuK4e3YaDbzIgXk5ngDs0ztoYkk
XsKugxtsLRW9R5P0KZCXznnajmKTQuCuk6DRWPUUOZNHpBNHiEN7m2i+VLft68YGsJm95kZPfoU6
WD0lSym+C/1GgCogZ7WyB1MtkADTSKJoCDMZ47pSfBVrGiwU32vfo2UmxXT4hnxptTB9EMpN6WPg
M7SsS5bBL1ufbiYSFMPc6dBguHEAldVdYYjptgs7Lvt5bU3bZqA5azgKijtJoiR9jAN3c+d4UwLL
JXRT0m81sqZ/zaLYuM1WiKBLCGdjRMRyNbGXDX/TQwB0ec0qCOIblB97Tx4sk59JOwEep7Vy1f5m
iWmwLSg1HO20ldwjKa5fYPZ2hGm/bmBfUMRtoOCaTjJSg9geymGb/gw0DJiJneb0PoQBrcNz9BG6
kfTlgOjLKRoYZftKpbI7aHb84EOy8dcjZ6o0ftlquv3QlFz/kTpRQ+llU7rt4Lprtxdk6mBaCKBu
YYcTWNhd1dfCm+Uq6yQ9FxmV6FZKGslFZ6Mtb9WOAsxByVmSFHvgLAdZmoXSRcNPo1ufAOm0u5bT
cCC7riMjRrcBFkC0Qto4XcfB0MZo3k9N1NnPvTX8f8wCllcOYowSIp62s0pwB68ASNPdbhtpz7OW
2mRKlW3cg9Ri6jIaWmV/uGxYErRt0qa4baaSjnRBrK5ak2C7hmUFU39JLomz8i8awCjFJnUwJUUF
AArFNbgMJQeDUgJZt+41C1s0lpTGEoESJJ7D1pVroYnjphWEnnrnYMKYn3YDXPl23EeIXV2ea4FC
cGm1A0AwrhDHW6nK2I1xxlcXbuzrer8TK2gnvkw1mMSfnk8ksJA6n6tpI6Evs5nsDTRklxMJTqw3
pq2V53cdz9M/oZk4utRX6faiqUjp2G4j0Nh0HO2WaE3/ykoQS3n+8SyHUH48wv3I1KD0CsMDSjkG
VVtneEFA94QeUGwD63ra9EZtit6+zQqxDTp+/nGn3pb1DqpAXmBNfaVM3lSKZLqeMqQgIEcngLRI
z+1h/CL64HF2BjA46JLBuLMGjBGllIFypKbsJ6vQh8nWPkcvx73vTwct96VRCC89ppRyWq5pZK90
itiif+frV6T92FRegFY6sT94ExSqoTUbTQ/lWrXlWlItKUOzVAL8cEWabCylH62uWsEHL2u8kEJj
yy3JAvcslh06yKBpWy1OXAtca3buEiBwTbXZ87t/oj4f+4JmFAzMRhZXLUtb1M48ayWBYU2WGOwx
lBxJ7/oz5YN6uUGBAZsckH30aN/6+PyTT+4Uq9JE/QSw5dsluWs3NKp2LAXNiOFMVmBbE2Spz59/
xokSTfZ2vz2klEMObHi0moJuaQatiqLQvjPYzDq30hNr0A7QqwUnpof2ohcee2rbUDEM8MQWwH+O
0oTAr4rlFlDzux0kWwbeQ3zv9jF5ud8Ek/vbp9YQ0Nu7spcfubl50U9/xc9zGmRwhe249ONPIzIP
aUQ/xX9l/+zLn/H/6Ke7wPTHcWia8cgIyn/J/UPQ3z+/b8QG98PAj0mcfUhMRBPNKHHj57/drdQy
KSN0T4ElMYFHXCLxqj/KX+arhGpmTnSSBebffpjTxI/Z+iz0qf+w/+py8bcf0FBwsKFflpS/zXMU
XAMrThYgLSn1DpAsgDMAsXWpDzc7/70m11EzCDWHwqr8g8qSHznWfO3ln3+vgsc7afiyYo6Jz618
x5b83VGZgBWVCH3Dq3fqTVRZN1CitntDNn7+gANqXUUhL2qwUfKSf3bPO5Cj784BdsVVYoGi1mW0
h6GziN99SAXScDLMhp18vaeXblUX+XYdU6iBqtbG3X244526jokJ6PrG79+XsAOZo+JWd+rsIGsY
FbqXdn7H9TqTcR01cvuv393GA9a/IgskRaujJYpVQ7OCSnyg1A72X9Pq6LfAjHBM79p93psYAK2q
Ig+UOko+YLyi5273KbEAWg8lZKgGbe6+fn8noVFZDFR2FmDOoE6T23+1XQdrZFwHqCzLP+9u/zU4
PZU0vtTCrYeRTqiY3gsADvrhGWjW0duEyVvo8Ms/7+/WY62dlXigNOpA2ZCBtcHf+PDbcTGosHhQ
VLb7vDsBYIOyKr28pEICWogowynnd16pY4Y0RiWyWsD3dfvBo6/61thadLehaVWD53kg76peR6t/
p40SyPf21kqrqoWLyo46qsLxzuj8zD+8wtMadUTeMK9Be3ennOEpVZRzrQ4OKgz2/9S7qxAIlBHr
CBm8t43fG91v92wktQ4MUgaoVRgy2N9DodfqbbQBo4ob6KH5572xYC+QFVig1YE5BNkGEMaXdzxk
QQe2HiIqwLp7b+8OFK2Ksq/UAb+BvqGSrtPg92DeHfx9lMCwz7tTeVVfXFKUOkpH0bqJEbInFJ4C
bd/CJQDgwR0Hdg98T+5ts7J7q8LLgR2Lfu7fXvJA8sEDZA0Z1lN7xyJciO/ruse6Kx4AeLMAHwAS
bBG7gaQfsEBqQgwAQfUluMVgT98XD2CfV+SBBHemw0ZNIoLFvb3arGMYLDpaO+/Ox29X9e3g4TcQ
wcD0tpOXvqQ067gSYPi/O60Pb7Tihut1hmcJDb+39eTStsPrBfIp3h5G4PsS9r3t/fbbHtuKVmyA
nzJKhwcduhD3P7KBKnyb/PPe3l1hWdlKli4Uuo64nspa8Q7eHaa/Cgj6/T0IVf8N2/6KC/FLjqNn
E3eRp0CIGR3kUV78gyJ2f0zgIMOhIYEs/8D9KcuJ7Ij/liP5aU6RL/HxizzRc/AFSxAc/EjnpuG/
8DdcuiU6+uM9c/Jl79dy+KsBS9wUrOAWXnxT/HJIzNAI53aWf5Ht3/rW8JCXOfsUkrlxmOtBnqL4
scgK7V/5QH6eJenHeFpcIgvoIdw0v3GIZZu+kW5EuIUCP7oixUGCLjSzWBVL9sBaYb3NVZZ5S8PY
rp15ZpmxwA9gqe8qtM+SKA4Nt8QHPUeNrUJ3TJPTa87N+GprvmMngV8xCidQBoDSScxxhN8MYACo
0yrrv0eS1KLlp7ARymgdRkVKs41mUDhp5ackv6U7o1dKN2TGKAkinACAT7TxBMwVQ3N33qzMv84b
HjQyUclJY8PjeaerwArBhCpEGxBBgz4+lqm3PMyw7NCcFfxhR4FNMGP/Y8DimM2GSO6R8L7hQT0j
JLMZJKJ2a8a2GbqGvwDrd9xij8VNwhDGG/Cagd/KsPxxb+2+LtTR0WNPqcUvOeRjtc/nhr/9+4PV
7s5HoWgPVTV/HXCq/kjTP/O33+taCC3Gc59TuAzm5as78crj06UuWfMSrcIgrUw2NLbELegwOWIx
iapU2X5y1wML5FcmCgQGb8azoCmAs4N5YqCDsFgg40FLwHLPQ9Of27WLhBi8NDA/oiovzg3XYRqg
dhkdKQL9OW39Smm7SLLSqlFJV33Z4yTE0fA40VCe1cOvXO+9ERpWYmTFEtkmKqxmoiqj780wKajs
iB7duMlvd+ErV/sYJuXFAsuxeMwJbf1Kuk+mb24T0+WUD26Elyh/v2tgZ9r98a6BHk7PgtsGlhiu
KowXKKXz2XkvSDGJZFnCqoRH5obMaUEnl3MRKnBsoPyudg8vKjRrTFuNyAriWS6REyD5jz6JzUVt
HBuxyVlFMF6L13r7ueqBv/AeTvom8CGeuzCxmC+xg+d8vy/mXbHafBNQD4TMJzLKX93gHf3vd4CZ
0/vHO75nrgUvlDu/AsTozLcor5sF6IQujaO0fFeLoGv6hC9lRYryq2L4SinH9PHEX5CCEJNxlkis
SrZnG5xKPI5EJN98Rz+YQTJzybxGP9Xgb9V6KL3lNCSrQay68L7pYfg6an3ntZefJ0ACe7C9Qsrr
35fNg13Y91ntRT2KevCCIWxfGdBoVfZ80bt5rM3/wqOCcv4cAUZezwjM2pMZLjjDlIWqq75Bf0lm
CBFxEs8GqVWlC+iVIC7IMDawiWmVia4SI6bQey7zWnyT038MDqzyA0KCbgCOrK4IIBvbhAa8umZB
+6rLneDYXxhll5OlwKpSvjBm/CFsC9i+C7t0DbCBRJVXeiQImDRenWzv83/HZm3xp8s1JSF36vLc
ctVVX5t+xonZiYh38s1Xwg2Zla0CJGmrM+MGAcvY5i4XRYQ7iPWWuNAQcNmO4NhYRjQ3uIgJZqBX
Z8TIyGgc8+LwbBTzlWbHyHCNlNPBea16VSkD2RJRAad4hIt0XvLFmkJ4i9hLXE4ooBNPwLbRLdOS
cO0KWuxGyqsjq7L4lsAQ56iKUOw5Vf6+yPs3qq52d2sCvD+KjIRbdUfApfEAM5+PKeTdZVUXPTaz
uW26bslvlgWoin127ChTmtfOVF+3b1oGF7pWWeV5ZbosXGHUbkzqc/KMGTMCiFPvKAvJWkkrLzpZ
GLy3xkq0qlKdUN7lyWuzqxIdf/5PWptQ7/Pf85DQffj5v/w54bPJKI8TsPrEJ6WEo6oJcKImhr8t
61FUr1Rf8KN1dMBZO1FVhsPpdhB1r50bEWdjoLi2OnEUQ5BSTgbDqavTHSCogTQad7+iZKw64V+P
DPq8eaEqk38l3syYpbzGYJ2QVQnvdOj46HyLyCJ1SVibwDLilCiqCqqv+myWmdzeYehfW9FktO7p
AJqAon7ZOfl+Qc0GGs+UymHNw/Wz2DNKog5/NRBShtQ17BBR9mLHcsNLgBXay4Iw4eM5AhTchbE1
EKMPScCtl9VBVj0mlyF//ykibtXLKDRM7nAAhFLIWlcFlXzDVAFBkCsalkwARUR9wHWSGoSLNAFD
o1j82zMqN+bM8PkQCPoeqtO980piIEIFf0CRFO+EHJddJd8cTRgbyYLUzkKjfH2yMtGqx2EM2A4u
AIJuoupU91k2tubawCMIXJecBlXAhffRjOJa1/CdYr3siKB2q/jx7UL3i+mZnKbEzPPqVG9pDUL3
p6hWTsyiUbk6deCpouRraOYgLLVxMlsQVDKSOXckAZAhIkQwSfzZqYISDNOF3usI4NXZLKmNkoiT
zD11Abz654fBePDwNOj/S40JkRn6taNzgCpAGR2FMEEAQ9UBfMjLcatTl/YzV7nAIrldUe0fMb0K
7c/rJwF3ypmPKq6Qky0BMYy8cphfK5t5U1VBd03XIolXEMp1nIADhukcYGzuWA/NcGtadF2qRWTt
lAIWb5TMw+OK8m+/EbsAGEOVK7eDmoDl9k3fM0LuPhGh+C9DVFrxtTisIbwqcwdRXC7IRoNFZbK9
rTm3ed4yyJqqqz3HzIgSExg8QWWyRkjNU3eRiGLBc/gKc7NYJDt6bAp31SVfkBlqhEqWYkfAzl0A
+syPzKxYIlswG95UecFmCMOFJyuCDyhS47nbEXAqeiFFPIhTDYghVGfCkE1qCDkmKKyzsypzL+dH
ygEdvQLoxobLr1YRwIUrMywJGHA4qi/2CqYrcnq80Z039Fdl740Rl4rh0VRZfcE3JLaTsmmC6bLV
KY9dujackgCLKCG6IdDrsenD3i2FgUSEd2+SjemhgiW0ChYw7YNxncWPb/fGRtRdgCcFoZxuU4Ba
G1HfKOdPBRwRJHtjfrEM86aqHH+ll0cREd1FP11aqogXcTXfM490Ubx6vm0iXMN7dP8lpXyeIqK2
+QEpt5KzAQCxYv1vl192olEjyckEOisFEM61Jhol+GyNCK9jHJRixTkKb1UhHmMyxswIOZlQVREs
Ts0Ff3moIkKl45TE210HXbFbTIwBw1T8+HapeHRYOJ4zLvOhv1V5vA+9XRPfWlDebRRRgvTEalAh
d5g3y1kXqpDyG/QrozPFCnmBFuHVjM2wHD4VUVGIriqTFf6OStFkoBEJCFTsGp1HxtxclD09gAKJ
sOeugc285rgN4DggpwowbD//G1P/p1wzHcgWbaA4IM/XRuxTa7z8uO8XWst74P+AkbVPFqpAESLm
BVeAYjuDxpwZZMkTFhBBOAsRleevUQHWJRIIlmsszMgudHqu4gUwYoTOSISTOLIiFmwn5U0T4Ix3
0W/BJ+I1AWtFG8GMLvg9E+F+jUNSu0Hmh7OpRFxv6Efme3BF+EZDdITUMJfUqo3PHg7FQWGg71Uv
/EtEs32zVL+kiOgkB2V+6/IRGVXXe2UEvGrAXN7qXLjOQivbltUZCkmqk97dwte01JAAfNXqtHdF
OydoCxCMaxRROPYxSwSc6xuD7+HBRV6dF7BzDHp0REQ07sPTR0NdSZZFFJ/B11+QNZ/bVhgiWdVD
AsJGVj7TIlp3bs2AL4UFrGr15bKuesQxTxl7SlsIfefIVFFEhMzvgT9BggCOWFRwIb/+hWAYwAUz
AqgNjjKbzlFVOia2QcqxFVUVcK4nxhLzQMsqAxV5AtZsEJSlF3R2NpaIFaNmlZmFR2sWoZEetzPz
BDtEBDWfiBkD4ILjhwhVd4eiD7quXcZooA1qP9YG6NOjcbI/mYePU5rAkyx+8fY4xv6B1wmmi9so
E/2xVvwnOfVQjOUQYFqPA5QUudkpfaMprCSz8hEbkcUCrv3AiOKCGJPZXcHn16lDi7yqi3/PtbFN
HABQ+eDal//cAbUcPhS4bsChEuCS57eKgQ0Kifu///ofkWNkRu0izNCohRUM0WvoGcWucfoQ2AUt
TUSn2YSg/1dCHxvfvMUm82gMurWqZhybcAqcQtyjH/vEoBn8JVL7gH5yg490AGNS1QU8tE+dBQUD
J4YDN5J4nFfS0VsYUSNg866NhISEK04A1I7M0G+r8+3ekFwizZH3l6IoKegxid8/Q0A0awxP+wRl
ATroxsD8y5JZs2PNixfXdwws5YAgVSNLh+tnSvwfUztuumTLmzECZK5HcWnXHkooliLM8oFbGxvu
ugzWxdCTqyqYC3S+mx6s84IUOyPHuJvJN1f5IkiwYMCHh3Rxuosf335B34LBOeZVQSo/1c9i0bzy
ErtHGzmv7JSXy00OBXaw72z4nYokGT5q1fP2DoEET4LBYihOsd9fE53vuBMFXFHV3Th8hX+Y9jsL
kxl33AWYl2eQfCC75fWXXSOcoWur2C52PAUoKmAIJcTl9ZQI35OtFoqV11MvXrMvI8MwDA30KEGh
cKRFxAZ7RobM/ilnQYQn1ytJBxtuV/WW6VMPLY08arQIv6mgexohR0TgCshzZUA7EUUfuHYXwINL
+O5fEc3yQ3QtkWLHdgavAJfgCnJc2j/MKike8zWN/PIpGRkha3YtIyiIwFBCkDSOWEc75/AqIvpp
7lGYGlNm6nEOmCqi72UHHXhN4jjKtemtuSa8BhER5dg95SaZ80FkVUQOfoIKHrIwFvnyJ3QGnO1C
UPK7QEQh/gRhsh1/epBLGp1ShqqI0vwdo54I6qaB6MgKABgm2k4rHEVZRaDMdAFWQiK79kRCi5xU
8mjkKfj59oP3OH72CQIu7C7KEUsQR6oIj6UHrwKJlYIFuUiJiHqMDd4qwmS64hlvZ/OY4YAOEjiG
MUn4YyyiCWEnnTBhYvvz313Ty4oVM640RZRd5y8wMvAEvh4NHe0i0je7F9jdArU/7/oT/nL4Ehj6
+LLl//I98/nfEfxcmGhVrN0aayOKTMS3dv9l7HVH7c99EgUJQ1M1kBqtPY7PpOHZ5eSSWw8a51od
/L8JLP0O3MP2y4Adh0b97+shYsrc0TyD39dFOfXuB5NYuMUUvHnV93uTdHf6GaYCR2rvOz3j3P5/
QNSH2jga3SGizhYFAJ+o6+zl/vC0tVDnB9zdTguj6BrtNsaPvBjNPLXDv0/849RMkD+gFOzGwqCj
1/Ao51SLUO9dtEKVfXUB1sWYTSygJ60XERUsXZqszfiE/IpAaOhRZk/++dpEkNi3/nLKshRh5+VV
OKxTG5cfG5Rw6jkiukJ6lBYnnbM/mgJiHFdGCOfkxD6IAJ84J0vOjxVR13GOsnoG3lAApuelzmQe
HhecPYs9/sp48n4QBvpGsqOCNhHx6i7yc+EJ7rcFOPz7tef1XExKmeeDIN9uTBerVSzN4BFQBYKY
CFc/IAJrZGiiPWPPovwdRvM+/BK3+B13JIA6UFyGb7f4hzQ9qBMv6DE7RRHhuBfuYV7L6NfyUVm1
CcIcBIURnPmviOibuaI2Guygyc9i6vKAQCLqc1hXBwtlPpjmJ45VImbxXCO9PIPfxRMWcDZ6doj6
HAR2T5w9RUTf/r3hehmgGI+ZLmKow8hggKgld1QRATF3a6a1nuGe6O4Q0fJyS0o4qyIaXp4MHxlQ
vkJAhON/CybzVEXcKIzBv5rI1pb6EEVo/HsSzxGwOWm0YURdcYrerhnvjQAZIvYKxyDripiiD7eM
PitAocM+i1CMcboYVESmfBcDGZouMg3/VDuLEGmMCFQuu3IRS2WVgDUUNPUS3+bsf0wOrL4pE+qg
X5+TVFWEiT5BiTK/WhHl5ZMEHZelxQqQzI/YXtixjOHnSYzKv4KveXhBRALsI0y1E7eFKsIKP3IM
VRHlWSgYRBP1fs2cmYQOMiGtKaxQmeVRCo1zyPQmwn66jrGOmJGMqpFG8+UG7u8YiDgxzbNqIOLw
bfbRrMNfcbEy7lnFN8Uvn5tecmFSJBk4aRdR3f6QRKVSf1VELeTk8/8AzzczD+UEY9SKH792MZ1i
2+8ToDo1eLXYlh6bTb3f2G8JUx6+zctycfjXhWC8Krz6EpbbQfj11NTXP95bnhoy+87e8oXN3ldS
zl24xD/9HwAAAP//</cx:binary>
              </cx:geoCache>
            </cx:geography>
          </cx:layoutPr>
          <cx:valueColors>
            <cx:minColor>
              <a:srgbClr val="C00000"/>
            </cx:minColor>
            <cx:midColor>
              <a:srgbClr val="FFFF00"/>
            </cx:midColor>
            <cx:maxColor>
              <a:srgbClr val="002060"/>
            </cx:maxColor>
          </cx:valueColors>
          <cx:valueColorPositions count="3"/>
        </cx:series>
        <cx:series layoutId="regionMap" hidden="1" uniqueId="{00000000-C001-4A66-963C-E80453935E15}" formatIdx="1">
          <cx:dataId val="1"/>
          <cx:layoutPr>
            <cx:geography cultureLanguage="en-US" cultureRegion="GB" attribution="Powered by Bing">
              <cx:geoCache provider="{E9337A44-BEBE-4D9F-B70C-5C5E7DAFC167}">
                <cx:binary>BMFRCoAgDADQq4gHcBV9SXUXWTMFdeEG7fi9d6BFbJSms96GRLTTF9U3AggW6klCrzhZOGtA7sA5
VyS4Z/rqeGBb1h2wpKlk3sH1AwAA//8=</cx:binary>
              </cx:geoCache>
            </cx:geography>
          </cx:layoutPr>
        </cx:series>
      </cx:plotAreaRegion>
    </cx:plotArea>
  </cx:chart>
  <cx:spPr>
    <a:solidFill>
      <a:schemeClr val="bg1"/>
    </a:solidFill>
    <a:ln>
      <a:solidFill>
        <a:schemeClr val="bg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6">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solidFill>
        <a:schemeClr val="dk1">
          <a:lumMod val="65000"/>
          <a:lumOff val="35000"/>
        </a:schemeClr>
      </a:solidFill>
    </cs:spPr>
    <cs:defRPr sz="1330"/>
  </cs:chartArea>
  <cs:dataLabel>
    <cs:lnRef idx="0"/>
    <cs:fillRef idx="0"/>
    <cs:effectRef idx="0"/>
    <cs:fontRef idx="minor">
      <a:schemeClr val="lt1">
        <a:lumMod val="9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solidFill>
        <a:schemeClr val="phClr"/>
      </a:solidFill>
      <a:ln w="3175">
        <a:solidFill>
          <a:schemeClr val="dk1">
            <a:lumMod val="65000"/>
            <a:lumOff val="35000"/>
          </a:schemeClr>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862"/>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18811-EE20-4D35-9345-940C2DA33F5E}" type="datetimeFigureOut">
              <a:rPr lang="en-GB" smtClean="0"/>
              <a:t>25/06/2023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940B0-6ABB-4788-8021-EBC663D12432}" type="slidenum">
              <a:rPr lang="en-GB" smtClean="0"/>
              <a:t>‹#›</a:t>
            </a:fld>
            <a:endParaRPr lang="en-GB"/>
          </a:p>
        </p:txBody>
      </p:sp>
    </p:spTree>
    <p:extLst>
      <p:ext uri="{BB962C8B-B14F-4D97-AF65-F5344CB8AC3E}">
        <p14:creationId xmlns:p14="http://schemas.microsoft.com/office/powerpoint/2010/main" val="88293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PlaceHolder 1"/>
          <p:cNvSpPr>
            <a:spLocks noGrp="1" noRot="1" noChangeAspect="1"/>
          </p:cNvSpPr>
          <p:nvPr>
            <p:ph type="sldImg"/>
          </p:nvPr>
        </p:nvSpPr>
        <p:spPr>
          <a:xfrm>
            <a:off x="685800" y="1143000"/>
            <a:ext cx="5484813" cy="3084513"/>
          </a:xfrm>
          <a:prstGeom prst="rect">
            <a:avLst/>
          </a:prstGeom>
        </p:spPr>
      </p:sp>
      <p:sp>
        <p:nvSpPr>
          <p:cNvPr id="698"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n-GB" sz="2000" b="0" strike="noStrike" spc="-1">
              <a:latin typeface="Arial"/>
            </a:endParaRPr>
          </a:p>
        </p:txBody>
      </p:sp>
      <p:sp>
        <p:nvSpPr>
          <p:cNvPr id="699"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7B776-C460-437D-94C5-7087934712D8}" type="slidenum">
              <a:rPr kumimoji="0" lang="en-GB" sz="1200" b="0" i="0" u="none" strike="noStrike" kern="1200" cap="none" spc="-1"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32340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FE37A-7181-164D-A063-912F8E130180}" type="slidenum">
              <a:rPr lang="en-US" smtClean="0"/>
              <a:t>3</a:t>
            </a:fld>
            <a:endParaRPr lang="en-US"/>
          </a:p>
        </p:txBody>
      </p:sp>
    </p:spTree>
    <p:extLst>
      <p:ext uri="{BB962C8B-B14F-4D97-AF65-F5344CB8AC3E}">
        <p14:creationId xmlns:p14="http://schemas.microsoft.com/office/powerpoint/2010/main" val="15936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DFS Security Lab addresses the issue that DFS regulators are unable to verify the security of mobile payments apps in use in their jurisdiction and as such cannot provide the assurance to consumers that these apps are safe and secure. The Security Lab aims to provide to DFS regulators </a:t>
            </a:r>
            <a:r>
              <a:rPr lang="en-US" sz="1200" kern="1200" dirty="0">
                <a:solidFill>
                  <a:schemeClr val="tx1"/>
                </a:solidFill>
                <a:latin typeface="+mn-lt"/>
                <a:ea typeface="+mn-ea"/>
                <a:cs typeface="+mn-cs"/>
              </a:rPr>
              <a:t>a standard methodology to conduct security audit for mobile payment apps (USSD, Android and iOS) and address systemic vulnerabilities and verify compliance against security best practices and standards</a:t>
            </a:r>
            <a:r>
              <a:rPr lang="en-US" sz="1200" b="1" dirty="0">
                <a:ln w="0"/>
                <a:solidFill>
                  <a:schemeClr val="tx1"/>
                </a:solidFill>
                <a:effectLst>
                  <a:outerShdw blurRad="38100" dist="25400" dir="5400000" algn="ctr" rotWithShape="0">
                    <a:srgbClr val="6E747A">
                      <a:alpha val="43000"/>
                    </a:srgbClr>
                  </a:outerShdw>
                </a:effectLst>
                <a:latin typeface="+mj-lt"/>
              </a:rPr>
              <a:t>.</a:t>
            </a:r>
            <a:r>
              <a:rPr lang="en-US" sz="1200" b="0" dirty="0">
                <a:ln w="0"/>
                <a:solidFill>
                  <a:schemeClr val="tx1"/>
                </a:solidFill>
                <a:effectLst>
                  <a:outerShdw blurRad="38100" dist="25400" dir="5400000" algn="ctr" rotWithShape="0">
                    <a:srgbClr val="6E747A">
                      <a:alpha val="43000"/>
                    </a:srgbClr>
                  </a:outerShdw>
                </a:effectLst>
                <a:latin typeface="+mj-lt"/>
              </a:rPr>
              <a:t> </a:t>
            </a:r>
          </a:p>
          <a:p>
            <a:endParaRPr lang="en-US" sz="1200" b="0" dirty="0">
              <a:ln w="0"/>
              <a:solidFill>
                <a:schemeClr val="tx1"/>
              </a:solidFill>
              <a:effectLst>
                <a:outerShdw blurRad="38100" dist="25400" dir="5400000" algn="ctr" rotWithShape="0">
                  <a:srgbClr val="6E747A">
                    <a:alpha val="43000"/>
                  </a:srgbClr>
                </a:outerShdw>
              </a:effectLst>
              <a:latin typeface="+mj-lt"/>
            </a:endParaRPr>
          </a:p>
          <a:p>
            <a:r>
              <a:rPr lang="en-US" sz="1200" b="0" dirty="0">
                <a:ln w="0"/>
                <a:solidFill>
                  <a:schemeClr val="tx1"/>
                </a:solidFill>
                <a:effectLst>
                  <a:outerShdw blurRad="38100" dist="25400" dir="5400000" algn="ctr" rotWithShape="0">
                    <a:srgbClr val="6E747A">
                      <a:alpha val="43000"/>
                    </a:srgbClr>
                  </a:outerShdw>
                </a:effectLst>
                <a:latin typeface="+mj-lt"/>
              </a:rPr>
              <a:t>The DFS Security Lab software are mainly open source software for carrying out the security tests and is done in this way, to illustrate that it would be easy for hackers to do same. </a:t>
            </a:r>
            <a:endParaRPr lang="en-GB" dirty="0"/>
          </a:p>
        </p:txBody>
      </p:sp>
      <p:sp>
        <p:nvSpPr>
          <p:cNvPr id="4" name="Slide Number Placeholder 3"/>
          <p:cNvSpPr>
            <a:spLocks noGrp="1"/>
          </p:cNvSpPr>
          <p:nvPr>
            <p:ph type="sldNum" sz="quarter" idx="5"/>
          </p:nvPr>
        </p:nvSpPr>
        <p:spPr/>
        <p:txBody>
          <a:bodyPr/>
          <a:lstStyle/>
          <a:p>
            <a:fld id="{841FE37A-7181-164D-A063-912F8E130180}" type="slidenum">
              <a:rPr lang="en-US" smtClean="0"/>
              <a:t>4</a:t>
            </a:fld>
            <a:endParaRPr lang="en-US" dirty="0"/>
          </a:p>
        </p:txBody>
      </p:sp>
    </p:spTree>
    <p:extLst>
      <p:ext uri="{BB962C8B-B14F-4D97-AF65-F5344CB8AC3E}">
        <p14:creationId xmlns:p14="http://schemas.microsoft.com/office/powerpoint/2010/main" val="308963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latin typeface="+mj-lt"/>
              </a:rPr>
              <a:t>The main objectives of the DFS Security Lab are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mj-lt"/>
              </a:rPr>
              <a:t>Collaborate</a:t>
            </a:r>
            <a:r>
              <a:rPr lang="en-US" sz="1200">
                <a:latin typeface="+mj-lt"/>
              </a:rPr>
              <a:t> with regulators to adopt DFS security recommendations from FIGI. These security recommendations include technical standards and best practices for securing the telecommunications infrastructure, process for cybersecurity risk management for DFS and technical guidelines for securing mobile payment applications.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j-lt"/>
              </a:rPr>
              <a:t>Perform </a:t>
            </a:r>
            <a:r>
              <a:rPr lang="en-US" sz="1200" b="1">
                <a:latin typeface="+mj-lt"/>
              </a:rPr>
              <a:t>security audits </a:t>
            </a:r>
            <a:r>
              <a:rPr lang="en-US" sz="1200">
                <a:latin typeface="+mj-lt"/>
              </a:rPr>
              <a:t>of mobile payment apps (USSD, Android and 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j-lt"/>
              </a:rPr>
              <a:t>Encourage adoption of </a:t>
            </a:r>
            <a:r>
              <a:rPr lang="en-US" sz="1200" b="1">
                <a:latin typeface="+mj-lt"/>
              </a:rPr>
              <a:t>international standards on DFS 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err="1">
                <a:latin typeface="+mj-lt"/>
              </a:rPr>
              <a:t>Organise</a:t>
            </a:r>
            <a:r>
              <a:rPr lang="en-US" sz="1200">
                <a:latin typeface="+mj-lt"/>
              </a:rPr>
              <a:t> </a:t>
            </a:r>
            <a:r>
              <a:rPr lang="en-US" sz="1200" b="1">
                <a:latin typeface="+mj-lt"/>
              </a:rPr>
              <a:t>security clinics &amp; Knowledge transfer </a:t>
            </a:r>
            <a:r>
              <a:rPr lang="en-US" sz="1200">
                <a:latin typeface="+mj-lt"/>
              </a:rPr>
              <a:t>for Security 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0000"/>
                </a:solidFill>
                <a:latin typeface="+mj-lt"/>
              </a:rPr>
              <a:t>Assist regulators to </a:t>
            </a:r>
            <a:r>
              <a:rPr lang="en-US" sz="1200" b="1">
                <a:solidFill>
                  <a:srgbClr val="FF0000"/>
                </a:solidFill>
                <a:latin typeface="+mj-lt"/>
              </a:rPr>
              <a:t>evaluate</a:t>
            </a:r>
            <a:r>
              <a:rPr lang="en-US" sz="1200">
                <a:solidFill>
                  <a:srgbClr val="FF0000"/>
                </a:solidFill>
                <a:latin typeface="+mj-lt"/>
              </a:rPr>
              <a:t> the </a:t>
            </a:r>
            <a:r>
              <a:rPr lang="en-US" sz="1200" b="1" err="1">
                <a:solidFill>
                  <a:srgbClr val="FF0000"/>
                </a:solidFill>
                <a:latin typeface="+mj-lt"/>
              </a:rPr>
              <a:t>cyberresilience</a:t>
            </a:r>
            <a:r>
              <a:rPr lang="en-US" sz="1200" b="1">
                <a:solidFill>
                  <a:srgbClr val="FF0000"/>
                </a:solidFill>
                <a:latin typeface="+mj-lt"/>
              </a:rPr>
              <a:t> of DFS critical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rgbClr val="FF0000"/>
                </a:solidFill>
                <a:latin typeface="+mj-lt"/>
              </a:rPr>
              <a:t>Networking platform for regulators </a:t>
            </a:r>
            <a:r>
              <a:rPr lang="en-US" sz="1200">
                <a:solidFill>
                  <a:srgbClr val="FF0000"/>
                </a:solidFill>
                <a:latin typeface="+mj-lt"/>
              </a:rPr>
              <a:t>for knowledge sharing on threats and vulnerabilities</a:t>
            </a:r>
          </a:p>
          <a:p>
            <a:endParaRPr lang="en-GB"/>
          </a:p>
          <a:p>
            <a:r>
              <a:rPr lang="en-GB"/>
              <a:t>The last two objectives in red are not functional yet and will be implemented in 2023. </a:t>
            </a:r>
          </a:p>
        </p:txBody>
      </p:sp>
      <p:sp>
        <p:nvSpPr>
          <p:cNvPr id="4" name="Slide Number Placeholder 3"/>
          <p:cNvSpPr>
            <a:spLocks noGrp="1"/>
          </p:cNvSpPr>
          <p:nvPr>
            <p:ph type="sldNum" sz="quarter" idx="5"/>
          </p:nvPr>
        </p:nvSpPr>
        <p:spPr/>
        <p:txBody>
          <a:bodyPr/>
          <a:lstStyle/>
          <a:p>
            <a:fld id="{841FE37A-7181-164D-A063-912F8E130180}" type="slidenum">
              <a:rPr lang="en-US" smtClean="0"/>
              <a:t>5</a:t>
            </a:fld>
            <a:endParaRPr lang="en-US"/>
          </a:p>
        </p:txBody>
      </p:sp>
    </p:spTree>
    <p:extLst>
      <p:ext uri="{BB962C8B-B14F-4D97-AF65-F5344CB8AC3E}">
        <p14:creationId xmlns:p14="http://schemas.microsoft.com/office/powerpoint/2010/main" val="67064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implemented in 2021 and 2022 include:</a:t>
            </a:r>
          </a:p>
          <a:p>
            <a:endParaRPr lang="en-US" dirty="0"/>
          </a:p>
          <a:p>
            <a:pPr marL="342900" indent="-342900">
              <a:spcBef>
                <a:spcPts val="600"/>
              </a:spcBef>
              <a:spcAft>
                <a:spcPts val="1200"/>
              </a:spcAft>
              <a:buFont typeface="+mj-lt"/>
              <a:buAutoNum type="arabicPeriod"/>
            </a:pPr>
            <a:r>
              <a:rPr lang="en-US" sz="1200" dirty="0" err="1">
                <a:solidFill>
                  <a:srgbClr val="000000"/>
                </a:solidFill>
                <a:latin typeface="Arial" panose="020B0604020202020204" pitchFamily="34" charset="0"/>
                <a:cs typeface="Arial" panose="020B0604020202020204" pitchFamily="34" charset="0"/>
              </a:rPr>
              <a:t>Organisation</a:t>
            </a:r>
            <a:r>
              <a:rPr lang="en-US" sz="1200" dirty="0">
                <a:solidFill>
                  <a:srgbClr val="000000"/>
                </a:solidFill>
                <a:latin typeface="Arial" panose="020B0604020202020204" pitchFamily="34" charset="0"/>
                <a:cs typeface="Arial" panose="020B0604020202020204" pitchFamily="34" charset="0"/>
              </a:rPr>
              <a:t> of DFS Security clinics in some 18 countries with a focus on knowledge sharing on DFS security recommendations from FIGI </a:t>
            </a:r>
            <a:endParaRPr lang="en-US" sz="1200" dirty="0">
              <a:latin typeface="Arial" panose="020B0604020202020204" pitchFamily="34" charset="0"/>
              <a:cs typeface="Arial" panose="020B0604020202020204" pitchFamily="34" charset="0"/>
            </a:endParaRPr>
          </a:p>
          <a:p>
            <a:pPr marL="342900" indent="-342900">
              <a:spcBef>
                <a:spcPts val="600"/>
              </a:spcBef>
              <a:spcAft>
                <a:spcPts val="1200"/>
              </a:spcAft>
              <a:buFont typeface="+mj-lt"/>
              <a:buAutoNum type="arabicPeriod"/>
            </a:pPr>
            <a:r>
              <a:rPr lang="en-US" sz="1200" dirty="0">
                <a:solidFill>
                  <a:srgbClr val="000000"/>
                </a:solidFill>
                <a:latin typeface="Arial" panose="020B0604020202020204" pitchFamily="34" charset="0"/>
                <a:cs typeface="Arial" panose="020B0604020202020204" pitchFamily="34" charset="0"/>
              </a:rPr>
              <a:t>Knowledge transfer for regulators of Tanzania, Uganda and Peru to set up DFS Security Lab </a:t>
            </a:r>
          </a:p>
          <a:p>
            <a:pPr marL="342900" indent="-342900">
              <a:spcBef>
                <a:spcPts val="600"/>
              </a:spcBef>
              <a:spcAft>
                <a:spcPts val="1200"/>
              </a:spcAft>
              <a:buFont typeface="+mj-lt"/>
              <a:buAutoNum type="arabicPeriod"/>
            </a:pPr>
            <a:r>
              <a:rPr lang="en-US" sz="1200" dirty="0">
                <a:solidFill>
                  <a:srgbClr val="000000"/>
                </a:solidFill>
                <a:latin typeface="Arial" panose="020B0604020202020204" pitchFamily="34" charset="0"/>
                <a:cs typeface="Arial" panose="020B0604020202020204" pitchFamily="34" charset="0"/>
              </a:rPr>
              <a:t>Guidance on implementing  recommendations DFS security recommendations 
Conduct security audits of mobile payment applications and SIM cards (Zambia, Zimbabwe, The Gambia, Peru, Tanzania and Uganda).</a:t>
            </a:r>
          </a:p>
          <a:p>
            <a:endParaRPr lang="en-CH"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4642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Security recommendations for DFS have been adopted in several countries in Africa (those in East Africa, members of CRASA, EACO and Nigeria), Latin America (Peru) and Asia (Pakistan).</a:t>
            </a:r>
          </a:p>
        </p:txBody>
      </p:sp>
      <p:sp>
        <p:nvSpPr>
          <p:cNvPr id="4" name="Slide Number Placeholder 3"/>
          <p:cNvSpPr>
            <a:spLocks noGrp="1"/>
          </p:cNvSpPr>
          <p:nvPr>
            <p:ph type="sldNum" sz="quarter" idx="5"/>
          </p:nvPr>
        </p:nvSpPr>
        <p:spPr/>
        <p:txBody>
          <a:bodyPr/>
          <a:lstStyle/>
          <a:p>
            <a:fld id="{C7546E94-FF19-4671-94F5-F724CEA3F044}" type="slidenum">
              <a:rPr lang="en-US" smtClean="0"/>
              <a:t>7</a:t>
            </a:fld>
            <a:endParaRPr lang="en-US"/>
          </a:p>
        </p:txBody>
      </p:sp>
    </p:spTree>
    <p:extLst>
      <p:ext uri="{BB962C8B-B14F-4D97-AF65-F5344CB8AC3E}">
        <p14:creationId xmlns:p14="http://schemas.microsoft.com/office/powerpoint/2010/main" val="348915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8D668F-8B1A-4BF9-B9C6-F414894733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84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060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2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3192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11899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3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519979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F9FFBD-A5C5-40D2-BE91-E8A74DF4F219}" type="slidenum">
              <a:rPr lang="en-GB" smtClean="0">
                <a:solidFill>
                  <a:prstClr val="black">
                    <a:tint val="75000"/>
                  </a:prstClr>
                </a:solidFill>
              </a: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462716ED-78FE-82C5-863F-ED2E420EBC70}"/>
              </a:ext>
            </a:extLst>
          </p:cNvPr>
          <p:cNvPicPr>
            <a:picLocks noChangeAspect="1"/>
          </p:cNvPicPr>
          <p:nvPr userDrawn="1"/>
        </p:nvPicPr>
        <p:blipFill>
          <a:blip r:embed="rId2"/>
          <a:stretch>
            <a:fillRect/>
          </a:stretch>
        </p:blipFill>
        <p:spPr>
          <a:xfrm>
            <a:off x="10039306" y="7199"/>
            <a:ext cx="2146877" cy="762940"/>
          </a:xfrm>
          <a:prstGeom prst="rect">
            <a:avLst/>
          </a:prstGeom>
        </p:spPr>
      </p:pic>
      <p:sp>
        <p:nvSpPr>
          <p:cNvPr id="8" name="Rectangle 7">
            <a:extLst>
              <a:ext uri="{FF2B5EF4-FFF2-40B4-BE49-F238E27FC236}">
                <a16:creationId xmlns:a16="http://schemas.microsoft.com/office/drawing/2014/main" id="{9C0F288C-9E12-4A50-E19A-CBF8B2CAA8FB}"/>
              </a:ext>
            </a:extLst>
          </p:cNvPr>
          <p:cNvSpPr/>
          <p:nvPr userDrawn="1"/>
        </p:nvSpPr>
        <p:spPr>
          <a:xfrm>
            <a:off x="-52359" y="-5175"/>
            <a:ext cx="12326636" cy="607644"/>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80C7EE-4752-131F-EC12-2F4D85B95DAB}"/>
              </a:ext>
            </a:extLst>
          </p:cNvPr>
          <p:cNvSpPr/>
          <p:nvPr userDrawn="1"/>
        </p:nvSpPr>
        <p:spPr>
          <a:xfrm>
            <a:off x="-52359" y="6148359"/>
            <a:ext cx="12326636" cy="709643"/>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riangle 13">
            <a:extLst>
              <a:ext uri="{FF2B5EF4-FFF2-40B4-BE49-F238E27FC236}">
                <a16:creationId xmlns:a16="http://schemas.microsoft.com/office/drawing/2014/main" id="{426F60CA-C8FF-E70B-1E4F-ED4BDDFBC4AF}"/>
              </a:ext>
            </a:extLst>
          </p:cNvPr>
          <p:cNvSpPr/>
          <p:nvPr userDrawn="1"/>
        </p:nvSpPr>
        <p:spPr>
          <a:xfrm rot="10800000">
            <a:off x="443858" y="562759"/>
            <a:ext cx="333382" cy="214320"/>
          </a:xfrm>
          <a:prstGeom prst="triangle">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3E0"/>
              </a:solidFill>
            </a:endParaRPr>
          </a:p>
        </p:txBody>
      </p:sp>
      <p:pic>
        <p:nvPicPr>
          <p:cNvPr id="11" name="Picture 10">
            <a:extLst>
              <a:ext uri="{FF2B5EF4-FFF2-40B4-BE49-F238E27FC236}">
                <a16:creationId xmlns:a16="http://schemas.microsoft.com/office/drawing/2014/main" id="{93F4111D-D045-6859-8C1B-8DFF759E2B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9426" y="6214582"/>
            <a:ext cx="529505" cy="571533"/>
          </a:xfrm>
          <a:prstGeom prst="rect">
            <a:avLst/>
          </a:prstGeom>
        </p:spPr>
      </p:pic>
    </p:spTree>
    <p:extLst>
      <p:ext uri="{BB962C8B-B14F-4D97-AF65-F5344CB8AC3E}">
        <p14:creationId xmlns:p14="http://schemas.microsoft.com/office/powerpoint/2010/main" val="633679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8499085-7433-724F-9E90-9943A23C5075}" type="slidenum">
              <a:rPr lang="en-US" smtClean="0"/>
              <a:pPr>
                <a:defRPr/>
              </a:pPr>
              <a:t>‹#›</a:t>
            </a:fld>
            <a:endParaRPr lang="en-US"/>
          </a:p>
        </p:txBody>
      </p:sp>
    </p:spTree>
    <p:extLst>
      <p:ext uri="{BB962C8B-B14F-4D97-AF65-F5344CB8AC3E}">
        <p14:creationId xmlns:p14="http://schemas.microsoft.com/office/powerpoint/2010/main" val="156388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C9523B-94B3-4244-A650-D8018BB0E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75095593"/>
      </p:ext>
    </p:extLst>
  </p:cSld>
  <p:clrMapOvr>
    <a:masterClrMapping/>
  </p:clrMapOvr>
  <mc:AlternateContent xmlns:mc="http://schemas.openxmlformats.org/markup-compatibility/2006" xmlns:p14="http://schemas.microsoft.com/office/powerpoint/2010/main">
    <mc:Choice Requires="p14">
      <p:transition spd="slow" p14:dur="4000" advClick="0" advTm="11180"/>
    </mc:Choice>
    <mc:Fallback xmlns="">
      <p:transition spd="slow" advClick="0" advTm="1118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Tree>
    <p:extLst>
      <p:ext uri="{BB962C8B-B14F-4D97-AF65-F5344CB8AC3E}">
        <p14:creationId xmlns:p14="http://schemas.microsoft.com/office/powerpoint/2010/main" val="349367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E60EBF61-273A-ED48-9D45-E91FD5A9665D}" type="slidenum">
              <a:rPr lang="en-US"/>
              <a:pPr>
                <a:defRPr/>
              </a:pPr>
              <a:t>‹#›</a:t>
            </a:fld>
            <a:endParaRPr lang="en-US"/>
          </a:p>
        </p:txBody>
      </p:sp>
    </p:spTree>
    <p:extLst>
      <p:ext uri="{BB962C8B-B14F-4D97-AF65-F5344CB8AC3E}">
        <p14:creationId xmlns:p14="http://schemas.microsoft.com/office/powerpoint/2010/main" val="394407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4"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GB" sz="3200" b="0" strike="noStrike" spc="-1">
              <a:latin typeface="Arial"/>
            </a:endParaRPr>
          </a:p>
        </p:txBody>
      </p:sp>
    </p:spTree>
    <p:extLst>
      <p:ext uri="{BB962C8B-B14F-4D97-AF65-F5344CB8AC3E}">
        <p14:creationId xmlns:p14="http://schemas.microsoft.com/office/powerpoint/2010/main" val="2186518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3713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8711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Tree>
    <p:extLst>
      <p:ext uri="{BB962C8B-B14F-4D97-AF65-F5344CB8AC3E}">
        <p14:creationId xmlns:p14="http://schemas.microsoft.com/office/powerpoint/2010/main" val="69976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GB" sz="3200" b="0" strike="noStrike" spc="-1">
              <a:latin typeface="Arial"/>
            </a:endParaRPr>
          </a:p>
        </p:txBody>
      </p:sp>
    </p:spTree>
    <p:extLst>
      <p:ext uri="{BB962C8B-B14F-4D97-AF65-F5344CB8AC3E}">
        <p14:creationId xmlns:p14="http://schemas.microsoft.com/office/powerpoint/2010/main" val="2570075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80310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888167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GB" sz="4400" b="0" strike="noStrike" spc="-1">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29315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p:cNvPicPr/>
          <p:nvPr/>
        </p:nvPicPr>
        <p:blipFill>
          <a:blip r:embed="rId19"/>
          <a:stretch/>
        </p:blipFill>
        <p:spPr>
          <a:xfrm>
            <a:off x="240480" y="174240"/>
            <a:ext cx="542520" cy="597960"/>
          </a:xfrm>
          <a:prstGeom prst="rect">
            <a:avLst/>
          </a:prstGeom>
          <a:ln>
            <a:noFill/>
          </a:ln>
        </p:spPr>
      </p:pic>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2"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pic>
        <p:nvPicPr>
          <p:cNvPr id="5" name="Picture 4">
            <a:extLst>
              <a:ext uri="{FF2B5EF4-FFF2-40B4-BE49-F238E27FC236}">
                <a16:creationId xmlns:a16="http://schemas.microsoft.com/office/drawing/2014/main" id="{D74600FF-5681-DAEC-80D4-074E81F1EC25}"/>
              </a:ext>
            </a:extLst>
          </p:cNvPr>
          <p:cNvPicPr>
            <a:picLocks noChangeAspect="1"/>
          </p:cNvPicPr>
          <p:nvPr userDrawn="1"/>
        </p:nvPicPr>
        <p:blipFill>
          <a:blip r:embed="rId20"/>
          <a:stretch>
            <a:fillRect/>
          </a:stretch>
        </p:blipFill>
        <p:spPr>
          <a:xfrm>
            <a:off x="10039306" y="7199"/>
            <a:ext cx="2146877" cy="762940"/>
          </a:xfrm>
          <a:prstGeom prst="rect">
            <a:avLst/>
          </a:prstGeom>
        </p:spPr>
      </p:pic>
      <p:sp>
        <p:nvSpPr>
          <p:cNvPr id="6" name="Rectangle 5">
            <a:extLst>
              <a:ext uri="{FF2B5EF4-FFF2-40B4-BE49-F238E27FC236}">
                <a16:creationId xmlns:a16="http://schemas.microsoft.com/office/drawing/2014/main" id="{830E084F-347F-B84C-7AA8-193467A0E2B7}"/>
              </a:ext>
            </a:extLst>
          </p:cNvPr>
          <p:cNvSpPr/>
          <p:nvPr userDrawn="1"/>
        </p:nvSpPr>
        <p:spPr>
          <a:xfrm>
            <a:off x="-52359" y="-5175"/>
            <a:ext cx="12326636" cy="607644"/>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1213B94-754C-8267-BDB1-16848529F44C}"/>
              </a:ext>
            </a:extLst>
          </p:cNvPr>
          <p:cNvSpPr/>
          <p:nvPr userDrawn="1"/>
        </p:nvSpPr>
        <p:spPr>
          <a:xfrm>
            <a:off x="-52359" y="6148359"/>
            <a:ext cx="12326636" cy="709643"/>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riangle 13">
            <a:extLst>
              <a:ext uri="{FF2B5EF4-FFF2-40B4-BE49-F238E27FC236}">
                <a16:creationId xmlns:a16="http://schemas.microsoft.com/office/drawing/2014/main" id="{8525EE94-6027-2E37-3D72-F10A0663F048}"/>
              </a:ext>
            </a:extLst>
          </p:cNvPr>
          <p:cNvSpPr/>
          <p:nvPr userDrawn="1"/>
        </p:nvSpPr>
        <p:spPr>
          <a:xfrm rot="10800000">
            <a:off x="443858" y="562759"/>
            <a:ext cx="333382" cy="214320"/>
          </a:xfrm>
          <a:prstGeom prst="triangle">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3E0"/>
              </a:solidFill>
            </a:endParaRPr>
          </a:p>
        </p:txBody>
      </p:sp>
      <p:pic>
        <p:nvPicPr>
          <p:cNvPr id="9" name="Picture 8">
            <a:extLst>
              <a:ext uri="{FF2B5EF4-FFF2-40B4-BE49-F238E27FC236}">
                <a16:creationId xmlns:a16="http://schemas.microsoft.com/office/drawing/2014/main" id="{DC492F02-CBA5-2186-8216-F4377033D7D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229426" y="6214582"/>
            <a:ext cx="529505" cy="571533"/>
          </a:xfrm>
          <a:prstGeom prst="rect">
            <a:avLst/>
          </a:prstGeom>
        </p:spPr>
      </p:pic>
    </p:spTree>
    <p:extLst>
      <p:ext uri="{BB962C8B-B14F-4D97-AF65-F5344CB8AC3E}">
        <p14:creationId xmlns:p14="http://schemas.microsoft.com/office/powerpoint/2010/main" val="1369867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figi.itu.int/figi-resources/dfs-security-lab/" TargetMode="External"/><Relationship Id="rId5" Type="http://schemas.openxmlformats.org/officeDocument/2006/relationships/hyperlink" Target="mailto:dfssecuritylab@itu.int" TargetMode="Externa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41722.pcdn.co/wp-content/uploads/2021/04/Digital-Financial-Services-Consumer-Competency-Framework-1.pdf"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figi.itu.int/figi-resources/dfs-security-lab/"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itu.gitbook.io/itu-knowledge-sharing-platform/"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C17B-EB92-EFA8-7820-A586DD64DAB4}"/>
              </a:ext>
            </a:extLst>
          </p:cNvPr>
          <p:cNvSpPr txBox="1">
            <a:spLocks/>
          </p:cNvSpPr>
          <p:nvPr/>
        </p:nvSpPr>
        <p:spPr>
          <a:xfrm>
            <a:off x="1995362" y="3200400"/>
            <a:ext cx="8621177" cy="1490353"/>
          </a:xfrm>
          <a:prstGeom prst="rect">
            <a:avLst/>
          </a:prstGeom>
        </p:spPr>
        <p:txBody>
          <a:bodyPr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fontAlgn="auto">
              <a:spcAft>
                <a:spcPts val="0"/>
              </a:spcAft>
              <a:defRPr/>
            </a:pPr>
            <a:r>
              <a:rPr lang="en-US" sz="2400" dirty="0">
                <a:solidFill>
                  <a:srgbClr val="00B0F0"/>
                </a:solidFill>
                <a:latin typeface="Avenir Next LT Pro" panose="020B0504020202020204" pitchFamily="34" charset="0"/>
              </a:rPr>
              <a:t>Arnold Kibuuka</a:t>
            </a:r>
            <a:r>
              <a:rPr lang="en-US" sz="2400" dirty="0">
                <a:solidFill>
                  <a:schemeClr val="tx1"/>
                </a:solidFill>
                <a:latin typeface="Avenir Next LT Pro" panose="020B0504020202020204" pitchFamily="34" charset="0"/>
              </a:rPr>
              <a:t> </a:t>
            </a:r>
          </a:p>
          <a:p>
            <a:pPr fontAlgn="auto">
              <a:spcAft>
                <a:spcPts val="0"/>
              </a:spcAft>
              <a:defRPr/>
            </a:pPr>
            <a:endParaRPr lang="en-US" sz="2400" dirty="0">
              <a:solidFill>
                <a:schemeClr val="tx1"/>
              </a:solidFill>
              <a:latin typeface="Avenir Next LT Pro" panose="020B0504020202020204" pitchFamily="34" charset="0"/>
            </a:endParaRPr>
          </a:p>
          <a:p>
            <a:pPr fontAlgn="auto">
              <a:spcAft>
                <a:spcPts val="0"/>
              </a:spcAft>
              <a:defRPr/>
            </a:pPr>
            <a:r>
              <a:rPr lang="en-US" sz="2400" dirty="0">
                <a:solidFill>
                  <a:schemeClr val="tx1"/>
                </a:solidFill>
                <a:latin typeface="Avenir Next LT Pro" panose="020B0504020202020204" pitchFamily="34" charset="0"/>
              </a:rPr>
              <a:t>Project Officer</a:t>
            </a:r>
          </a:p>
          <a:p>
            <a:pPr fontAlgn="auto">
              <a:spcAft>
                <a:spcPts val="0"/>
              </a:spcAft>
              <a:defRPr/>
            </a:pPr>
            <a:r>
              <a:rPr lang="en-US" sz="2400" dirty="0">
                <a:solidFill>
                  <a:schemeClr val="tx1"/>
                </a:solidFill>
                <a:latin typeface="Avenir Next LT Pro" panose="020B0504020202020204" pitchFamily="34" charset="0"/>
              </a:rPr>
              <a:t>Standardization Bureau, ITU</a:t>
            </a:r>
          </a:p>
        </p:txBody>
      </p:sp>
      <p:sp>
        <p:nvSpPr>
          <p:cNvPr id="4" name="Title 4">
            <a:extLst>
              <a:ext uri="{FF2B5EF4-FFF2-40B4-BE49-F238E27FC236}">
                <a16:creationId xmlns:a16="http://schemas.microsoft.com/office/drawing/2014/main" id="{211B379A-EDEF-5642-A83F-50CEDDF7ECE7}"/>
              </a:ext>
            </a:extLst>
          </p:cNvPr>
          <p:cNvSpPr txBox="1">
            <a:spLocks/>
          </p:cNvSpPr>
          <p:nvPr/>
        </p:nvSpPr>
        <p:spPr>
          <a:xfrm>
            <a:off x="648419" y="2012659"/>
            <a:ext cx="11160223" cy="7820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venir Next LT Pro" panose="020B0504020202020204" pitchFamily="34" charset="0"/>
              </a:rPr>
              <a:t>ITU Digital Financial Services Security Recommendations</a:t>
            </a:r>
          </a:p>
        </p:txBody>
      </p:sp>
    </p:spTree>
    <p:extLst>
      <p:ext uri="{BB962C8B-B14F-4D97-AF65-F5344CB8AC3E}">
        <p14:creationId xmlns:p14="http://schemas.microsoft.com/office/powerpoint/2010/main" val="4059885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582F-ED71-B56B-8A22-B12480522C81}"/>
              </a:ext>
            </a:extLst>
          </p:cNvPr>
          <p:cNvSpPr>
            <a:spLocks noGrp="1"/>
          </p:cNvSpPr>
          <p:nvPr>
            <p:ph type="title"/>
          </p:nvPr>
        </p:nvSpPr>
        <p:spPr>
          <a:xfrm>
            <a:off x="604047" y="500396"/>
            <a:ext cx="11245446" cy="1143000"/>
          </a:xfrm>
        </p:spPr>
        <p:txBody>
          <a:bodyPr vert="horz" wrap="square" lIns="91440" tIns="45720" rIns="91440" bIns="45720" rtlCol="0" anchor="ctr">
            <a:normAutofit/>
          </a:bodyPr>
          <a:lstStyle/>
          <a:p>
            <a:r>
              <a:rPr lang="en-GB" sz="2000"/>
              <a:t>Results assessment summary: </a:t>
            </a:r>
            <a:r>
              <a:rPr lang="en-GB" sz="2000">
                <a:solidFill>
                  <a:srgbClr val="00B0F0"/>
                </a:solidFill>
              </a:rPr>
              <a:t>Cyber Security Resilience Assessment toolkit</a:t>
            </a:r>
            <a:endParaRPr lang="en-US" sz="2400">
              <a:solidFill>
                <a:srgbClr val="00B0F0"/>
              </a:solidFill>
            </a:endParaRPr>
          </a:p>
        </p:txBody>
      </p:sp>
      <p:sp>
        <p:nvSpPr>
          <p:cNvPr id="33" name="Slide Number Placeholder 4">
            <a:extLst>
              <a:ext uri="{FF2B5EF4-FFF2-40B4-BE49-F238E27FC236}">
                <a16:creationId xmlns:a16="http://schemas.microsoft.com/office/drawing/2014/main" id="{18758EAD-47BA-64F3-B15F-7AFE3748B3E4}"/>
              </a:ext>
            </a:extLst>
          </p:cNvPr>
          <p:cNvSpPr>
            <a:spLocks noGrp="1"/>
          </p:cNvSpPr>
          <p:nvPr>
            <p:ph type="sldNum" sz="quarter" idx="10"/>
          </p:nvPr>
        </p:nvSpPr>
        <p:spPr>
          <a:xfrm>
            <a:off x="609600" y="6304563"/>
            <a:ext cx="2844800" cy="365125"/>
          </a:xfrm>
        </p:spPr>
        <p:txBody>
          <a:bodyPr/>
          <a:lstStyle/>
          <a:p>
            <a:pPr>
              <a:spcAft>
                <a:spcPts val="600"/>
              </a:spcAft>
              <a:defRPr/>
            </a:pPr>
            <a:fld id="{E60EBF61-273A-ED48-9D45-E91FD5A9665D}" type="slidenum">
              <a:rPr lang="en-US"/>
              <a:pPr>
                <a:spcAft>
                  <a:spcPts val="600"/>
                </a:spcAft>
                <a:defRPr/>
              </a:pPr>
              <a:t>10</a:t>
            </a:fld>
            <a:endParaRPr lang="en-US"/>
          </a:p>
        </p:txBody>
      </p:sp>
      <p:pic>
        <p:nvPicPr>
          <p:cNvPr id="5" name="Picture 4">
            <a:extLst>
              <a:ext uri="{FF2B5EF4-FFF2-40B4-BE49-F238E27FC236}">
                <a16:creationId xmlns:a16="http://schemas.microsoft.com/office/drawing/2014/main" id="{94E6E866-251D-90BD-20F1-5CF9FF9A054E}"/>
              </a:ext>
            </a:extLst>
          </p:cNvPr>
          <p:cNvPicPr>
            <a:picLocks noChangeAspect="1"/>
          </p:cNvPicPr>
          <p:nvPr/>
        </p:nvPicPr>
        <p:blipFill>
          <a:blip r:embed="rId2"/>
          <a:stretch>
            <a:fillRect/>
          </a:stretch>
        </p:blipFill>
        <p:spPr>
          <a:xfrm>
            <a:off x="604047" y="1525324"/>
            <a:ext cx="11245445" cy="3913941"/>
          </a:xfrm>
          <a:prstGeom prst="rect">
            <a:avLst/>
          </a:prstGeom>
        </p:spPr>
      </p:pic>
    </p:spTree>
    <p:extLst>
      <p:ext uri="{BB962C8B-B14F-4D97-AF65-F5344CB8AC3E}">
        <p14:creationId xmlns:p14="http://schemas.microsoft.com/office/powerpoint/2010/main" val="127032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E56F75A-1F76-B643-A1F8-B39979E63BF9}"/>
              </a:ext>
            </a:extLst>
          </p:cNvPr>
          <p:cNvSpPr txBox="1">
            <a:spLocks/>
          </p:cNvSpPr>
          <p:nvPr/>
        </p:nvSpPr>
        <p:spPr>
          <a:xfrm>
            <a:off x="5374433" y="278859"/>
            <a:ext cx="5590636" cy="5484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spc="-150">
                <a:solidFill>
                  <a:schemeClr val="tx1"/>
                </a:solidFill>
                <a:latin typeface="AvenirNext LT Pro Regular"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150" normalizeH="0" baseline="0" noProof="0" dirty="0">
              <a:ln>
                <a:noFill/>
              </a:ln>
              <a:solidFill>
                <a:srgbClr val="5B9BD5"/>
              </a:solidFill>
              <a:effectLst/>
              <a:uLnTx/>
              <a:uFillTx/>
              <a:latin typeface="AvenirNext LT Pro Regular" panose="020B0504020202020204"/>
              <a:ea typeface="+mj-ea"/>
              <a:cs typeface="+mj-cs"/>
            </a:endParaRPr>
          </a:p>
        </p:txBody>
      </p:sp>
      <p:sp>
        <p:nvSpPr>
          <p:cNvPr id="2" name="TextBox 1">
            <a:extLst>
              <a:ext uri="{FF2B5EF4-FFF2-40B4-BE49-F238E27FC236}">
                <a16:creationId xmlns:a16="http://schemas.microsoft.com/office/drawing/2014/main" id="{6CE04328-4C31-4E4B-879B-36805532E4A5}"/>
              </a:ext>
            </a:extLst>
          </p:cNvPr>
          <p:cNvSpPr txBox="1"/>
          <p:nvPr/>
        </p:nvSpPr>
        <p:spPr>
          <a:xfrm>
            <a:off x="767305" y="355189"/>
            <a:ext cx="10299763" cy="58477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3200" b="1" i="0" strike="noStrike" kern="1200" cap="none" spc="0" normalizeH="0" baseline="0" noProof="0" dirty="0">
                <a:ln>
                  <a:noFill/>
                </a:ln>
                <a:solidFill>
                  <a:srgbClr val="5B9BD5"/>
                </a:solidFill>
                <a:effectLst/>
                <a:uLnTx/>
                <a:uFillTx/>
                <a:latin typeface="Avenir Next LT Pro" panose="020B0504020202020204" pitchFamily="34" charset="0"/>
              </a:rPr>
              <a:t>ITU DFS Security Lab</a:t>
            </a:r>
            <a:endParaRPr kumimoji="0" lang="en-US" sz="3200" b="1" i="0" u="sng" strike="noStrike" kern="1200" cap="none" spc="0" normalizeH="0" baseline="0" noProof="0" dirty="0">
              <a:ln>
                <a:noFill/>
              </a:ln>
              <a:solidFill>
                <a:srgbClr val="5B9BD5"/>
              </a:solidFill>
              <a:effectLst/>
              <a:uLnTx/>
              <a:uFillTx/>
              <a:latin typeface="Avenir Next LT Pro" panose="020B0504020202020204" pitchFamily="34" charset="0"/>
            </a:endParaRPr>
          </a:p>
        </p:txBody>
      </p:sp>
      <p:pic>
        <p:nvPicPr>
          <p:cNvPr id="43" name="Graphic 42" descr="Email with solid fill">
            <a:extLst>
              <a:ext uri="{FF2B5EF4-FFF2-40B4-BE49-F238E27FC236}">
                <a16:creationId xmlns:a16="http://schemas.microsoft.com/office/drawing/2014/main" id="{22C84A41-D15A-4D75-883A-0C7F3D6829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4122" y="2291209"/>
            <a:ext cx="616085" cy="616085"/>
          </a:xfrm>
          <a:prstGeom prst="rect">
            <a:avLst/>
          </a:prstGeom>
        </p:spPr>
      </p:pic>
      <p:sp>
        <p:nvSpPr>
          <p:cNvPr id="44" name="TextBox 43">
            <a:extLst>
              <a:ext uri="{FF2B5EF4-FFF2-40B4-BE49-F238E27FC236}">
                <a16:creationId xmlns:a16="http://schemas.microsoft.com/office/drawing/2014/main" id="{4FB6589F-6404-4AAF-881B-43C0A293CC92}"/>
              </a:ext>
            </a:extLst>
          </p:cNvPr>
          <p:cNvSpPr txBox="1"/>
          <p:nvPr/>
        </p:nvSpPr>
        <p:spPr>
          <a:xfrm>
            <a:off x="7876925" y="3079627"/>
            <a:ext cx="2270481" cy="276999"/>
          </a:xfrm>
          <a:prstGeom prst="rect">
            <a:avLst/>
          </a:prstGeom>
          <a:noFill/>
        </p:spPr>
        <p:txBody>
          <a:bodyPr wrap="square" rtlCol="0">
            <a:spAutoFit/>
          </a:bodyPr>
          <a:lstStyle/>
          <a:p>
            <a:pPr algn="ctr"/>
            <a:r>
              <a:rPr lang="en-US" sz="1200" dirty="0">
                <a:solidFill>
                  <a:srgbClr val="0070C0"/>
                </a:solidFill>
                <a:latin typeface="Avenir Next LT Pro" panose="020B0504020202020204" pitchFamily="34" charset="0"/>
                <a:hlinkClick r:id="rId5">
                  <a:extLst>
                    <a:ext uri="{A12FA001-AC4F-418D-AE19-62706E023703}">
                      <ahyp:hlinkClr xmlns:ahyp="http://schemas.microsoft.com/office/drawing/2018/hyperlinkcolor" val="tx"/>
                    </a:ext>
                  </a:extLst>
                </a:hlinkClick>
              </a:rPr>
              <a:t>dfssecuritylab@itu.int</a:t>
            </a:r>
            <a:r>
              <a:rPr lang="en-US" sz="1200" dirty="0">
                <a:solidFill>
                  <a:srgbClr val="0070C0"/>
                </a:solidFill>
                <a:latin typeface="Avenir Next LT Pro" panose="020B0504020202020204" pitchFamily="34" charset="0"/>
              </a:rPr>
              <a:t> </a:t>
            </a:r>
            <a:endParaRPr lang="en-CH" sz="1200" dirty="0">
              <a:solidFill>
                <a:srgbClr val="0070C0"/>
              </a:solidFill>
              <a:latin typeface="Avenir Next LT Pro" panose="020B0504020202020204" pitchFamily="34" charset="0"/>
            </a:endParaRPr>
          </a:p>
        </p:txBody>
      </p:sp>
      <p:sp>
        <p:nvSpPr>
          <p:cNvPr id="45" name="TextBox 44">
            <a:extLst>
              <a:ext uri="{FF2B5EF4-FFF2-40B4-BE49-F238E27FC236}">
                <a16:creationId xmlns:a16="http://schemas.microsoft.com/office/drawing/2014/main" id="{C37C196C-63DC-41EC-8FAD-9E0C72CDAA31}"/>
              </a:ext>
            </a:extLst>
          </p:cNvPr>
          <p:cNvSpPr txBox="1"/>
          <p:nvPr/>
        </p:nvSpPr>
        <p:spPr>
          <a:xfrm>
            <a:off x="7219590" y="5649801"/>
            <a:ext cx="3990434" cy="276999"/>
          </a:xfrm>
          <a:prstGeom prst="rect">
            <a:avLst/>
          </a:prstGeom>
          <a:noFill/>
        </p:spPr>
        <p:txBody>
          <a:bodyPr wrap="square" rtlCol="0">
            <a:spAutoFit/>
          </a:bodyPr>
          <a:lstStyle/>
          <a:p>
            <a:pPr algn="ctr"/>
            <a:r>
              <a:rPr lang="en-US" sz="1200" dirty="0">
                <a:solidFill>
                  <a:srgbClr val="0070C0"/>
                </a:solidFill>
                <a:latin typeface="Avenir Next LT Pro" panose="020B0504020202020204" pitchFamily="34" charset="0"/>
                <a:hlinkClick r:id="rId6">
                  <a:extLst>
                    <a:ext uri="{A12FA001-AC4F-418D-AE19-62706E023703}">
                      <ahyp:hlinkClr xmlns:ahyp="http://schemas.microsoft.com/office/drawing/2018/hyperlinkcolor" val="tx"/>
                    </a:ext>
                  </a:extLst>
                </a:hlinkClick>
              </a:rPr>
              <a:t>https://figi.itu.int/figi-resources/dfs-security-lab/</a:t>
            </a:r>
            <a:r>
              <a:rPr lang="en-US" sz="1200" dirty="0">
                <a:solidFill>
                  <a:srgbClr val="0070C0"/>
                </a:solidFill>
                <a:latin typeface="Avenir Next LT Pro" panose="020B0504020202020204" pitchFamily="34" charset="0"/>
              </a:rPr>
              <a:t> </a:t>
            </a:r>
            <a:endParaRPr lang="en-CH" sz="1200" dirty="0">
              <a:solidFill>
                <a:srgbClr val="0070C0"/>
              </a:solidFill>
              <a:latin typeface="Avenir Next LT Pro" panose="020B0504020202020204" pitchFamily="34" charset="0"/>
            </a:endParaRPr>
          </a:p>
        </p:txBody>
      </p:sp>
      <p:sp>
        <p:nvSpPr>
          <p:cNvPr id="47" name="TextBox 46">
            <a:extLst>
              <a:ext uri="{FF2B5EF4-FFF2-40B4-BE49-F238E27FC236}">
                <a16:creationId xmlns:a16="http://schemas.microsoft.com/office/drawing/2014/main" id="{A0C395D2-8544-414A-987B-0D09ACFEF85B}"/>
              </a:ext>
            </a:extLst>
          </p:cNvPr>
          <p:cNvSpPr txBox="1"/>
          <p:nvPr/>
        </p:nvSpPr>
        <p:spPr>
          <a:xfrm>
            <a:off x="7658258" y="1634465"/>
            <a:ext cx="2497012" cy="400110"/>
          </a:xfrm>
          <a:prstGeom prst="rect">
            <a:avLst/>
          </a:prstGeom>
          <a:noFill/>
        </p:spPr>
        <p:txBody>
          <a:bodyPr wrap="square" rtlCol="0">
            <a:spAutoFit/>
          </a:bodyPr>
          <a:lstStyle/>
          <a:p>
            <a:pPr algn="ctr"/>
            <a:r>
              <a:rPr lang="en-US" sz="2000" b="1" dirty="0">
                <a:solidFill>
                  <a:srgbClr val="00B0F0"/>
                </a:solidFill>
                <a:latin typeface="Avenir Next LT Pro" panose="020B0504020202020204" pitchFamily="34" charset="0"/>
              </a:rPr>
              <a:t>Get in touch</a:t>
            </a:r>
          </a:p>
        </p:txBody>
      </p:sp>
      <p:pic>
        <p:nvPicPr>
          <p:cNvPr id="49" name="Picture 48" descr="Qr code&#10;&#10;Description automatically generated">
            <a:extLst>
              <a:ext uri="{FF2B5EF4-FFF2-40B4-BE49-F238E27FC236}">
                <a16:creationId xmlns:a16="http://schemas.microsoft.com/office/drawing/2014/main" id="{7DBA4CBF-F5FA-4037-945A-3A05087C59F9}"/>
              </a:ext>
            </a:extLst>
          </p:cNvPr>
          <p:cNvPicPr>
            <a:picLocks noChangeAspect="1"/>
          </p:cNvPicPr>
          <p:nvPr/>
        </p:nvPicPr>
        <p:blipFill>
          <a:blip r:embed="rId7">
            <a:duotone>
              <a:schemeClr val="accent1">
                <a:shade val="45000"/>
                <a:satMod val="135000"/>
              </a:schemeClr>
              <a:prstClr val="white"/>
            </a:duotone>
          </a:blip>
          <a:stretch>
            <a:fillRect/>
          </a:stretch>
        </p:blipFill>
        <p:spPr>
          <a:xfrm>
            <a:off x="8389681" y="4145044"/>
            <a:ext cx="1244968" cy="1244968"/>
          </a:xfrm>
          <a:prstGeom prst="rect">
            <a:avLst/>
          </a:prstGeom>
          <a:solidFill>
            <a:srgbClr val="00B0F0"/>
          </a:solidFill>
          <a:ln>
            <a:noFill/>
          </a:ln>
        </p:spPr>
      </p:pic>
      <p:pic>
        <p:nvPicPr>
          <p:cNvPr id="3" name="Picture Placeholder 5">
            <a:extLst>
              <a:ext uri="{FF2B5EF4-FFF2-40B4-BE49-F238E27FC236}">
                <a16:creationId xmlns:a16="http://schemas.microsoft.com/office/drawing/2014/main" id="{86E6FBED-A2C2-845C-B9D6-120478C09550}"/>
              </a:ext>
            </a:extLst>
          </p:cNvPr>
          <p:cNvPicPr>
            <a:picLocks noChangeAspect="1"/>
          </p:cNvPicPr>
          <p:nvPr/>
        </p:nvPicPr>
        <p:blipFill rotWithShape="1">
          <a:blip r:embed="rId8">
            <a:extLst>
              <a:ext uri="{28A0092B-C50C-407E-A947-70E740481C1C}">
                <a14:useLocalDpi xmlns:a14="http://schemas.microsoft.com/office/drawing/2010/main" val="0"/>
              </a:ext>
            </a:extLst>
          </a:blip>
          <a:srcRect l="50855" t="3469"/>
          <a:stretch/>
        </p:blipFill>
        <p:spPr>
          <a:xfrm>
            <a:off x="-56562" y="0"/>
            <a:ext cx="6207125" cy="6858000"/>
          </a:xfrm>
          <a:prstGeom prst="rect">
            <a:avLst/>
          </a:prstGeom>
        </p:spPr>
      </p:pic>
    </p:spTree>
    <p:extLst>
      <p:ext uri="{BB962C8B-B14F-4D97-AF65-F5344CB8AC3E}">
        <p14:creationId xmlns:p14="http://schemas.microsoft.com/office/powerpoint/2010/main" val="2540871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0E8A595-43D8-79ED-8610-9A60D42213C5}"/>
              </a:ext>
            </a:extLst>
          </p:cNvPr>
          <p:cNvSpPr>
            <a:spLocks noGrp="1"/>
          </p:cNvSpPr>
          <p:nvPr>
            <p:ph type="subTitle"/>
          </p:nvPr>
        </p:nvSpPr>
        <p:spPr>
          <a:xfrm>
            <a:off x="609480" y="1994633"/>
            <a:ext cx="10972440" cy="2868734"/>
          </a:xfrm>
        </p:spPr>
        <p:txBody>
          <a:bodyPr/>
          <a:lstStyle/>
          <a:p>
            <a:pPr marL="457200" indent="-457200">
              <a:lnSpc>
                <a:spcPct val="200000"/>
              </a:lnSpc>
              <a:buAutoNum type="arabicPeriod"/>
            </a:pPr>
            <a:r>
              <a:rPr lang="en-US" sz="2000" b="1" dirty="0">
                <a:cs typeface="Arial"/>
              </a:rPr>
              <a:t>DFS Security Recommendations </a:t>
            </a:r>
          </a:p>
          <a:p>
            <a:pPr marL="457200" indent="-457200">
              <a:lnSpc>
                <a:spcPct val="200000"/>
              </a:lnSpc>
              <a:buAutoNum type="arabicPeriod"/>
            </a:pPr>
            <a:r>
              <a:rPr lang="en-US" sz="2000" b="1" dirty="0">
                <a:cs typeface="Arial"/>
              </a:rPr>
              <a:t>DFS Security Lab</a:t>
            </a:r>
          </a:p>
          <a:p>
            <a:pPr marL="457200" indent="-457200">
              <a:lnSpc>
                <a:spcPct val="200000"/>
              </a:lnSpc>
              <a:buAutoNum type="arabicPeriod"/>
            </a:pPr>
            <a:r>
              <a:rPr lang="en-US" sz="2000" b="1" dirty="0">
                <a:cs typeface="Arial"/>
              </a:rPr>
              <a:t>Other Actions being implemented</a:t>
            </a:r>
          </a:p>
          <a:p>
            <a:pPr marL="457200" lvl="2" indent="-457200">
              <a:lnSpc>
                <a:spcPct val="200000"/>
              </a:lnSpc>
              <a:buFont typeface="Arial" panose="020B0604020202020204" pitchFamily="34" charset="0"/>
              <a:buChar char="•"/>
            </a:pPr>
            <a:r>
              <a:rPr lang="en-US" dirty="0">
                <a:cs typeface="Arial"/>
              </a:rPr>
              <a:t>ITU </a:t>
            </a:r>
            <a:r>
              <a:rPr lang="en-GB" dirty="0">
                <a:cs typeface="Arial"/>
              </a:rPr>
              <a:t>Cyber Security Resilience Assessment toolkit for DFS Critical Infrastructures</a:t>
            </a:r>
          </a:p>
          <a:p>
            <a:pPr marL="457200" lvl="2" indent="-457200">
              <a:lnSpc>
                <a:spcPct val="200000"/>
              </a:lnSpc>
              <a:buFont typeface="Arial" panose="020B0604020202020204" pitchFamily="34" charset="0"/>
              <a:buChar char="•"/>
            </a:pPr>
            <a:r>
              <a:rPr lang="en-US" dirty="0">
                <a:cs typeface="Arial"/>
              </a:rPr>
              <a:t>ITU </a:t>
            </a:r>
            <a:r>
              <a:rPr lang="en-GB" dirty="0">
                <a:cs typeface="Arial"/>
              </a:rPr>
              <a:t>Knowledge Sharing Platform for Digital Finance Security</a:t>
            </a:r>
          </a:p>
        </p:txBody>
      </p:sp>
      <p:sp>
        <p:nvSpPr>
          <p:cNvPr id="3" name="Title 2">
            <a:extLst>
              <a:ext uri="{FF2B5EF4-FFF2-40B4-BE49-F238E27FC236}">
                <a16:creationId xmlns:a16="http://schemas.microsoft.com/office/drawing/2014/main" id="{77B2607D-7BA3-0051-1F02-4ECBBD5754C8}"/>
              </a:ext>
            </a:extLst>
          </p:cNvPr>
          <p:cNvSpPr>
            <a:spLocks noGrp="1"/>
          </p:cNvSpPr>
          <p:nvPr>
            <p:ph type="title"/>
          </p:nvPr>
        </p:nvSpPr>
        <p:spPr>
          <a:xfrm>
            <a:off x="609480" y="1272574"/>
            <a:ext cx="10972440" cy="443198"/>
          </a:xfrm>
        </p:spPr>
        <p:txBody>
          <a:bodyPr/>
          <a:lstStyle/>
          <a:p>
            <a:r>
              <a:rPr lang="en-US" sz="3200" b="1" dirty="0"/>
              <a:t>Overview</a:t>
            </a:r>
          </a:p>
        </p:txBody>
      </p:sp>
    </p:spTree>
    <p:extLst>
      <p:ext uri="{BB962C8B-B14F-4D97-AF65-F5344CB8AC3E}">
        <p14:creationId xmlns:p14="http://schemas.microsoft.com/office/powerpoint/2010/main" val="65221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2793D7-F46B-BF4A-BD0A-368E3F9980E1}"/>
              </a:ext>
            </a:extLst>
          </p:cNvPr>
          <p:cNvSpPr txBox="1"/>
          <p:nvPr/>
        </p:nvSpPr>
        <p:spPr>
          <a:xfrm>
            <a:off x="638432" y="703922"/>
            <a:ext cx="11189391" cy="584775"/>
          </a:xfrm>
          <a:prstGeom prst="rect">
            <a:avLst/>
          </a:prstGeom>
          <a:noFill/>
        </p:spPr>
        <p:txBody>
          <a:bodyPr wrap="square" rtlCol="0">
            <a:spAutoFit/>
          </a:bodyPr>
          <a:lstStyle/>
          <a:p>
            <a:r>
              <a:rPr lang="en-US" sz="3200" b="1" dirty="0">
                <a:latin typeface="+mj-lt"/>
              </a:rPr>
              <a:t>1. ITU DFS Security Recommendations</a:t>
            </a:r>
          </a:p>
        </p:txBody>
      </p:sp>
      <p:sp>
        <p:nvSpPr>
          <p:cNvPr id="21" name="TextBox 20">
            <a:extLst>
              <a:ext uri="{FF2B5EF4-FFF2-40B4-BE49-F238E27FC236}">
                <a16:creationId xmlns:a16="http://schemas.microsoft.com/office/drawing/2014/main" id="{7E93C197-F02B-4F29-88C7-6344359054E2}"/>
              </a:ext>
            </a:extLst>
          </p:cNvPr>
          <p:cNvSpPr txBox="1"/>
          <p:nvPr/>
        </p:nvSpPr>
        <p:spPr>
          <a:xfrm>
            <a:off x="638432" y="1536174"/>
            <a:ext cx="10620806" cy="4401205"/>
          </a:xfrm>
          <a:prstGeom prst="rect">
            <a:avLst/>
          </a:prstGeom>
          <a:noFill/>
        </p:spPr>
        <p:txBody>
          <a:bodyPr wrap="square" rtlCol="0">
            <a:spAutoFit/>
          </a:bodyPr>
          <a:lstStyle/>
          <a:p>
            <a:r>
              <a:rPr lang="en-US" sz="2000" dirty="0"/>
              <a:t>The recommendations contain the following specific guidelines that may be adopted by regulators.
</a:t>
            </a:r>
            <a:endParaRPr lang="fr-FR" sz="2000" dirty="0"/>
          </a:p>
          <a:p>
            <a:pPr marL="342900" indent="-342900">
              <a:buFont typeface="+mj-lt"/>
              <a:buAutoNum type="arabicPeriod"/>
            </a:pPr>
            <a:r>
              <a:rPr lang="en-US" sz="2000" dirty="0"/>
              <a:t>Recommendations to mitigate SS7 vulnerabilities</a:t>
            </a:r>
          </a:p>
          <a:p>
            <a:pPr marL="342900" indent="-342900">
              <a:buFont typeface="+mj-lt"/>
              <a:buAutoNum type="arabicPeriod"/>
            </a:pPr>
            <a:endParaRPr lang="fr-FR" sz="2000" dirty="0"/>
          </a:p>
          <a:p>
            <a:pPr marL="342900" indent="-342900">
              <a:buFont typeface="+mj-lt"/>
              <a:buAutoNum type="arabicPeriod"/>
            </a:pPr>
            <a:r>
              <a:rPr lang="en-US" sz="2000" dirty="0"/>
              <a:t>Model Memorandum of Understanding between a Telecommunications Regulator and a Central Bank Related to Security for Digital Financial Services</a:t>
            </a:r>
          </a:p>
          <a:p>
            <a:pPr marL="342900" indent="-342900">
              <a:buFont typeface="+mj-lt"/>
              <a:buAutoNum type="arabicPeriod"/>
            </a:pPr>
            <a:endParaRPr lang="fr-FR" sz="2000" dirty="0"/>
          </a:p>
          <a:p>
            <a:pPr marL="342900" indent="-342900">
              <a:buFont typeface="+mj-lt"/>
              <a:buAutoNum type="arabicPeriod"/>
            </a:pPr>
            <a:r>
              <a:rPr lang="en-US" sz="2000" dirty="0"/>
              <a:t>Recommendations for securing mobile payment apps</a:t>
            </a:r>
          </a:p>
          <a:p>
            <a:pPr marL="342900" indent="-342900">
              <a:buFont typeface="+mj-lt"/>
              <a:buAutoNum type="arabicPeriod"/>
            </a:pPr>
            <a:endParaRPr lang="fr-FR" sz="2000" dirty="0"/>
          </a:p>
          <a:p>
            <a:pPr marL="342900" indent="-342900">
              <a:buFont typeface="+mj-lt"/>
              <a:buAutoNum type="arabicPeriod"/>
            </a:pPr>
            <a:r>
              <a:rPr lang="en-US" sz="2000" dirty="0"/>
              <a:t>Recommendations for operators and regulators for SIM card risks such as SIM swap fraud and SIM card recycling</a:t>
            </a:r>
          </a:p>
          <a:p>
            <a:pPr marL="342900" indent="-342900">
              <a:buFont typeface="+mj-lt"/>
              <a:buAutoNum type="arabicPeriod"/>
            </a:pPr>
            <a:endParaRPr lang="en-US" sz="2000" dirty="0">
              <a:solidFill>
                <a:schemeClr val="accent1"/>
              </a:solidFill>
              <a:hlinkClick r:id="rId3"/>
            </a:endParaRPr>
          </a:p>
          <a:p>
            <a:pPr marL="342900" indent="-342900">
              <a:buFont typeface="+mj-lt"/>
              <a:buAutoNum type="arabicPeriod"/>
            </a:pPr>
            <a:r>
              <a:rPr lang="en-US" sz="2000" dirty="0">
                <a:solidFill>
                  <a:schemeClr val="accent1"/>
                </a:solidFill>
                <a:hlinkClick r:id="rId3"/>
              </a:rPr>
              <a:t>DFS Consumer Competency Framework </a:t>
            </a:r>
            <a:endParaRPr lang="en-US" sz="2000" dirty="0">
              <a:solidFill>
                <a:schemeClr val="accent1"/>
              </a:solidFill>
            </a:endParaRPr>
          </a:p>
        </p:txBody>
      </p:sp>
    </p:spTree>
    <p:extLst>
      <p:ext uri="{BB962C8B-B14F-4D97-AF65-F5344CB8AC3E}">
        <p14:creationId xmlns:p14="http://schemas.microsoft.com/office/powerpoint/2010/main" val="416587304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9793EC-3075-77E9-264D-076DB6F912D5}"/>
              </a:ext>
            </a:extLst>
          </p:cNvPr>
          <p:cNvSpPr>
            <a:spLocks noGrp="1"/>
          </p:cNvSpPr>
          <p:nvPr>
            <p:ph type="sldNum" sz="quarter" idx="10"/>
          </p:nvPr>
        </p:nvSpPr>
        <p:spPr/>
        <p:txBody>
          <a:bodyPr/>
          <a:lstStyle/>
          <a:p>
            <a:pPr>
              <a:defRPr/>
            </a:pPr>
            <a:endParaRPr lang="en-US" dirty="0">
              <a:latin typeface="Avenir Next LT Pro" panose="020B0504020202020204" pitchFamily="34" charset="0"/>
            </a:endParaRPr>
          </a:p>
        </p:txBody>
      </p:sp>
      <p:sp>
        <p:nvSpPr>
          <p:cNvPr id="5" name="Frame 4">
            <a:extLst>
              <a:ext uri="{FF2B5EF4-FFF2-40B4-BE49-F238E27FC236}">
                <a16:creationId xmlns:a16="http://schemas.microsoft.com/office/drawing/2014/main" id="{3C588736-4C23-BF3A-49A3-6B67B344148E}"/>
              </a:ext>
            </a:extLst>
          </p:cNvPr>
          <p:cNvSpPr/>
          <p:nvPr/>
        </p:nvSpPr>
        <p:spPr>
          <a:xfrm>
            <a:off x="735806" y="2294515"/>
            <a:ext cx="10720388" cy="2358645"/>
          </a:xfrm>
          <a:prstGeom prst="frame">
            <a:avLst/>
          </a:prstGeom>
          <a:solidFill>
            <a:srgbClr val="00B0F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lgn="ctr"/>
            <a:r>
              <a:rPr lang="en-US" sz="2400" dirty="0">
                <a:ln w="0"/>
                <a:solidFill>
                  <a:schemeClr val="tx1"/>
                </a:solidFill>
                <a:effectLst>
                  <a:outerShdw blurRad="38100" dist="25400" dir="5400000" algn="ctr" rotWithShape="0">
                    <a:srgbClr val="6E747A">
                      <a:alpha val="43000"/>
                    </a:srgbClr>
                  </a:outerShdw>
                </a:effectLst>
                <a:latin typeface="Avenir Next LT Pro" panose="020B0504020202020204" pitchFamily="34" charset="0"/>
              </a:rPr>
              <a:t>Provides a standard methodology to conduct security audit for mobile payment apps (USSD, Android and iOS) and address systemic vulnerabilities and verify compliance against security best practices and standards.</a:t>
            </a:r>
          </a:p>
        </p:txBody>
      </p:sp>
      <p:sp>
        <p:nvSpPr>
          <p:cNvPr id="3" name="TextBox 2">
            <a:extLst>
              <a:ext uri="{FF2B5EF4-FFF2-40B4-BE49-F238E27FC236}">
                <a16:creationId xmlns:a16="http://schemas.microsoft.com/office/drawing/2014/main" id="{5DA2F0B5-FEA3-DAD0-75DD-46DDA2C476ED}"/>
              </a:ext>
            </a:extLst>
          </p:cNvPr>
          <p:cNvSpPr txBox="1"/>
          <p:nvPr/>
        </p:nvSpPr>
        <p:spPr>
          <a:xfrm>
            <a:off x="3454400" y="5560796"/>
            <a:ext cx="6165056" cy="369332"/>
          </a:xfrm>
          <a:prstGeom prst="rect">
            <a:avLst/>
          </a:prstGeom>
          <a:noFill/>
        </p:spPr>
        <p:txBody>
          <a:bodyPr wrap="square">
            <a:spAutoFit/>
          </a:bodyPr>
          <a:lstStyle/>
          <a:p>
            <a:r>
              <a:rPr lang="en-GB" dirty="0">
                <a:latin typeface="Avenir Next LT Pro" panose="020B0504020202020204" pitchFamily="34" charset="0"/>
              </a:rPr>
              <a:t>Website: </a:t>
            </a:r>
            <a:r>
              <a:rPr lang="en-GB" dirty="0">
                <a:latin typeface="Avenir Next LT Pro" panose="020B0504020202020204" pitchFamily="34" charset="0"/>
                <a:hlinkClick r:id="rId3"/>
              </a:rPr>
              <a:t>https://figi.itu.int/figi-resources/dfs-security-lab/</a:t>
            </a:r>
            <a:r>
              <a:rPr lang="en-GB" dirty="0">
                <a:latin typeface="Avenir Next LT Pro" panose="020B0504020202020204" pitchFamily="34" charset="0"/>
              </a:rPr>
              <a:t> </a:t>
            </a:r>
          </a:p>
        </p:txBody>
      </p:sp>
      <p:sp>
        <p:nvSpPr>
          <p:cNvPr id="7" name="Title 6">
            <a:extLst>
              <a:ext uri="{FF2B5EF4-FFF2-40B4-BE49-F238E27FC236}">
                <a16:creationId xmlns:a16="http://schemas.microsoft.com/office/drawing/2014/main" id="{D60C2F49-9434-2B70-34CA-F319970BF3BB}"/>
              </a:ext>
            </a:extLst>
          </p:cNvPr>
          <p:cNvSpPr>
            <a:spLocks noGrp="1"/>
          </p:cNvSpPr>
          <p:nvPr>
            <p:ph type="title"/>
          </p:nvPr>
        </p:nvSpPr>
        <p:spPr>
          <a:xfrm>
            <a:off x="609780" y="695897"/>
            <a:ext cx="10972440" cy="1144800"/>
          </a:xfrm>
        </p:spPr>
        <p:txBody>
          <a:bodyPr/>
          <a:lstStyle/>
          <a:p>
            <a:r>
              <a:rPr lang="en-US" b="1" dirty="0"/>
              <a:t>2. ITU DFS Security Lab</a:t>
            </a:r>
            <a:endParaRPr lang="en-GB" b="1" dirty="0"/>
          </a:p>
        </p:txBody>
      </p:sp>
    </p:spTree>
    <p:extLst>
      <p:ext uri="{BB962C8B-B14F-4D97-AF65-F5344CB8AC3E}">
        <p14:creationId xmlns:p14="http://schemas.microsoft.com/office/powerpoint/2010/main" val="165527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0B26-EBDE-8A04-EDB7-E4D93D36D520}"/>
              </a:ext>
            </a:extLst>
          </p:cNvPr>
          <p:cNvSpPr>
            <a:spLocks noGrp="1"/>
          </p:cNvSpPr>
          <p:nvPr>
            <p:ph type="title"/>
          </p:nvPr>
        </p:nvSpPr>
        <p:spPr>
          <a:xfrm>
            <a:off x="609600" y="543805"/>
            <a:ext cx="10972800" cy="1143000"/>
          </a:xfrm>
        </p:spPr>
        <p:txBody>
          <a:bodyPr/>
          <a:lstStyle/>
          <a:p>
            <a:r>
              <a:rPr lang="en-US" sz="4000" b="1" dirty="0"/>
              <a:t>DFS Security Lab - Objectives</a:t>
            </a:r>
            <a:endParaRPr lang="en-GB" sz="4000" b="1"/>
          </a:p>
        </p:txBody>
      </p:sp>
      <p:sp>
        <p:nvSpPr>
          <p:cNvPr id="4" name="Slide Number Placeholder 3">
            <a:extLst>
              <a:ext uri="{FF2B5EF4-FFF2-40B4-BE49-F238E27FC236}">
                <a16:creationId xmlns:a16="http://schemas.microsoft.com/office/drawing/2014/main" id="{7A9793EC-3075-77E9-264D-076DB6F912D5}"/>
              </a:ext>
            </a:extLst>
          </p:cNvPr>
          <p:cNvSpPr>
            <a:spLocks noGrp="1"/>
          </p:cNvSpPr>
          <p:nvPr>
            <p:ph type="sldNum" sz="quarter" idx="10"/>
          </p:nvPr>
        </p:nvSpPr>
        <p:spPr/>
        <p:txBody>
          <a:bodyPr/>
          <a:lstStyle/>
          <a:p>
            <a:pPr>
              <a:defRPr/>
            </a:pPr>
            <a:fld id="{48499085-7433-724F-9E90-9943A23C5075}" type="slidenum">
              <a:rPr lang="en-US" smtClean="0"/>
              <a:pPr>
                <a:defRPr/>
              </a:pPr>
              <a:t>5</a:t>
            </a:fld>
            <a:endParaRPr lang="en-US"/>
          </a:p>
        </p:txBody>
      </p:sp>
      <p:pic>
        <p:nvPicPr>
          <p:cNvPr id="3" name="Picture 2" descr="Icon&#10;&#10;Description automatically generated">
            <a:extLst>
              <a:ext uri="{FF2B5EF4-FFF2-40B4-BE49-F238E27FC236}">
                <a16:creationId xmlns:a16="http://schemas.microsoft.com/office/drawing/2014/main" id="{E0779599-EF46-FC88-F488-6D74880276A3}"/>
              </a:ext>
            </a:extLst>
          </p:cNvPr>
          <p:cNvPicPr>
            <a:picLocks noChangeAspect="1"/>
          </p:cNvPicPr>
          <p:nvPr/>
        </p:nvPicPr>
        <p:blipFill>
          <a:blip r:embed="rId3"/>
          <a:stretch>
            <a:fillRect/>
          </a:stretch>
        </p:blipFill>
        <p:spPr>
          <a:xfrm>
            <a:off x="1781666" y="1930338"/>
            <a:ext cx="960583" cy="960583"/>
          </a:xfrm>
          <a:prstGeom prst="rect">
            <a:avLst/>
          </a:prstGeom>
        </p:spPr>
      </p:pic>
      <p:pic>
        <p:nvPicPr>
          <p:cNvPr id="6" name="Picture 5" descr="Icon&#10;&#10;Description automatically generated">
            <a:extLst>
              <a:ext uri="{FF2B5EF4-FFF2-40B4-BE49-F238E27FC236}">
                <a16:creationId xmlns:a16="http://schemas.microsoft.com/office/drawing/2014/main" id="{A60D07C8-3BCD-113D-EBBB-8CC99BA587D6}"/>
              </a:ext>
            </a:extLst>
          </p:cNvPr>
          <p:cNvPicPr>
            <a:picLocks noChangeAspect="1"/>
          </p:cNvPicPr>
          <p:nvPr/>
        </p:nvPicPr>
        <p:blipFill>
          <a:blip r:embed="rId4"/>
          <a:stretch>
            <a:fillRect/>
          </a:stretch>
        </p:blipFill>
        <p:spPr>
          <a:xfrm>
            <a:off x="5238460" y="1996054"/>
            <a:ext cx="960583" cy="960583"/>
          </a:xfrm>
          <a:prstGeom prst="rect">
            <a:avLst/>
          </a:prstGeom>
        </p:spPr>
      </p:pic>
      <p:pic>
        <p:nvPicPr>
          <p:cNvPr id="7" name="Picture 6" descr="Logo&#10;&#10;Description automatically generated">
            <a:extLst>
              <a:ext uri="{FF2B5EF4-FFF2-40B4-BE49-F238E27FC236}">
                <a16:creationId xmlns:a16="http://schemas.microsoft.com/office/drawing/2014/main" id="{CBDBFE4F-9177-6FCD-8701-139ECC65746B}"/>
              </a:ext>
            </a:extLst>
          </p:cNvPr>
          <p:cNvPicPr>
            <a:picLocks noChangeAspect="1"/>
          </p:cNvPicPr>
          <p:nvPr/>
        </p:nvPicPr>
        <p:blipFill>
          <a:blip r:embed="rId5"/>
          <a:stretch>
            <a:fillRect/>
          </a:stretch>
        </p:blipFill>
        <p:spPr>
          <a:xfrm>
            <a:off x="9289471" y="1924225"/>
            <a:ext cx="960583" cy="960583"/>
          </a:xfrm>
          <a:prstGeom prst="rect">
            <a:avLst/>
          </a:prstGeom>
        </p:spPr>
      </p:pic>
      <p:pic>
        <p:nvPicPr>
          <p:cNvPr id="8" name="Picture 7" descr="Icon&#10;&#10;Description automatically generated">
            <a:extLst>
              <a:ext uri="{FF2B5EF4-FFF2-40B4-BE49-F238E27FC236}">
                <a16:creationId xmlns:a16="http://schemas.microsoft.com/office/drawing/2014/main" id="{F342E799-2A96-F040-F963-0B150E4095E2}"/>
              </a:ext>
            </a:extLst>
          </p:cNvPr>
          <p:cNvPicPr>
            <a:picLocks noChangeAspect="1"/>
          </p:cNvPicPr>
          <p:nvPr/>
        </p:nvPicPr>
        <p:blipFill>
          <a:blip r:embed="rId6"/>
          <a:stretch>
            <a:fillRect/>
          </a:stretch>
        </p:blipFill>
        <p:spPr>
          <a:xfrm>
            <a:off x="9088580" y="4100099"/>
            <a:ext cx="960583" cy="960583"/>
          </a:xfrm>
          <a:prstGeom prst="rect">
            <a:avLst/>
          </a:prstGeom>
        </p:spPr>
      </p:pic>
      <p:pic>
        <p:nvPicPr>
          <p:cNvPr id="9" name="Picture 8" descr="Icon&#10;&#10;Description automatically generated">
            <a:extLst>
              <a:ext uri="{FF2B5EF4-FFF2-40B4-BE49-F238E27FC236}">
                <a16:creationId xmlns:a16="http://schemas.microsoft.com/office/drawing/2014/main" id="{5A745061-B897-8BFF-BEAA-D176E0E27CA1}"/>
              </a:ext>
            </a:extLst>
          </p:cNvPr>
          <p:cNvPicPr>
            <a:picLocks noChangeAspect="1"/>
          </p:cNvPicPr>
          <p:nvPr/>
        </p:nvPicPr>
        <p:blipFill>
          <a:blip r:embed="rId7"/>
          <a:stretch>
            <a:fillRect/>
          </a:stretch>
        </p:blipFill>
        <p:spPr>
          <a:xfrm>
            <a:off x="5323519" y="4100099"/>
            <a:ext cx="960583" cy="960583"/>
          </a:xfrm>
          <a:prstGeom prst="rect">
            <a:avLst/>
          </a:prstGeom>
        </p:spPr>
      </p:pic>
      <p:pic>
        <p:nvPicPr>
          <p:cNvPr id="10" name="Picture 9" descr="Icon&#10;&#10;Description automatically generated">
            <a:extLst>
              <a:ext uri="{FF2B5EF4-FFF2-40B4-BE49-F238E27FC236}">
                <a16:creationId xmlns:a16="http://schemas.microsoft.com/office/drawing/2014/main" id="{76328A5D-1BDC-02F7-DF8B-638DB8B80CE4}"/>
              </a:ext>
            </a:extLst>
          </p:cNvPr>
          <p:cNvPicPr>
            <a:picLocks noChangeAspect="1"/>
          </p:cNvPicPr>
          <p:nvPr/>
        </p:nvPicPr>
        <p:blipFill>
          <a:blip r:embed="rId8"/>
          <a:stretch>
            <a:fillRect/>
          </a:stretch>
        </p:blipFill>
        <p:spPr>
          <a:xfrm>
            <a:off x="1781666" y="4100099"/>
            <a:ext cx="960583" cy="960583"/>
          </a:xfrm>
          <a:prstGeom prst="rect">
            <a:avLst/>
          </a:prstGeom>
        </p:spPr>
      </p:pic>
      <p:sp>
        <p:nvSpPr>
          <p:cNvPr id="11" name="TextBox 10">
            <a:extLst>
              <a:ext uri="{FF2B5EF4-FFF2-40B4-BE49-F238E27FC236}">
                <a16:creationId xmlns:a16="http://schemas.microsoft.com/office/drawing/2014/main" id="{F403E18E-B7CF-EAA6-AF67-C8C78A84475D}"/>
              </a:ext>
            </a:extLst>
          </p:cNvPr>
          <p:cNvSpPr txBox="1"/>
          <p:nvPr/>
        </p:nvSpPr>
        <p:spPr>
          <a:xfrm>
            <a:off x="8210792" y="5234648"/>
            <a:ext cx="3442491" cy="830997"/>
          </a:xfrm>
          <a:prstGeom prst="rect">
            <a:avLst/>
          </a:prstGeom>
          <a:noFill/>
        </p:spPr>
        <p:txBody>
          <a:bodyPr wrap="square" rtlCol="0">
            <a:spAutoFit/>
          </a:bodyPr>
          <a:lstStyle/>
          <a:p>
            <a:pPr algn="ctr"/>
            <a:r>
              <a:rPr lang="en-US" sz="1600" b="1">
                <a:solidFill>
                  <a:srgbClr val="FF0000"/>
                </a:solidFill>
                <a:latin typeface="+mj-lt"/>
              </a:rPr>
              <a:t>Networking platform for regulators </a:t>
            </a:r>
            <a:r>
              <a:rPr lang="en-US" sz="1600">
                <a:solidFill>
                  <a:srgbClr val="FF0000"/>
                </a:solidFill>
                <a:latin typeface="+mj-lt"/>
              </a:rPr>
              <a:t>for knowledge sharing on threats and vulnerabilities</a:t>
            </a:r>
          </a:p>
        </p:txBody>
      </p:sp>
      <p:sp>
        <p:nvSpPr>
          <p:cNvPr id="12" name="TextBox 11">
            <a:extLst>
              <a:ext uri="{FF2B5EF4-FFF2-40B4-BE49-F238E27FC236}">
                <a16:creationId xmlns:a16="http://schemas.microsoft.com/office/drawing/2014/main" id="{B28DE8B3-075F-4896-443E-EDBE3E9372C7}"/>
              </a:ext>
            </a:extLst>
          </p:cNvPr>
          <p:cNvSpPr txBox="1"/>
          <p:nvPr/>
        </p:nvSpPr>
        <p:spPr>
          <a:xfrm>
            <a:off x="680484" y="5280814"/>
            <a:ext cx="2960255" cy="830997"/>
          </a:xfrm>
          <a:prstGeom prst="rect">
            <a:avLst/>
          </a:prstGeom>
          <a:noFill/>
        </p:spPr>
        <p:txBody>
          <a:bodyPr wrap="square" rtlCol="0">
            <a:spAutoFit/>
          </a:bodyPr>
          <a:lstStyle/>
          <a:p>
            <a:pPr algn="ctr"/>
            <a:r>
              <a:rPr lang="en-US" sz="1600" err="1">
                <a:latin typeface="+mj-lt"/>
              </a:rPr>
              <a:t>Organise</a:t>
            </a:r>
            <a:r>
              <a:rPr lang="en-US" sz="1600">
                <a:latin typeface="+mj-lt"/>
              </a:rPr>
              <a:t> </a:t>
            </a:r>
            <a:r>
              <a:rPr lang="en-US" sz="1600" b="1">
                <a:latin typeface="+mj-lt"/>
              </a:rPr>
              <a:t>security clinics &amp; Knowledge transfer </a:t>
            </a:r>
            <a:r>
              <a:rPr lang="en-US" sz="1600">
                <a:latin typeface="+mj-lt"/>
              </a:rPr>
              <a:t>for Security Lab</a:t>
            </a:r>
          </a:p>
        </p:txBody>
      </p:sp>
      <p:sp>
        <p:nvSpPr>
          <p:cNvPr id="13" name="TextBox 12">
            <a:extLst>
              <a:ext uri="{FF2B5EF4-FFF2-40B4-BE49-F238E27FC236}">
                <a16:creationId xmlns:a16="http://schemas.microsoft.com/office/drawing/2014/main" id="{EDAE19E3-23FB-7DCA-1B83-870832090346}"/>
              </a:ext>
            </a:extLst>
          </p:cNvPr>
          <p:cNvSpPr txBox="1"/>
          <p:nvPr/>
        </p:nvSpPr>
        <p:spPr>
          <a:xfrm>
            <a:off x="4323681" y="5280815"/>
            <a:ext cx="3204169" cy="830997"/>
          </a:xfrm>
          <a:prstGeom prst="rect">
            <a:avLst/>
          </a:prstGeom>
          <a:noFill/>
        </p:spPr>
        <p:txBody>
          <a:bodyPr wrap="square" rtlCol="0">
            <a:spAutoFit/>
          </a:bodyPr>
          <a:lstStyle/>
          <a:p>
            <a:pPr algn="ctr"/>
            <a:r>
              <a:rPr lang="en-US" sz="1600" dirty="0">
                <a:solidFill>
                  <a:srgbClr val="FF0000"/>
                </a:solidFill>
                <a:latin typeface="+mj-lt"/>
              </a:rPr>
              <a:t>Assist regulators to </a:t>
            </a:r>
            <a:r>
              <a:rPr lang="en-US" sz="1600" b="1" dirty="0">
                <a:solidFill>
                  <a:srgbClr val="FF0000"/>
                </a:solidFill>
                <a:latin typeface="+mj-lt"/>
              </a:rPr>
              <a:t>evaluate</a:t>
            </a:r>
            <a:r>
              <a:rPr lang="en-US" sz="1600" dirty="0">
                <a:solidFill>
                  <a:srgbClr val="FF0000"/>
                </a:solidFill>
                <a:latin typeface="+mj-lt"/>
              </a:rPr>
              <a:t> the </a:t>
            </a:r>
            <a:r>
              <a:rPr lang="en-US" sz="1600" b="1" dirty="0" err="1">
                <a:solidFill>
                  <a:srgbClr val="FF0000"/>
                </a:solidFill>
                <a:latin typeface="+mj-lt"/>
              </a:rPr>
              <a:t>cyberresilience</a:t>
            </a:r>
            <a:r>
              <a:rPr lang="en-US" sz="1600" b="1" dirty="0">
                <a:solidFill>
                  <a:srgbClr val="FF0000"/>
                </a:solidFill>
                <a:latin typeface="+mj-lt"/>
              </a:rPr>
              <a:t> of DFS critical infrastructure</a:t>
            </a:r>
          </a:p>
        </p:txBody>
      </p:sp>
      <p:sp>
        <p:nvSpPr>
          <p:cNvPr id="14" name="TextBox 13">
            <a:extLst>
              <a:ext uri="{FF2B5EF4-FFF2-40B4-BE49-F238E27FC236}">
                <a16:creationId xmlns:a16="http://schemas.microsoft.com/office/drawing/2014/main" id="{4430D875-63A4-FB9F-269B-754EDBC30B69}"/>
              </a:ext>
            </a:extLst>
          </p:cNvPr>
          <p:cNvSpPr txBox="1"/>
          <p:nvPr/>
        </p:nvSpPr>
        <p:spPr>
          <a:xfrm>
            <a:off x="7643090" y="3169288"/>
            <a:ext cx="4253346" cy="830997"/>
          </a:xfrm>
          <a:prstGeom prst="rect">
            <a:avLst/>
          </a:prstGeom>
          <a:noFill/>
        </p:spPr>
        <p:txBody>
          <a:bodyPr wrap="square" rtlCol="0">
            <a:spAutoFit/>
          </a:bodyPr>
          <a:lstStyle/>
          <a:p>
            <a:pPr algn="ctr"/>
            <a:r>
              <a:rPr lang="en-US" sz="1600">
                <a:latin typeface="+mj-lt"/>
              </a:rPr>
              <a:t>Encourage adoption of </a:t>
            </a:r>
            <a:r>
              <a:rPr lang="en-US" sz="1600" b="1">
                <a:latin typeface="+mj-lt"/>
              </a:rPr>
              <a:t>international standards on DFS security and participate in ITU-T SG17</a:t>
            </a:r>
          </a:p>
        </p:txBody>
      </p:sp>
      <p:sp>
        <p:nvSpPr>
          <p:cNvPr id="15" name="TextBox 14">
            <a:extLst>
              <a:ext uri="{FF2B5EF4-FFF2-40B4-BE49-F238E27FC236}">
                <a16:creationId xmlns:a16="http://schemas.microsoft.com/office/drawing/2014/main" id="{DECFEB54-92B3-8BF9-9FFE-8636F3E7D13A}"/>
              </a:ext>
            </a:extLst>
          </p:cNvPr>
          <p:cNvSpPr txBox="1"/>
          <p:nvPr/>
        </p:nvSpPr>
        <p:spPr>
          <a:xfrm>
            <a:off x="4323682" y="3066703"/>
            <a:ext cx="2960256" cy="830997"/>
          </a:xfrm>
          <a:prstGeom prst="rect">
            <a:avLst/>
          </a:prstGeom>
          <a:noFill/>
        </p:spPr>
        <p:txBody>
          <a:bodyPr wrap="square" rtlCol="0">
            <a:spAutoFit/>
          </a:bodyPr>
          <a:lstStyle/>
          <a:p>
            <a:pPr algn="ctr"/>
            <a:r>
              <a:rPr lang="en-US" sz="1600">
                <a:latin typeface="+mj-lt"/>
              </a:rPr>
              <a:t>Perform </a:t>
            </a:r>
            <a:r>
              <a:rPr lang="en-US" sz="1600" b="1">
                <a:latin typeface="+mj-lt"/>
              </a:rPr>
              <a:t>security audits </a:t>
            </a:r>
            <a:r>
              <a:rPr lang="en-US" sz="1600">
                <a:latin typeface="+mj-lt"/>
              </a:rPr>
              <a:t>of mobile payment apps (USSD, Android and iOS)</a:t>
            </a:r>
          </a:p>
        </p:txBody>
      </p:sp>
      <p:sp>
        <p:nvSpPr>
          <p:cNvPr id="16" name="TextBox 15">
            <a:extLst>
              <a:ext uri="{FF2B5EF4-FFF2-40B4-BE49-F238E27FC236}">
                <a16:creationId xmlns:a16="http://schemas.microsoft.com/office/drawing/2014/main" id="{78E6BB45-7039-C305-D4F3-CCF55E14D2DC}"/>
              </a:ext>
            </a:extLst>
          </p:cNvPr>
          <p:cNvSpPr txBox="1"/>
          <p:nvPr/>
        </p:nvSpPr>
        <p:spPr>
          <a:xfrm>
            <a:off x="372140" y="3105834"/>
            <a:ext cx="3592392" cy="830997"/>
          </a:xfrm>
          <a:prstGeom prst="rect">
            <a:avLst/>
          </a:prstGeom>
          <a:noFill/>
        </p:spPr>
        <p:txBody>
          <a:bodyPr wrap="square" rtlCol="0">
            <a:spAutoFit/>
          </a:bodyPr>
          <a:lstStyle/>
          <a:p>
            <a:pPr algn="ctr"/>
            <a:r>
              <a:rPr lang="en-US" sz="1600" b="1">
                <a:latin typeface="+mj-lt"/>
              </a:rPr>
              <a:t>Collaborate</a:t>
            </a:r>
            <a:r>
              <a:rPr lang="en-US" sz="1600">
                <a:latin typeface="+mj-lt"/>
              </a:rPr>
              <a:t> with regulators to adopt DFS security recommendations from FIGI</a:t>
            </a:r>
          </a:p>
        </p:txBody>
      </p:sp>
    </p:spTree>
    <p:extLst>
      <p:ext uri="{BB962C8B-B14F-4D97-AF65-F5344CB8AC3E}">
        <p14:creationId xmlns:p14="http://schemas.microsoft.com/office/powerpoint/2010/main" val="102489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13F34-734C-A845-9F4B-4CD2C233127C}"/>
              </a:ext>
            </a:extLst>
          </p:cNvPr>
          <p:cNvSpPr>
            <a:spLocks noGrp="1"/>
          </p:cNvSpPr>
          <p:nvPr>
            <p:ph type="title"/>
          </p:nvPr>
        </p:nvSpPr>
        <p:spPr>
          <a:xfrm>
            <a:off x="618729" y="880371"/>
            <a:ext cx="7730380" cy="640080"/>
          </a:xfrm>
        </p:spPr>
        <p:txBody>
          <a:bodyPr>
            <a:normAutofit/>
          </a:bodyPr>
          <a:lstStyle/>
          <a:p>
            <a:r>
              <a:rPr lang="en-US" sz="3200" b="1" dirty="0">
                <a:latin typeface="+mj-lt"/>
              </a:rPr>
              <a:t>3. Actions being implemented</a:t>
            </a:r>
          </a:p>
        </p:txBody>
      </p:sp>
      <p:sp>
        <p:nvSpPr>
          <p:cNvPr id="2" name="TextBox 1">
            <a:extLst>
              <a:ext uri="{FF2B5EF4-FFF2-40B4-BE49-F238E27FC236}">
                <a16:creationId xmlns:a16="http://schemas.microsoft.com/office/drawing/2014/main" id="{A74B27DF-482A-DA47-88C8-41A4B995C545}"/>
              </a:ext>
            </a:extLst>
          </p:cNvPr>
          <p:cNvSpPr txBox="1"/>
          <p:nvPr/>
        </p:nvSpPr>
        <p:spPr>
          <a:xfrm>
            <a:off x="756667" y="1726229"/>
            <a:ext cx="10283242" cy="4016484"/>
          </a:xfrm>
          <a:prstGeom prst="rect">
            <a:avLst/>
          </a:prstGeom>
          <a:noFill/>
        </p:spPr>
        <p:txBody>
          <a:bodyPr wrap="square" lIns="91440" tIns="45720" rIns="91440" bIns="45720" rtlCol="0" anchor="t">
            <a:spAutoFit/>
          </a:bodyPr>
          <a:lstStyle/>
          <a:p>
            <a:pPr marL="342900" indent="-342900">
              <a:spcBef>
                <a:spcPts val="600"/>
              </a:spcBef>
              <a:spcAft>
                <a:spcPts val="1200"/>
              </a:spcAft>
              <a:buFont typeface="+mj-lt"/>
              <a:buAutoNum type="arabicPeriod"/>
            </a:pPr>
            <a:r>
              <a:rPr lang="en-US" sz="2000" dirty="0">
                <a:solidFill>
                  <a:srgbClr val="000000"/>
                </a:solidFill>
                <a:latin typeface="Arial" panose="020B0604020202020204" pitchFamily="34" charset="0"/>
                <a:cs typeface="Arial" panose="020B0604020202020204" pitchFamily="34" charset="0"/>
              </a:rPr>
              <a:t>DFS Security clinics with a focus on knowledge sharing on DFS security recommendations from FIGI </a:t>
            </a:r>
            <a:endParaRPr lang="en-US" sz="2000" dirty="0">
              <a:latin typeface="Arial" panose="020B0604020202020204" pitchFamily="34" charset="0"/>
              <a:cs typeface="Arial" panose="020B0604020202020204" pitchFamily="34" charset="0"/>
            </a:endParaRPr>
          </a:p>
          <a:p>
            <a:pPr marL="342900" indent="-342900">
              <a:spcBef>
                <a:spcPts val="600"/>
              </a:spcBef>
              <a:spcAft>
                <a:spcPts val="1200"/>
              </a:spcAft>
              <a:buFont typeface="+mj-lt"/>
              <a:buAutoNum type="arabicPeriod"/>
            </a:pPr>
            <a:r>
              <a:rPr lang="en-US" sz="2000" dirty="0">
                <a:solidFill>
                  <a:srgbClr val="000000"/>
                </a:solidFill>
                <a:latin typeface="Arial" panose="020B0604020202020204" pitchFamily="34" charset="0"/>
                <a:cs typeface="Arial" panose="020B0604020202020204" pitchFamily="34" charset="0"/>
              </a:rPr>
              <a:t>Knowledge transfers for regulators of Tanzania, Uganda, The Gambia to set up DFS Security Lab </a:t>
            </a:r>
          </a:p>
          <a:p>
            <a:pPr marL="342900" indent="-342900">
              <a:spcBef>
                <a:spcPts val="600"/>
              </a:spcBef>
              <a:spcAft>
                <a:spcPts val="1200"/>
              </a:spcAft>
              <a:buFont typeface="+mj-lt"/>
              <a:buAutoNum type="arabicPeriod"/>
            </a:pPr>
            <a:r>
              <a:rPr lang="en-US" sz="2000" dirty="0">
                <a:solidFill>
                  <a:srgbClr val="000000"/>
                </a:solidFill>
                <a:latin typeface="Arial"/>
                <a:cs typeface="Arial"/>
              </a:rPr>
              <a:t>Guidance on implementing  recommendations DFS security recommendations 
Security audits of mobile payment applications and SIM cards (Zambia, Zimbabwe, The Gambia, Tanzania, Uganda).</a:t>
            </a:r>
          </a:p>
          <a:p>
            <a:pPr marL="342900" indent="-342900">
              <a:spcBef>
                <a:spcPts val="600"/>
              </a:spcBef>
              <a:spcAft>
                <a:spcPts val="1200"/>
              </a:spcAft>
              <a:buFont typeface="+mj-lt"/>
              <a:buAutoNum type="arabicPeriod"/>
            </a:pPr>
            <a:r>
              <a:rPr lang="en-US" sz="2000" dirty="0">
                <a:solidFill>
                  <a:srgbClr val="C00000"/>
                </a:solidFill>
                <a:latin typeface="Arial" panose="020B0604020202020204" pitchFamily="34" charset="0"/>
                <a:cs typeface="Arial" panose="020B0604020202020204" pitchFamily="34" charset="0"/>
              </a:rPr>
              <a:t>ITU </a:t>
            </a:r>
            <a:r>
              <a:rPr lang="en-GB" sz="2000" dirty="0">
                <a:solidFill>
                  <a:srgbClr val="C00000"/>
                </a:solidFill>
                <a:latin typeface="Arial" panose="020B0604020202020204" pitchFamily="34" charset="0"/>
                <a:cs typeface="Arial" panose="020B0604020202020204" pitchFamily="34" charset="0"/>
              </a:rPr>
              <a:t>Knowledge Sharing Platform for Digital Finance Security</a:t>
            </a:r>
          </a:p>
          <a:p>
            <a:pPr marL="342900" indent="-342900">
              <a:spcBef>
                <a:spcPts val="600"/>
              </a:spcBef>
              <a:spcAft>
                <a:spcPts val="1200"/>
              </a:spcAft>
              <a:buFont typeface="+mj-lt"/>
              <a:buAutoNum type="arabicPeriod"/>
            </a:pPr>
            <a:r>
              <a:rPr lang="en-US" sz="2000" dirty="0">
                <a:solidFill>
                  <a:srgbClr val="C00000"/>
                </a:solidFill>
                <a:latin typeface="Arial" panose="020B0604020202020204" pitchFamily="34" charset="0"/>
                <a:cs typeface="Arial" panose="020B0604020202020204" pitchFamily="34" charset="0"/>
              </a:rPr>
              <a:t>ITU </a:t>
            </a:r>
            <a:r>
              <a:rPr lang="en-GB" sz="2000" dirty="0">
                <a:solidFill>
                  <a:srgbClr val="C00000"/>
                </a:solidFill>
                <a:latin typeface="Arial" panose="020B0604020202020204" pitchFamily="34" charset="0"/>
                <a:cs typeface="Arial" panose="020B0604020202020204" pitchFamily="34" charset="0"/>
              </a:rPr>
              <a:t>Cyber Security Resilience Assessment toolkit for DFS Critical Infrastructure </a:t>
            </a:r>
            <a:endParaRPr lang="fr-FR"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001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4="http://schemas.microsoft.com/office/drawing/2016/5/10/chartex" Requires="cx4">
          <p:graphicFrame>
            <p:nvGraphicFramePr>
              <p:cNvPr id="4" name="Chart 3">
                <a:extLst>
                  <a:ext uri="{FF2B5EF4-FFF2-40B4-BE49-F238E27FC236}">
                    <a16:creationId xmlns:a16="http://schemas.microsoft.com/office/drawing/2014/main" id="{56281AF6-02C7-4DC2-B7C9-616D5EABC6B5}"/>
                  </a:ext>
                </a:extLst>
              </p:cNvPr>
              <p:cNvGraphicFramePr/>
              <p:nvPr>
                <p:extLst>
                  <p:ext uri="{D42A27DB-BD31-4B8C-83A1-F6EECF244321}">
                    <p14:modId xmlns:p14="http://schemas.microsoft.com/office/powerpoint/2010/main" val="4019600867"/>
                  </p:ext>
                </p:extLst>
              </p:nvPr>
            </p:nvGraphicFramePr>
            <p:xfrm>
              <a:off x="769505" y="590873"/>
              <a:ext cx="10292383" cy="5478574"/>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hart 3">
                <a:extLst>
                  <a:ext uri="{FF2B5EF4-FFF2-40B4-BE49-F238E27FC236}">
                    <a16:creationId xmlns:a16="http://schemas.microsoft.com/office/drawing/2014/main" id="{56281AF6-02C7-4DC2-B7C9-616D5EABC6B5}"/>
                  </a:ext>
                </a:extLst>
              </p:cNvPr>
              <p:cNvPicPr>
                <a:picLocks noGrp="1" noRot="1" noChangeAspect="1" noMove="1" noResize="1" noEditPoints="1" noAdjustHandles="1" noChangeArrowheads="1" noChangeShapeType="1"/>
              </p:cNvPicPr>
              <p:nvPr/>
            </p:nvPicPr>
            <p:blipFill>
              <a:blip r:embed="rId4"/>
              <a:stretch>
                <a:fillRect/>
              </a:stretch>
            </p:blipFill>
            <p:spPr>
              <a:xfrm>
                <a:off x="769505" y="590873"/>
                <a:ext cx="10292383" cy="5478574"/>
              </a:xfrm>
              <a:prstGeom prst="rect">
                <a:avLst/>
              </a:prstGeom>
            </p:spPr>
          </p:pic>
        </mc:Fallback>
      </mc:AlternateContent>
      <p:graphicFrame>
        <p:nvGraphicFramePr>
          <p:cNvPr id="3" name="Table 3">
            <a:extLst>
              <a:ext uri="{FF2B5EF4-FFF2-40B4-BE49-F238E27FC236}">
                <a16:creationId xmlns:a16="http://schemas.microsoft.com/office/drawing/2014/main" id="{23E7FBFD-9D47-7904-EDBE-829266D381A1}"/>
              </a:ext>
            </a:extLst>
          </p:cNvPr>
          <p:cNvGraphicFramePr>
            <a:graphicFrameLocks noGrp="1"/>
          </p:cNvGraphicFramePr>
          <p:nvPr>
            <p:extLst>
              <p:ext uri="{D42A27DB-BD31-4B8C-83A1-F6EECF244321}">
                <p14:modId xmlns:p14="http://schemas.microsoft.com/office/powerpoint/2010/main" val="2276966152"/>
              </p:ext>
            </p:extLst>
          </p:nvPr>
        </p:nvGraphicFramePr>
        <p:xfrm>
          <a:off x="1897887" y="3751958"/>
          <a:ext cx="3541322" cy="1463040"/>
        </p:xfrm>
        <a:graphic>
          <a:graphicData uri="http://schemas.openxmlformats.org/drawingml/2006/table">
            <a:tbl>
              <a:tblPr>
                <a:tableStyleId>{2D5ABB26-0587-4C30-8999-92F81FD0307C}</a:tableStyleId>
              </a:tblPr>
              <a:tblGrid>
                <a:gridCol w="246380">
                  <a:extLst>
                    <a:ext uri="{9D8B030D-6E8A-4147-A177-3AD203B41FA5}">
                      <a16:colId xmlns:a16="http://schemas.microsoft.com/office/drawing/2014/main" val="236918660"/>
                    </a:ext>
                  </a:extLst>
                </a:gridCol>
                <a:gridCol w="3294942">
                  <a:extLst>
                    <a:ext uri="{9D8B030D-6E8A-4147-A177-3AD203B41FA5}">
                      <a16:colId xmlns:a16="http://schemas.microsoft.com/office/drawing/2014/main" val="3821044899"/>
                    </a:ext>
                  </a:extLst>
                </a:gridCol>
              </a:tblGrid>
              <a:tr h="282178">
                <a:tc>
                  <a:txBody>
                    <a:bodyPr/>
                    <a:lstStyle/>
                    <a:p>
                      <a:endParaRPr lang="en-US"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Adopted at a regional level by CRASA</a:t>
                      </a:r>
                    </a:p>
                  </a:txBody>
                  <a:tcPr anchor="ctr"/>
                </a:tc>
                <a:extLst>
                  <a:ext uri="{0D108BD9-81ED-4DB2-BD59-A6C34878D82A}">
                    <a16:rowId xmlns:a16="http://schemas.microsoft.com/office/drawing/2014/main" val="633434126"/>
                  </a:ext>
                </a:extLst>
              </a:tr>
              <a:tr h="282178">
                <a:tc>
                  <a:txBody>
                    <a:bodyPr/>
                    <a:lstStyle/>
                    <a:p>
                      <a:endParaRPr lang="en-US" dirty="0"/>
                    </a:p>
                  </a:txBody>
                  <a:tcPr>
                    <a:solidFill>
                      <a:srgbClr val="FFC000"/>
                    </a:solidFill>
                  </a:tcPr>
                </a:tc>
                <a:tc>
                  <a:txBody>
                    <a:bodyPr/>
                    <a:lstStyle/>
                    <a:p>
                      <a:r>
                        <a:rPr lang="en-US" sz="1100" dirty="0">
                          <a:solidFill>
                            <a:schemeClr val="tx1"/>
                          </a:solidFill>
                        </a:rPr>
                        <a:t>Considered for adoption at EACO regional level</a:t>
                      </a:r>
                    </a:p>
                  </a:txBody>
                  <a:tcPr anchor="ctr"/>
                </a:tc>
                <a:extLst>
                  <a:ext uri="{0D108BD9-81ED-4DB2-BD59-A6C34878D82A}">
                    <a16:rowId xmlns:a16="http://schemas.microsoft.com/office/drawing/2014/main" val="1139885424"/>
                  </a:ext>
                </a:extLst>
              </a:tr>
              <a:tr h="282178">
                <a:tc>
                  <a:txBody>
                    <a:bodyPr/>
                    <a:lstStyle/>
                    <a:p>
                      <a:endParaRPr lang="en-US" dirty="0"/>
                    </a:p>
                  </a:txBody>
                  <a:tcPr>
                    <a:solidFill>
                      <a:srgbClr val="92D050"/>
                    </a:solidFill>
                  </a:tcPr>
                </a:tc>
                <a:tc>
                  <a:txBody>
                    <a:bodyPr/>
                    <a:lstStyle/>
                    <a:p>
                      <a:r>
                        <a:rPr lang="en-US" sz="1100" dirty="0">
                          <a:solidFill>
                            <a:schemeClr val="tx1"/>
                          </a:solidFill>
                        </a:rPr>
                        <a:t>Country level adoption</a:t>
                      </a:r>
                      <a:r>
                        <a:rPr lang="en-US" sz="1100" dirty="0">
                          <a:solidFill>
                            <a:schemeClr val="tx1"/>
                          </a:solidFill>
                          <a:highlight>
                            <a:srgbClr val="FFFF00"/>
                          </a:highlight>
                        </a:rPr>
                        <a:t> </a:t>
                      </a:r>
                    </a:p>
                  </a:txBody>
                  <a:tcPr anchor="ctr"/>
                </a:tc>
                <a:extLst>
                  <a:ext uri="{0D108BD9-81ED-4DB2-BD59-A6C34878D82A}">
                    <a16:rowId xmlns:a16="http://schemas.microsoft.com/office/drawing/2014/main" val="581973758"/>
                  </a:ext>
                </a:extLst>
              </a:tr>
              <a:tr h="282178">
                <a:tc>
                  <a:txBody>
                    <a:bodyPr/>
                    <a:lstStyle/>
                    <a:p>
                      <a:endParaRPr lang="en-US" dirty="0"/>
                    </a:p>
                  </a:txBody>
                  <a:tcPr>
                    <a:solidFill>
                      <a:srgbClr val="C00000"/>
                    </a:solidFill>
                  </a:tcPr>
                </a:tc>
                <a:tc>
                  <a:txBody>
                    <a:bodyPr/>
                    <a:lstStyle/>
                    <a:p>
                      <a:r>
                        <a:rPr lang="en-US" sz="1100" kern="1200" dirty="0">
                          <a:solidFill>
                            <a:schemeClr val="tx1"/>
                          </a:solidFill>
                          <a:latin typeface="+mn-lt"/>
                          <a:ea typeface="+mn-ea"/>
                          <a:cs typeface="+mn-cs"/>
                        </a:rPr>
                        <a:t>Under consideration - WATRA</a:t>
                      </a:r>
                    </a:p>
                  </a:txBody>
                  <a:tcPr anchor="ctr"/>
                </a:tc>
                <a:extLst>
                  <a:ext uri="{0D108BD9-81ED-4DB2-BD59-A6C34878D82A}">
                    <a16:rowId xmlns:a16="http://schemas.microsoft.com/office/drawing/2014/main" val="1264446094"/>
                  </a:ext>
                </a:extLst>
              </a:tr>
            </a:tbl>
          </a:graphicData>
        </a:graphic>
      </p:graphicFrame>
    </p:spTree>
    <p:extLst>
      <p:ext uri="{BB962C8B-B14F-4D97-AF65-F5344CB8AC3E}">
        <p14:creationId xmlns:p14="http://schemas.microsoft.com/office/powerpoint/2010/main" val="4277732263"/>
      </p:ext>
    </p:extLst>
  </p:cSld>
  <p:clrMapOvr>
    <a:masterClrMapping/>
  </p:clrMapOvr>
  <mc:AlternateContent xmlns:mc="http://schemas.openxmlformats.org/markup-compatibility/2006" xmlns:p14="http://schemas.microsoft.com/office/powerpoint/2010/main">
    <mc:Choice Requires="p14">
      <p:transition spd="slow" p14:dur="4000" advClick="0" advTm="11180"/>
    </mc:Choice>
    <mc:Fallback xmlns="">
      <p:transition spd="slow" advClick="0" advTm="111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hidden="1">
            <a:extLst>
              <a:ext uri="{FF2B5EF4-FFF2-40B4-BE49-F238E27FC236}">
                <a16:creationId xmlns:a16="http://schemas.microsoft.com/office/drawing/2014/main" id="{18758EAD-47BA-64F3-B15F-7AFE3748B3E4}"/>
              </a:ext>
            </a:extLst>
          </p:cNvPr>
          <p:cNvSpPr>
            <a:spLocks noGrp="1"/>
          </p:cNvSpPr>
          <p:nvPr>
            <p:ph type="sldNum" sz="quarter" idx="10"/>
          </p:nvPr>
        </p:nvSpPr>
        <p:spPr>
          <a:xfrm>
            <a:off x="609600" y="6304563"/>
            <a:ext cx="2844800" cy="365125"/>
          </a:xfrm>
        </p:spPr>
        <p:txBody>
          <a:bodyPr/>
          <a:lstStyle/>
          <a:p>
            <a:pPr>
              <a:spcAft>
                <a:spcPts val="600"/>
              </a:spcAft>
              <a:defRPr/>
            </a:pPr>
            <a:fld id="{E60EBF61-273A-ED48-9D45-E91FD5A9665D}" type="slidenum">
              <a:rPr lang="en-US"/>
              <a:pPr>
                <a:spcAft>
                  <a:spcPts val="600"/>
                </a:spcAft>
                <a:defRPr/>
              </a:pPr>
              <a:t>8</a:t>
            </a:fld>
            <a:endParaRPr lang="en-US"/>
          </a:p>
        </p:txBody>
      </p:sp>
      <p:pic>
        <p:nvPicPr>
          <p:cNvPr id="9" name="Picture 8">
            <a:extLst>
              <a:ext uri="{FF2B5EF4-FFF2-40B4-BE49-F238E27FC236}">
                <a16:creationId xmlns:a16="http://schemas.microsoft.com/office/drawing/2014/main" id="{1D22687D-0DD1-6EF7-EDFB-3A7A378C7B6C}"/>
              </a:ext>
            </a:extLst>
          </p:cNvPr>
          <p:cNvPicPr>
            <a:picLocks noChangeAspect="1"/>
          </p:cNvPicPr>
          <p:nvPr/>
        </p:nvPicPr>
        <p:blipFill>
          <a:blip r:embed="rId2"/>
          <a:stretch>
            <a:fillRect/>
          </a:stretch>
        </p:blipFill>
        <p:spPr>
          <a:xfrm>
            <a:off x="806245" y="553858"/>
            <a:ext cx="11385755" cy="5589510"/>
          </a:xfrm>
          <a:prstGeom prst="rect">
            <a:avLst/>
          </a:prstGeom>
        </p:spPr>
      </p:pic>
      <p:sp>
        <p:nvSpPr>
          <p:cNvPr id="13" name="TextBox 12">
            <a:extLst>
              <a:ext uri="{FF2B5EF4-FFF2-40B4-BE49-F238E27FC236}">
                <a16:creationId xmlns:a16="http://schemas.microsoft.com/office/drawing/2014/main" id="{6F23941B-1771-8B77-B61F-CB37DD097FDE}"/>
              </a:ext>
            </a:extLst>
          </p:cNvPr>
          <p:cNvSpPr txBox="1"/>
          <p:nvPr/>
        </p:nvSpPr>
        <p:spPr>
          <a:xfrm>
            <a:off x="93298" y="5897147"/>
            <a:ext cx="2278113" cy="246221"/>
          </a:xfrm>
          <a:prstGeom prst="rect">
            <a:avLst/>
          </a:prstGeom>
          <a:noFill/>
        </p:spPr>
        <p:txBody>
          <a:bodyPr wrap="square">
            <a:spAutoFit/>
          </a:bodyPr>
          <a:lstStyle/>
          <a:p>
            <a:r>
              <a:rPr lang="en-GB" sz="500" dirty="0">
                <a:hlinkClick r:id="rId3"/>
              </a:rPr>
              <a:t>About the ITU DFS Security Knowledge Sharing Platform - ITU DFS Security Knowledge Sharing Platform (gitbook.io)</a:t>
            </a:r>
            <a:endParaRPr lang="en-GB" sz="500" dirty="0"/>
          </a:p>
        </p:txBody>
      </p:sp>
    </p:spTree>
    <p:extLst>
      <p:ext uri="{BB962C8B-B14F-4D97-AF65-F5344CB8AC3E}">
        <p14:creationId xmlns:p14="http://schemas.microsoft.com/office/powerpoint/2010/main" val="132944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582F-ED71-B56B-8A22-B12480522C81}"/>
              </a:ext>
            </a:extLst>
          </p:cNvPr>
          <p:cNvSpPr>
            <a:spLocks noGrp="1"/>
          </p:cNvSpPr>
          <p:nvPr>
            <p:ph type="title"/>
          </p:nvPr>
        </p:nvSpPr>
        <p:spPr>
          <a:xfrm>
            <a:off x="791853" y="589837"/>
            <a:ext cx="11057640" cy="1143000"/>
          </a:xfrm>
        </p:spPr>
        <p:txBody>
          <a:bodyPr vert="horz" wrap="square" lIns="91440" tIns="45720" rIns="91440" bIns="45720" rtlCol="0" anchor="ctr">
            <a:noAutofit/>
          </a:bodyPr>
          <a:lstStyle/>
          <a:p>
            <a:r>
              <a:rPr lang="en-GB" sz="3200" b="1" dirty="0">
                <a:solidFill>
                  <a:schemeClr val="bg2">
                    <a:lumMod val="25000"/>
                  </a:schemeClr>
                </a:solidFill>
              </a:rPr>
              <a:t>Cyber Security Resilience Assessment toolkit for DFS Critical Infrastructures</a:t>
            </a:r>
            <a:endParaRPr lang="en-US" sz="3200" b="1" dirty="0">
              <a:solidFill>
                <a:schemeClr val="bg2">
                  <a:lumMod val="25000"/>
                </a:schemeClr>
              </a:solidFill>
            </a:endParaRPr>
          </a:p>
        </p:txBody>
      </p:sp>
      <p:sp>
        <p:nvSpPr>
          <p:cNvPr id="28" name="Content Placeholder 4">
            <a:extLst>
              <a:ext uri="{FF2B5EF4-FFF2-40B4-BE49-F238E27FC236}">
                <a16:creationId xmlns:a16="http://schemas.microsoft.com/office/drawing/2014/main" id="{D11533AF-A299-057F-7FF4-E1467A4BBE6A}"/>
              </a:ext>
            </a:extLst>
          </p:cNvPr>
          <p:cNvSpPr>
            <a:spLocks noGrp="1"/>
          </p:cNvSpPr>
          <p:nvPr>
            <p:ph sz="half" idx="2"/>
          </p:nvPr>
        </p:nvSpPr>
        <p:spPr>
          <a:xfrm>
            <a:off x="791853" y="1901535"/>
            <a:ext cx="10243291" cy="4065631"/>
          </a:xfrm>
        </p:spPr>
        <p:txBody>
          <a:bodyPr vert="horz" wrap="square" lIns="91440" tIns="45720" rIns="91440" bIns="45720" rtlCol="0" anchor="t">
            <a:normAutofit/>
          </a:bodyPr>
          <a:lstStyle/>
          <a:p>
            <a:pPr marL="0" indent="0" algn="l">
              <a:buNone/>
            </a:pPr>
            <a:r>
              <a:rPr lang="en-GB" b="1" i="0" dirty="0">
                <a:effectLst/>
                <a:latin typeface="+mj-lt"/>
              </a:rPr>
              <a:t>Objectives</a:t>
            </a:r>
          </a:p>
          <a:p>
            <a:pPr marL="457200" indent="-457200" algn="l">
              <a:buFont typeface="+mj-lt"/>
              <a:buAutoNum type="arabicPeriod"/>
            </a:pPr>
            <a:r>
              <a:rPr lang="en-GB" sz="1900" b="1" i="0" dirty="0">
                <a:effectLst/>
                <a:latin typeface="+mj-lt"/>
              </a:rPr>
              <a:t>Facilitate Cyber Resilience Self-Assessments:</a:t>
            </a:r>
            <a:r>
              <a:rPr lang="en-GB" sz="1900" b="0" i="0" dirty="0">
                <a:effectLst/>
                <a:latin typeface="+mj-lt"/>
              </a:rPr>
              <a:t> To empower DFS entities, users, and actors to proactively assess their existing security protocols and identify potential vulnerabilities.</a:t>
            </a:r>
          </a:p>
          <a:p>
            <a:pPr marL="457200" indent="-457200" algn="l">
              <a:buFont typeface="+mj-lt"/>
              <a:buAutoNum type="arabicPeriod"/>
            </a:pPr>
            <a:r>
              <a:rPr lang="en-GB" sz="1900" b="1" i="0" dirty="0">
                <a:effectLst/>
                <a:latin typeface="+mj-lt"/>
              </a:rPr>
              <a:t>Enhance DFS Infrastructure Resiliency:</a:t>
            </a:r>
            <a:r>
              <a:rPr lang="en-GB" sz="1900" b="0" i="0" dirty="0">
                <a:effectLst/>
                <a:latin typeface="+mj-lt"/>
              </a:rPr>
              <a:t> Reinforce both peripheral and internal defences of the DFS infrastructure, bolstering resistance against potential cyber threats.</a:t>
            </a:r>
          </a:p>
          <a:p>
            <a:pPr marL="457200" indent="-457200" algn="l">
              <a:buFont typeface="+mj-lt"/>
              <a:buAutoNum type="arabicPeriod"/>
            </a:pPr>
            <a:r>
              <a:rPr lang="en-GB" sz="1900" b="1" i="0" dirty="0">
                <a:effectLst/>
                <a:latin typeface="+mj-lt"/>
              </a:rPr>
              <a:t>Provide Stakeholder Education:</a:t>
            </a:r>
            <a:r>
              <a:rPr lang="en-GB" sz="1900" b="0" i="0" dirty="0">
                <a:effectLst/>
                <a:latin typeface="+mj-lt"/>
              </a:rPr>
              <a:t> Equip stakeholders from various sectors within the DFS ecosystem, including telecommunications and finance, with the knowledge to prepare for and defend against malicious cyber operations and unauthorized access attempts.</a:t>
            </a:r>
          </a:p>
          <a:p>
            <a:pPr marL="457200" indent="-457200" algn="l">
              <a:buFont typeface="+mj-lt"/>
              <a:buAutoNum type="arabicPeriod"/>
            </a:pPr>
            <a:r>
              <a:rPr lang="en-GB" sz="1900" b="1" i="0" dirty="0">
                <a:effectLst/>
                <a:latin typeface="+mj-lt"/>
              </a:rPr>
              <a:t>Establish Best Practices:</a:t>
            </a:r>
            <a:r>
              <a:rPr lang="en-GB" sz="1900" b="0" i="0" dirty="0">
                <a:effectLst/>
                <a:latin typeface="+mj-lt"/>
              </a:rPr>
              <a:t> Encourage the adoption and implementation of effective cyber defence practices tailored to each DFS entity's unique needs</a:t>
            </a:r>
          </a:p>
        </p:txBody>
      </p:sp>
      <p:sp>
        <p:nvSpPr>
          <p:cNvPr id="33" name="Slide Number Placeholder 4">
            <a:extLst>
              <a:ext uri="{FF2B5EF4-FFF2-40B4-BE49-F238E27FC236}">
                <a16:creationId xmlns:a16="http://schemas.microsoft.com/office/drawing/2014/main" id="{18758EAD-47BA-64F3-B15F-7AFE3748B3E4}"/>
              </a:ext>
            </a:extLst>
          </p:cNvPr>
          <p:cNvSpPr>
            <a:spLocks noGrp="1"/>
          </p:cNvSpPr>
          <p:nvPr>
            <p:ph type="sldNum" sz="quarter" idx="10"/>
          </p:nvPr>
        </p:nvSpPr>
        <p:spPr>
          <a:xfrm>
            <a:off x="609600" y="6304563"/>
            <a:ext cx="2844800" cy="365125"/>
          </a:xfrm>
        </p:spPr>
        <p:txBody>
          <a:bodyPr/>
          <a:lstStyle/>
          <a:p>
            <a:pPr>
              <a:spcAft>
                <a:spcPts val="600"/>
              </a:spcAft>
              <a:defRPr/>
            </a:pPr>
            <a:fld id="{E60EBF61-273A-ED48-9D45-E91FD5A9665D}" type="slidenum">
              <a:rPr lang="en-US"/>
              <a:pPr>
                <a:spcAft>
                  <a:spcPts val="600"/>
                </a:spcAft>
                <a:defRPr/>
              </a:pPr>
              <a:t>9</a:t>
            </a:fld>
            <a:endParaRPr lang="en-US"/>
          </a:p>
        </p:txBody>
      </p:sp>
    </p:spTree>
    <p:extLst>
      <p:ext uri="{BB962C8B-B14F-4D97-AF65-F5344CB8AC3E}">
        <p14:creationId xmlns:p14="http://schemas.microsoft.com/office/powerpoint/2010/main" val="34870058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ED334E"/>
      </a:dk2>
      <a:lt2>
        <a:srgbClr val="595959"/>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b6e2e4-11f5-4d61-afcd-2d529d8556a8">
      <Terms xmlns="http://schemas.microsoft.com/office/infopath/2007/PartnerControls"/>
    </lcf76f155ced4ddcb4097134ff3c332f>
    <TaxCatchAll xmlns="03da83fa-9074-4f7e-9d8a-f344c836b037" xsi:nil="true"/>
    <SharedWithUsers xmlns="03da83fa-9074-4f7e-9d8a-f344c836b037">
      <UserInfo>
        <DisplayName>Mauree, Venkatesen</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A8F095B670CD4F828429A88B67E508" ma:contentTypeVersion="16" ma:contentTypeDescription="Create a new document." ma:contentTypeScope="" ma:versionID="8f31df4b29a30125a9cfbade0a38a30f">
  <xsd:schema xmlns:xsd="http://www.w3.org/2001/XMLSchema" xmlns:xs="http://www.w3.org/2001/XMLSchema" xmlns:p="http://schemas.microsoft.com/office/2006/metadata/properties" xmlns:ns2="4fb6e2e4-11f5-4d61-afcd-2d529d8556a8" xmlns:ns3="03da83fa-9074-4f7e-9d8a-f344c836b037" targetNamespace="http://schemas.microsoft.com/office/2006/metadata/properties" ma:root="true" ma:fieldsID="aef8bb8f6b5e39bd0e88b603cd21c358" ns2:_="" ns3:_="">
    <xsd:import namespace="4fb6e2e4-11f5-4d61-afcd-2d529d8556a8"/>
    <xsd:import namespace="03da83fa-9074-4f7e-9d8a-f344c836b0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6e2e4-11f5-4d61-afcd-2d529d855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895586-ec57-4162-862b-4595312350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da83fa-9074-4f7e-9d8a-f344c836b03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23fed5-1aaa-4b61-91a1-fefd5e6cdd4b}" ma:internalName="TaxCatchAll" ma:showField="CatchAllData" ma:web="03da83fa-9074-4f7e-9d8a-f344c836b0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543D0B-8F61-449B-81EB-1BFBB9ED88F0}">
  <ds:schemaRefs>
    <ds:schemaRef ds:uri="http://schemas.microsoft.com/office/2006/metadata/properties"/>
    <ds:schemaRef ds:uri="http://schemas.microsoft.com/office/infopath/2007/PartnerControls"/>
    <ds:schemaRef ds:uri="4fb6e2e4-11f5-4d61-afcd-2d529d8556a8"/>
    <ds:schemaRef ds:uri="03da83fa-9074-4f7e-9d8a-f344c836b037"/>
  </ds:schemaRefs>
</ds:datastoreItem>
</file>

<file path=customXml/itemProps2.xml><?xml version="1.0" encoding="utf-8"?>
<ds:datastoreItem xmlns:ds="http://schemas.openxmlformats.org/officeDocument/2006/customXml" ds:itemID="{0E71131A-3CA7-454D-A225-D2FB3B1F52DC}">
  <ds:schemaRefs>
    <ds:schemaRef ds:uri="http://schemas.microsoft.com/sharepoint/v3/contenttype/forms"/>
  </ds:schemaRefs>
</ds:datastoreItem>
</file>

<file path=customXml/itemProps3.xml><?xml version="1.0" encoding="utf-8"?>
<ds:datastoreItem xmlns:ds="http://schemas.openxmlformats.org/officeDocument/2006/customXml" ds:itemID="{5D1A4A41-1FCF-4792-8316-2669D15A9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b6e2e4-11f5-4d61-afcd-2d529d8556a8"/>
    <ds:schemaRef ds:uri="03da83fa-9074-4f7e-9d8a-f344c836b0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2305</TotalTime>
  <Words>886</Words>
  <Application>Microsoft Office PowerPoint</Application>
  <PresentationFormat>Widescreen</PresentationFormat>
  <Paragraphs>85</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Avenir Next LT Pro</vt:lpstr>
      <vt:lpstr>AvenirNext LT Pro Regular</vt:lpstr>
      <vt:lpstr>Calibri</vt:lpstr>
      <vt:lpstr>Calibri Light</vt:lpstr>
      <vt:lpstr>Symbol</vt:lpstr>
      <vt:lpstr>Wingdings</vt:lpstr>
      <vt:lpstr>1_Office Theme</vt:lpstr>
      <vt:lpstr>PowerPoint Presentation</vt:lpstr>
      <vt:lpstr>Overview</vt:lpstr>
      <vt:lpstr>PowerPoint Presentation</vt:lpstr>
      <vt:lpstr>2. ITU DFS Security Lab</vt:lpstr>
      <vt:lpstr>DFS Security Lab - Objectives</vt:lpstr>
      <vt:lpstr>3. Actions being implemented</vt:lpstr>
      <vt:lpstr>PowerPoint Presentation</vt:lpstr>
      <vt:lpstr>PowerPoint Presentation</vt:lpstr>
      <vt:lpstr>Cyber Security Resilience Assessment toolkit for DFS Critical Infrastructures</vt:lpstr>
      <vt:lpstr>Results assessment summary: Cyber Security Resilience Assessment toolkit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Gaspari, Alexandra</dc:creator>
  <cp:lastModifiedBy>Kibuuka, Arnold</cp:lastModifiedBy>
  <cp:revision>205</cp:revision>
  <dcterms:created xsi:type="dcterms:W3CDTF">2021-04-30T14:24:42Z</dcterms:created>
  <dcterms:modified xsi:type="dcterms:W3CDTF">2023-06-25T09:38:12Z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0x01010026A8F095B670CD4F828429A88B67E508</vt:lpwstr>
  </property>
  <property fmtid="{D5CDD505-2E9C-101B-9397-08002B2CF9AE}" pid="3" name="MediaServiceImageTags">
    <vt:lpwstr/>
  </property>
</Properties>
</file>