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405" r:id="rId3"/>
    <p:sldId id="427" r:id="rId4"/>
    <p:sldId id="420" r:id="rId5"/>
    <p:sldId id="421" r:id="rId6"/>
    <p:sldId id="382" r:id="rId7"/>
    <p:sldId id="384" r:id="rId8"/>
    <p:sldId id="385" r:id="rId9"/>
    <p:sldId id="386" r:id="rId10"/>
    <p:sldId id="397" r:id="rId11"/>
    <p:sldId id="398" r:id="rId12"/>
    <p:sldId id="399" r:id="rId13"/>
    <p:sldId id="422" r:id="rId14"/>
    <p:sldId id="423" r:id="rId15"/>
    <p:sldId id="430" r:id="rId16"/>
    <p:sldId id="432" r:id="rId17"/>
    <p:sldId id="429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255DAF-9D5E-422A-BD00-8593986333CD}">
          <p14:sldIdLst>
            <p14:sldId id="405"/>
            <p14:sldId id="427"/>
          </p14:sldIdLst>
        </p14:section>
        <p14:section name="Untitled Section" id="{E381C56E-A627-4217-AEEC-DB79D09AD6DB}">
          <p14:sldIdLst>
            <p14:sldId id="420"/>
            <p14:sldId id="421"/>
            <p14:sldId id="382"/>
            <p14:sldId id="384"/>
            <p14:sldId id="385"/>
            <p14:sldId id="386"/>
            <p14:sldId id="397"/>
            <p14:sldId id="398"/>
            <p14:sldId id="399"/>
            <p14:sldId id="422"/>
            <p14:sldId id="423"/>
            <p14:sldId id="430"/>
            <p14:sldId id="432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ward Mann" initials="HM" lastIdx="13" clrIdx="0"/>
  <p:cmAuthor id="1" name="Alexandra Readhead" initials="AR" lastIdx="1" clrIdx="1"/>
  <p:cmAuthor id="2" name="Alexandra Readhead" initials="AR [2]" lastIdx="1" clrIdx="2"/>
  <p:cmAuthor id="3" name="Alexandra Readhead" initials="AR [3]" lastIdx="1" clrIdx="3"/>
  <p:cmAuthor id="4" name="Alexandra Readhead" initials="AR [4]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C6D"/>
    <a:srgbClr val="15488F"/>
    <a:srgbClr val="EDED3D"/>
    <a:srgbClr val="F1B039"/>
    <a:srgbClr val="1C60C0"/>
    <a:srgbClr val="0E3266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21" autoAdjust="0"/>
    <p:restoredTop sz="82815" autoAdjust="0"/>
  </p:normalViewPr>
  <p:slideViewPr>
    <p:cSldViewPr snapToGrid="0" snapToObjects="1">
      <p:cViewPr varScale="1">
        <p:scale>
          <a:sx n="34" d="100"/>
          <a:sy n="34" d="100"/>
        </p:scale>
        <p:origin x="8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gapWidth val="100"/>
        <c:secondPieSize val="75"/>
        <c:serLines/>
      </c:of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Sheet5!$C$2:$C$3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Sheet5!$E$2:$E$3</c:f>
              <c:numCache>
                <c:formatCode>0%</c:formatCode>
                <c:ptCount val="2"/>
                <c:pt idx="0">
                  <c:v>0.78431372549019607</c:v>
                </c:pt>
                <c:pt idx="1">
                  <c:v>0.21568627450980393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A-CE42-BBE3-CED46AF067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Sheet6!$F$2:$F$6</c:f>
              <c:strCache>
                <c:ptCount val="5"/>
                <c:pt idx="0">
                  <c:v>Take to recycling Center</c:v>
                </c:pt>
                <c:pt idx="1">
                  <c:v>Take to Local Charity for Re-use</c:v>
                </c:pt>
                <c:pt idx="2">
                  <c:v>Ship Back to manufacturer</c:v>
                </c:pt>
                <c:pt idx="3">
                  <c:v>Collection Events by NCA</c:v>
                </c:pt>
                <c:pt idx="4">
                  <c:v>other (Specify)</c:v>
                </c:pt>
              </c:strCache>
            </c:strRef>
          </c:cat>
          <c:val>
            <c:numRef>
              <c:f>Sheet6!$H$2:$H$6</c:f>
              <c:numCache>
                <c:formatCode>0%</c:formatCode>
                <c:ptCount val="5"/>
                <c:pt idx="0">
                  <c:v>0.31707317073170732</c:v>
                </c:pt>
                <c:pt idx="1">
                  <c:v>0.16260162601626016</c:v>
                </c:pt>
                <c:pt idx="2">
                  <c:v>8.943089430894309E-2</c:v>
                </c:pt>
                <c:pt idx="3">
                  <c:v>0.4065040650406504</c:v>
                </c:pt>
                <c:pt idx="4">
                  <c:v>2.4390243902439025E-2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F-4E4D-B841-B649EAD7E4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749062640"/>
        <c:axId val="1749054480"/>
        <c:axId val="0"/>
      </c:bar3DChart>
      <c:catAx>
        <c:axId val="17490626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749054480"/>
        <c:crosses val="autoZero"/>
        <c:auto val="1"/>
        <c:lblAlgn val="ctr"/>
        <c:lblOffset val="100"/>
        <c:noMultiLvlLbl val="0"/>
      </c:catAx>
      <c:valAx>
        <c:axId val="174905448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17490626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Sheet7!$F$2:$F$6</c:f>
              <c:strCache>
                <c:ptCount val="5"/>
                <c:pt idx="0">
                  <c:v>Fill up landfills too fast</c:v>
                </c:pt>
                <c:pt idx="1">
                  <c:v>Hazardous Substance  Leach into Waterways</c:v>
                </c:pt>
                <c:pt idx="2">
                  <c:v>Dangerous to Human and animal Health</c:v>
                </c:pt>
                <c:pt idx="3">
                  <c:v>Waste Precious Metals such as gold</c:v>
                </c:pt>
                <c:pt idx="4">
                  <c:v>Don’t Know</c:v>
                </c:pt>
              </c:strCache>
            </c:strRef>
          </c:cat>
          <c:val>
            <c:numRef>
              <c:f>Sheet7!$H$2:$H$6</c:f>
              <c:numCache>
                <c:formatCode>0%</c:formatCode>
                <c:ptCount val="5"/>
                <c:pt idx="0">
                  <c:v>0.15894039735099338</c:v>
                </c:pt>
                <c:pt idx="1">
                  <c:v>0.28476821192052981</c:v>
                </c:pt>
                <c:pt idx="2">
                  <c:v>0.47019867549668876</c:v>
                </c:pt>
                <c:pt idx="3">
                  <c:v>7.2847682119205295E-2</c:v>
                </c:pt>
                <c:pt idx="4">
                  <c:v>1.3245033112582781E-2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7-A44D-974E-73EFE25EF0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749065904"/>
        <c:axId val="1749059920"/>
        <c:axId val="0"/>
      </c:bar3DChart>
      <c:catAx>
        <c:axId val="1749065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749059920"/>
        <c:crosses val="autoZero"/>
        <c:auto val="1"/>
        <c:lblAlgn val="ctr"/>
        <c:lblOffset val="100"/>
        <c:noMultiLvlLbl val="0"/>
      </c:catAx>
      <c:valAx>
        <c:axId val="1749059920"/>
        <c:scaling>
          <c:orientation val="minMax"/>
        </c:scaling>
        <c:delete val="0"/>
        <c:axPos val="b"/>
        <c:majorGridlines/>
        <c:minorGridlines/>
        <c:numFmt formatCode="0%" sourceLinked="1"/>
        <c:majorTickMark val="out"/>
        <c:minorTickMark val="none"/>
        <c:tickLblPos val="nextTo"/>
        <c:crossAx val="1749065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242B74C7-3053-41FB-BC9D-0D9F31947752}" type="datetimeFigureOut">
              <a:rPr lang="en-CA" smtClean="0"/>
              <a:t>2024-03-12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3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73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E54EB954-3937-416E-BBD7-58E548AD12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49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4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2C2701B0-4940-D240-9977-DDBD645BC0D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6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2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FDE24BDE-6C06-6E45-BB02-F7E95891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24BDE-6C06-6E45-BB02-F7E958911A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910" y="4682624"/>
            <a:ext cx="8611931" cy="13131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910" y="5995738"/>
            <a:ext cx="8611931" cy="438484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1B039"/>
                </a:solidFill>
                <a:latin typeface="Campton Medium"/>
                <a:cs typeface="Campton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78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621" y="1043320"/>
            <a:ext cx="870016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95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9990" y="1028700"/>
            <a:ext cx="8626641" cy="45519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0" y="1624264"/>
            <a:ext cx="8642682" cy="4769268"/>
          </a:xfrm>
        </p:spPr>
        <p:txBody>
          <a:bodyPr/>
          <a:lstStyle>
            <a:lvl1pPr>
              <a:defRPr>
                <a:latin typeface="Campton Light"/>
                <a:cs typeface="Campton Light"/>
              </a:defRPr>
            </a:lvl1pPr>
            <a:lvl2pPr>
              <a:defRPr>
                <a:latin typeface="Campton Light"/>
                <a:cs typeface="Campton Light"/>
              </a:defRPr>
            </a:lvl2pPr>
            <a:lvl3pPr>
              <a:defRPr>
                <a:latin typeface="Campton Light"/>
                <a:cs typeface="Campton Light"/>
              </a:defRPr>
            </a:lvl3pPr>
            <a:lvl4pPr>
              <a:defRPr>
                <a:latin typeface="Campton Light"/>
                <a:cs typeface="Campton Light"/>
              </a:defRPr>
            </a:lvl4pPr>
            <a:lvl5pPr>
              <a:defRPr>
                <a:latin typeface="Campton Light"/>
                <a:cs typeface="Campton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734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9990" y="1028700"/>
            <a:ext cx="8626641" cy="45519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0" y="2479842"/>
            <a:ext cx="8642682" cy="3913690"/>
          </a:xfrm>
        </p:spPr>
        <p:txBody>
          <a:bodyPr/>
          <a:lstStyle>
            <a:lvl1pPr marL="0" indent="0">
              <a:buNone/>
              <a:defRPr>
                <a:latin typeface="Campton Light"/>
                <a:cs typeface="Campton Light"/>
              </a:defRPr>
            </a:lvl1pPr>
            <a:lvl2pPr marL="137160" indent="0">
              <a:buNone/>
              <a:defRPr>
                <a:latin typeface="Campton Light"/>
                <a:cs typeface="Campton Light"/>
              </a:defRPr>
            </a:lvl2pPr>
            <a:lvl3pPr>
              <a:defRPr>
                <a:latin typeface="Campton Light"/>
                <a:cs typeface="Campton Light"/>
              </a:defRPr>
            </a:lvl3pPr>
            <a:lvl4pPr>
              <a:defRPr>
                <a:latin typeface="Campton Light"/>
                <a:cs typeface="Campton Light"/>
              </a:defRPr>
            </a:lvl4pPr>
            <a:lvl5pPr>
              <a:defRPr>
                <a:latin typeface="Campton Light"/>
                <a:cs typeface="Campton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1584324"/>
            <a:ext cx="8643937" cy="38751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Shentox Bold"/>
                <a:cs typeface="Shentox 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363" y="2025650"/>
            <a:ext cx="8643937" cy="380666"/>
          </a:xfrm>
        </p:spPr>
        <p:txBody>
          <a:bodyPr>
            <a:noAutofit/>
          </a:bodyPr>
          <a:lstStyle>
            <a:lvl1pPr marL="0" indent="0">
              <a:buNone/>
              <a:defRPr sz="1500" b="0" i="0">
                <a:latin typeface="Campton Medium"/>
                <a:cs typeface="Campton Medium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03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63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1" y="1775728"/>
            <a:ext cx="4737104" cy="1470025"/>
          </a:xfrm>
        </p:spPr>
        <p:txBody>
          <a:bodyPr/>
          <a:lstStyle>
            <a:lvl1pPr>
              <a:defRPr sz="2400">
                <a:solidFill>
                  <a:srgbClr val="093266"/>
                </a:solidFill>
              </a:defRPr>
            </a:lvl1pPr>
          </a:lstStyle>
          <a:p>
            <a:r>
              <a:rPr lang="en-CA" dirty="0"/>
              <a:t>Presentation</a:t>
            </a:r>
            <a:br>
              <a:rPr lang="en-CA" dirty="0"/>
            </a:br>
            <a:r>
              <a:rPr lang="en-CA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6865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932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Date</a:t>
            </a:r>
          </a:p>
          <a:p>
            <a:r>
              <a:rPr lang="en-CA" dirty="0"/>
              <a:t>Presenter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9496" y="424495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8" name="Picture 7" descr="IISD - Full 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856" y="5761700"/>
            <a:ext cx="1628408" cy="9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4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632"/>
            <a:ext cx="6900863" cy="1143000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1" y="2803270"/>
            <a:ext cx="6453188" cy="306705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7F7F7F"/>
                </a:solidFill>
              </a:defRPr>
            </a:lvl1pPr>
            <a:lvl2pPr marL="557213" indent="-214313">
              <a:buFont typeface="Arial"/>
              <a:buChar char="•"/>
              <a:defRPr sz="1200"/>
            </a:lvl2pPr>
            <a:lvl3pPr marL="900113" indent="-214313">
              <a:buFont typeface="Arial"/>
              <a:buChar char="•"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1608168"/>
            <a:ext cx="64008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389" y="463954"/>
            <a:ext cx="348268" cy="46435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57200" y="6390025"/>
            <a:ext cx="4800600" cy="2571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750" dirty="0">
                <a:solidFill>
                  <a:srgbClr val="093266"/>
                </a:solidFill>
              </a:rPr>
              <a:t>The</a:t>
            </a:r>
            <a:r>
              <a:rPr lang="en-CA" sz="750" baseline="0" dirty="0">
                <a:solidFill>
                  <a:srgbClr val="093266"/>
                </a:solidFill>
              </a:rPr>
              <a:t> Future of Mining</a:t>
            </a:r>
            <a:r>
              <a:rPr lang="en-CA" sz="750" dirty="0">
                <a:solidFill>
                  <a:srgbClr val="093266"/>
                </a:solidFill>
              </a:rPr>
              <a:t>	April 2018</a:t>
            </a:r>
          </a:p>
          <a:p>
            <a:endParaRPr lang="en-US" sz="750" dirty="0">
              <a:solidFill>
                <a:srgbClr val="0932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8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632"/>
            <a:ext cx="6900863" cy="1143000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389" y="463954"/>
            <a:ext cx="348268" cy="46435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608168"/>
            <a:ext cx="64008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07194" y="6404938"/>
            <a:ext cx="4800600" cy="2571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750" dirty="0">
                <a:solidFill>
                  <a:srgbClr val="093266"/>
                </a:solidFill>
              </a:rPr>
              <a:t>Presentation Title 	Presentation Date</a:t>
            </a:r>
          </a:p>
          <a:p>
            <a:endParaRPr lang="en-US" sz="750" dirty="0">
              <a:solidFill>
                <a:srgbClr val="0932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1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IISD icon Logo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15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297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0" r:id="rId4"/>
  </p:sldLayoutIdLst>
  <p:hf hdr="0" ftr="0"/>
  <p:txStyles>
    <p:titleStyle>
      <a:lvl1pPr algn="l" defTabSz="457200" rtl="0" eaLnBrk="1" latinLnBrk="0" hangingPunct="1">
        <a:lnSpc>
          <a:spcPts val="4200"/>
        </a:lnSpc>
        <a:spcBef>
          <a:spcPct val="0"/>
        </a:spcBef>
        <a:buNone/>
        <a:defRPr sz="4800" b="0" i="0" kern="1200">
          <a:solidFill>
            <a:srgbClr val="F1B039"/>
          </a:solidFill>
          <a:latin typeface="Shentox Bold"/>
          <a:ea typeface="+mj-ea"/>
          <a:cs typeface="Shentox Bold"/>
        </a:defRPr>
      </a:lvl1pPr>
    </p:titleStyle>
    <p:bodyStyle>
      <a:lvl1pPr marL="137160" indent="-137160" algn="l" defTabSz="457200" rtl="0" eaLnBrk="1" latinLnBrk="0" hangingPunct="1">
        <a:lnSpc>
          <a:spcPts val="2400"/>
        </a:lnSpc>
        <a:spcBef>
          <a:spcPct val="20000"/>
        </a:spcBef>
        <a:buFont typeface="Arial"/>
        <a:buChar char="•"/>
        <a:defRPr sz="1600" b="0" i="0" kern="1200">
          <a:solidFill>
            <a:srgbClr val="696C6D"/>
          </a:solidFill>
          <a:latin typeface="Campton Light"/>
          <a:ea typeface="+mn-ea"/>
          <a:cs typeface="Campton Light"/>
        </a:defRPr>
      </a:lvl1pPr>
      <a:lvl2pPr marL="274320" indent="-137160" algn="l" defTabSz="457200" rtl="0" eaLnBrk="1" latinLnBrk="0" hangingPunct="1">
        <a:lnSpc>
          <a:spcPts val="2400"/>
        </a:lnSpc>
        <a:spcBef>
          <a:spcPct val="20000"/>
        </a:spcBef>
        <a:buFont typeface="Arial"/>
        <a:buChar char="•"/>
        <a:defRPr sz="1600" b="0" i="0" kern="1200">
          <a:solidFill>
            <a:srgbClr val="696C6D"/>
          </a:solidFill>
          <a:latin typeface="Campton Light"/>
          <a:ea typeface="+mn-ea"/>
          <a:cs typeface="Campton Light"/>
        </a:defRPr>
      </a:lvl2pPr>
      <a:lvl3pPr marL="1143000" indent="-228600" algn="l" defTabSz="457200" rtl="0" eaLnBrk="1" latinLnBrk="0" hangingPunct="1">
        <a:lnSpc>
          <a:spcPts val="2400"/>
        </a:lnSpc>
        <a:spcBef>
          <a:spcPct val="20000"/>
        </a:spcBef>
        <a:buFont typeface="Arial"/>
        <a:buChar char="•"/>
        <a:defRPr sz="1600" b="0" i="0" kern="1200">
          <a:solidFill>
            <a:srgbClr val="696C6D"/>
          </a:solidFill>
          <a:latin typeface="Campton Light"/>
          <a:ea typeface="+mn-ea"/>
          <a:cs typeface="Campton Light"/>
        </a:defRPr>
      </a:lvl3pPr>
      <a:lvl4pPr marL="1600200" indent="-228600" algn="l" defTabSz="457200" rtl="0" eaLnBrk="1" latinLnBrk="0" hangingPunct="1">
        <a:lnSpc>
          <a:spcPts val="2400"/>
        </a:lnSpc>
        <a:spcBef>
          <a:spcPct val="20000"/>
        </a:spcBef>
        <a:buFont typeface="Arial"/>
        <a:buChar char="–"/>
        <a:defRPr sz="1600" b="0" i="0" kern="1200">
          <a:solidFill>
            <a:srgbClr val="696C6D"/>
          </a:solidFill>
          <a:latin typeface="Campton Light"/>
          <a:ea typeface="+mn-ea"/>
          <a:cs typeface="Campton Light"/>
        </a:defRPr>
      </a:lvl4pPr>
      <a:lvl5pPr marL="2057400" indent="-228600" algn="l" defTabSz="457200" rtl="0" eaLnBrk="1" latinLnBrk="0" hangingPunct="1">
        <a:lnSpc>
          <a:spcPts val="2400"/>
        </a:lnSpc>
        <a:spcBef>
          <a:spcPct val="20000"/>
        </a:spcBef>
        <a:buFont typeface="Arial"/>
        <a:buChar char="»"/>
        <a:defRPr sz="1600" b="0" i="0" kern="1200">
          <a:solidFill>
            <a:srgbClr val="696C6D"/>
          </a:solidFill>
          <a:latin typeface="Campton Light"/>
          <a:ea typeface="+mn-ea"/>
          <a:cs typeface="Campton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60936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1414"/>
            <a:ext cx="8229600" cy="3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31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3000" b="1" i="0" kern="1200">
          <a:solidFill>
            <a:srgbClr val="093266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500" b="0" i="0" kern="1200">
          <a:solidFill>
            <a:srgbClr val="29C3EC"/>
          </a:solidFill>
          <a:latin typeface="Arial"/>
          <a:ea typeface="+mn-ea"/>
          <a:cs typeface="Arial"/>
        </a:defRPr>
      </a:lvl1pPr>
      <a:lvl2pPr marL="342900" indent="0" algn="l" defTabSz="3429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350" kern="1200">
          <a:solidFill>
            <a:srgbClr val="7F7F7F"/>
          </a:solidFill>
          <a:latin typeface="Arial"/>
          <a:ea typeface="+mn-ea"/>
          <a:cs typeface="Arial"/>
        </a:defRPr>
      </a:lvl2pPr>
      <a:lvl3pPr marL="685800" indent="0" algn="l" defTabSz="3429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350" kern="1200">
          <a:solidFill>
            <a:srgbClr val="7F7F7F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29C3EC"/>
        </a:buClr>
        <a:buFont typeface="Arial"/>
        <a:buChar char="–"/>
        <a:defRPr sz="1350" kern="1200">
          <a:solidFill>
            <a:srgbClr val="7F7F7F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29C3EC"/>
        </a:buClr>
        <a:buFont typeface="Arial"/>
        <a:buChar char="»"/>
        <a:defRPr sz="1350" kern="1200">
          <a:solidFill>
            <a:srgbClr val="7F7F7F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ca.gov.ss" TargetMode="External"/><Relationship Id="rId2" Type="http://schemas.openxmlformats.org/officeDocument/2006/relationships/hyperlink" Target="mailto:ewaste@nca.gov.s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://www.nca.gov.s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itu.in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lobalewaste.org/map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76248"/>
            <a:ext cx="4021155" cy="6381751"/>
          </a:xfrm>
          <a:prstGeom prst="rect">
            <a:avLst/>
          </a:prstGeom>
          <a:solidFill>
            <a:srgbClr val="093266"/>
          </a:solidFill>
          <a:ln>
            <a:solidFill>
              <a:srgbClr val="0932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CA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ubtitle 8"/>
          <p:cNvSpPr txBox="1">
            <a:spLocks/>
          </p:cNvSpPr>
          <p:nvPr/>
        </p:nvSpPr>
        <p:spPr>
          <a:xfrm>
            <a:off x="2" y="476249"/>
            <a:ext cx="4021156" cy="2262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E-waste Survey Report</a:t>
            </a:r>
          </a:p>
          <a:p>
            <a:pPr defTabSz="342900"/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Juba-South Sudan</a:t>
            </a:r>
          </a:p>
          <a:p>
            <a:pPr defTabSz="342900"/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Nov-2023</a:t>
            </a:r>
          </a:p>
        </p:txBody>
      </p:sp>
      <p:sp>
        <p:nvSpPr>
          <p:cNvPr id="13" name="Subtitle 8"/>
          <p:cNvSpPr txBox="1">
            <a:spLocks/>
          </p:cNvSpPr>
          <p:nvPr/>
        </p:nvSpPr>
        <p:spPr>
          <a:xfrm>
            <a:off x="2" y="3962400"/>
            <a:ext cx="4021156" cy="27812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r>
              <a:rPr lang="en-US" sz="1575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Eng. Philip </a:t>
            </a:r>
            <a:r>
              <a:rPr lang="en-US" sz="1575" dirty="0" err="1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Apiu</a:t>
            </a:r>
            <a:r>
              <a:rPr lang="en-US" sz="1575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Majok</a:t>
            </a:r>
          </a:p>
          <a:p>
            <a:pPr defTabSz="342900"/>
            <a:r>
              <a:rPr lang="en-US" sz="1575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Assistant Director for Spectrum Monitoring &amp; Planning</a:t>
            </a:r>
          </a:p>
          <a:p>
            <a:pPr defTabSz="342900"/>
            <a:r>
              <a:rPr lang="en-US" sz="1575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National Communication Authority-NCA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56" y="476249"/>
            <a:ext cx="5122844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08" y="5505450"/>
            <a:ext cx="1224950" cy="12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9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028700"/>
            <a:ext cx="6324600" cy="676275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Figure 6: Recycling Preferences</a:t>
            </a:r>
            <a:br>
              <a:rPr lang="en-US" sz="14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</a:br>
            <a:r>
              <a:rPr lang="en-US" sz="1400" b="1" dirty="0">
                <a:latin typeface="Calibri"/>
                <a:ea typeface="Calibri"/>
                <a:cs typeface="Arial"/>
              </a:rPr>
              <a:t>How would you prefer to recycle E-waste?</a:t>
            </a:r>
            <a:br>
              <a:rPr lang="en-US" sz="1400" dirty="0">
                <a:latin typeface="Calibri"/>
                <a:ea typeface="Calibri"/>
                <a:cs typeface="Arial"/>
              </a:rPr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100" dirty="0"/>
              <a:t>Source: National Communication Authority (NCA), 2023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66702460"/>
              </p:ext>
            </p:extLst>
          </p:nvPr>
        </p:nvGraphicFramePr>
        <p:xfrm>
          <a:off x="1285875" y="2376487"/>
          <a:ext cx="6038849" cy="277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3" y="241720"/>
            <a:ext cx="1026543" cy="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2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749148"/>
            <a:ext cx="5810250" cy="593877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Figure 7: Understanding of E-waste Impacts</a:t>
            </a:r>
            <a:br>
              <a:rPr lang="en-US" sz="11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</a:br>
            <a:r>
              <a:rPr lang="en-US" sz="1200" b="1" dirty="0">
                <a:latin typeface="Calibri"/>
                <a:ea typeface="Calibri"/>
                <a:cs typeface="Arial"/>
              </a:rPr>
              <a:t>Importance of keeping E-waste out of Landfills</a:t>
            </a:r>
            <a:br>
              <a:rPr lang="en-US" sz="1100" dirty="0">
                <a:latin typeface="Calibri"/>
                <a:ea typeface="Calibri"/>
                <a:cs typeface="Arial"/>
              </a:rPr>
            </a:b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0" y="1178805"/>
            <a:ext cx="8642682" cy="521472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200" dirty="0"/>
              <a:t>Source: National Communication Authority (NCA), 2023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42769396"/>
              </p:ext>
            </p:extLst>
          </p:nvPr>
        </p:nvGraphicFramePr>
        <p:xfrm>
          <a:off x="1457325" y="1876425"/>
          <a:ext cx="664845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3" y="241720"/>
            <a:ext cx="1026543" cy="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1028700"/>
            <a:ext cx="6953250" cy="4551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0" y="1624263"/>
            <a:ext cx="8595725" cy="470986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85% of the respondents confirmed different categories of e-waste are available in their offices ready to be disposed-off</a:t>
            </a:r>
          </a:p>
          <a:p>
            <a:pPr lvl="0"/>
            <a:r>
              <a:rPr lang="en-US" dirty="0"/>
              <a:t>The institutions surveyed said they kept their e-waste in cupboards and sometimes donated it to a third party for recycling </a:t>
            </a:r>
            <a:r>
              <a:rPr lang="en-US" b="1" dirty="0">
                <a:solidFill>
                  <a:schemeClr val="tx1"/>
                </a:solidFill>
              </a:rPr>
              <a:t>(informal group are involved or unauthorized).</a:t>
            </a:r>
          </a:p>
          <a:p>
            <a:pPr lvl="0"/>
            <a:r>
              <a:rPr lang="en-US" dirty="0"/>
              <a:t>The institutions interviewed confirmed that improper management of e-waste posed a greater risk to public health and environmental hazards such as air, water, and soil pollution</a:t>
            </a:r>
          </a:p>
          <a:p>
            <a:pPr lvl="0"/>
            <a:r>
              <a:rPr lang="en-US" dirty="0"/>
              <a:t>Respondents indicated that they would prefer the National Communication Authority (NCA) and authorized partners to collect e-waste for proper disposal and recycling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3" y="241720"/>
            <a:ext cx="1026543" cy="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5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028700"/>
            <a:ext cx="6848475" cy="4551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National Communication Authority (NCA) to develop guidelines on e-waste management policy to facilitate collection, recycling and disposal</a:t>
            </a:r>
          </a:p>
          <a:p>
            <a:r>
              <a:rPr lang="en-US" dirty="0"/>
              <a:t>NCA and partners to conduct campaigns and education programs to increase awareness about the environmental and health risks of improper e-waste disposal .</a:t>
            </a:r>
          </a:p>
          <a:p>
            <a:r>
              <a:rPr lang="en-US" dirty="0"/>
              <a:t>Initiate a assembly point for e-waste disposal. This will allow the general public to dispose-off obsolete e-waste at a designated location</a:t>
            </a:r>
          </a:p>
          <a:p>
            <a:r>
              <a:rPr lang="en-US" dirty="0"/>
              <a:t>A private-public partnership (PPT) to facilitate proper collection and disposal of e-waste in Juba and across the country (South Sudan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3" y="241720"/>
            <a:ext cx="1026543" cy="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3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Obsolete E-waste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" y="1921444"/>
            <a:ext cx="3323940" cy="3138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820" y="1921444"/>
            <a:ext cx="3627120" cy="3138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3" y="241720"/>
            <a:ext cx="1095267" cy="10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5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28700"/>
            <a:ext cx="6753225" cy="455195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National Communication Authority-NCA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0" y="1624264"/>
            <a:ext cx="8529050" cy="43860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Follow us @:</a:t>
            </a:r>
          </a:p>
          <a:p>
            <a:pPr marL="0" indent="0" algn="ctr">
              <a:buNone/>
            </a:pPr>
            <a:r>
              <a:rPr lang="en-US" dirty="0"/>
              <a:t>E-mail: </a:t>
            </a:r>
            <a:r>
              <a:rPr lang="en-US" dirty="0" err="1">
                <a:hlinkClick r:id="rId2"/>
              </a:rPr>
              <a:t>ewaste@nca.gov.ss</a:t>
            </a:r>
            <a:r>
              <a:rPr lang="en-US" dirty="0"/>
              <a:t>   || </a:t>
            </a:r>
            <a:r>
              <a:rPr lang="en-US" dirty="0" err="1">
                <a:hlinkClick r:id="rId3"/>
              </a:rPr>
              <a:t>info@nca.gov.ss</a:t>
            </a:r>
            <a:r>
              <a:rPr lang="en-US" dirty="0"/>
              <a:t>   </a:t>
            </a:r>
          </a:p>
          <a:p>
            <a:pPr marL="0" indent="0" algn="ctr">
              <a:buNone/>
            </a:pPr>
            <a:r>
              <a:rPr lang="en-US" dirty="0"/>
              <a:t>Facebook: National Communication Authority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www.nca.gov.ss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Eng. Philip </a:t>
            </a:r>
            <a:r>
              <a:rPr lang="en-US" dirty="0" err="1"/>
              <a:t>Apiu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Assistant Director of Spectrum </a:t>
            </a:r>
          </a:p>
          <a:p>
            <a:pPr marL="0" indent="0" algn="ctr">
              <a:buNone/>
            </a:pPr>
            <a:r>
              <a:rPr lang="en-US" dirty="0" err="1"/>
              <a:t>E-mail:papiu@nca.gov.ss</a:t>
            </a:r>
            <a:r>
              <a:rPr lang="en-US" dirty="0"/>
              <a:t>/philipapiu@gmail.com</a:t>
            </a:r>
          </a:p>
          <a:p>
            <a:pPr marL="0" indent="0" algn="ctr">
              <a:buNone/>
            </a:pPr>
            <a:r>
              <a:rPr lang="en-US" dirty="0"/>
              <a:t>Cell: +211926105483/0913449002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3" y="241720"/>
            <a:ext cx="1026543" cy="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87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1028700"/>
            <a:ext cx="6296025" cy="455195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National Communication Authority (NCA)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38374"/>
            <a:ext cx="6791325" cy="332422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Thank for Listening 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3" y="241720"/>
            <a:ext cx="1026543" cy="93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847725"/>
            <a:ext cx="6696075" cy="504825"/>
          </a:xfrm>
        </p:spPr>
        <p:txBody>
          <a:bodyPr>
            <a:noAutofit/>
          </a:bodyPr>
          <a:lstStyle/>
          <a:p>
            <a:pPr lvl="0" algn="ctr" defTabSz="34290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E-waste Survey Report</a:t>
            </a:r>
            <a:b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0" y="1352549"/>
            <a:ext cx="8642682" cy="4810125"/>
          </a:xfrm>
        </p:spPr>
        <p:txBody>
          <a:bodyPr/>
          <a:lstStyle/>
          <a:p>
            <a:pPr marL="0" indent="0" algn="just" defTabSz="34290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Objectives of the Survey:</a:t>
            </a:r>
          </a:p>
          <a:p>
            <a:pPr marL="400050" indent="-400050" algn="just" defTabSz="342900">
              <a:lnSpc>
                <a:spcPct val="150000"/>
              </a:lnSpc>
              <a:buFont typeface="+mj-lt"/>
              <a:buAutoNum type="romanUcPeriod"/>
            </a:pPr>
            <a:r>
              <a:rPr lang="en-US" dirty="0"/>
              <a:t>To Identify main sources of e-waste in Juba-South Sudan, such as households, businesses, and government institutions</a:t>
            </a:r>
          </a:p>
          <a:p>
            <a:pPr marL="400050" indent="-400050" algn="just" defTabSz="342900">
              <a:lnSpc>
                <a:spcPct val="150000"/>
              </a:lnSpc>
              <a:buFont typeface="+mj-lt"/>
              <a:buAutoNum type="romanUcPeriod"/>
            </a:pPr>
            <a:r>
              <a:rPr lang="en-US" dirty="0">
                <a:latin typeface="Segoe Boot Semilight"/>
                <a:ea typeface="Calibri"/>
              </a:rPr>
              <a:t>To assess the current management practices of e-waste </a:t>
            </a:r>
          </a:p>
          <a:p>
            <a:pPr marL="400050" indent="-400050" algn="just" defTabSz="342900">
              <a:lnSpc>
                <a:spcPct val="150000"/>
              </a:lnSpc>
              <a:buFont typeface="+mj-lt"/>
              <a:buAutoNum type="romanUcPeriod"/>
            </a:pPr>
            <a:r>
              <a:rPr lang="en-US" dirty="0"/>
              <a:t>Raise awareness about the hazards of e-waste </a:t>
            </a:r>
            <a:r>
              <a:rPr lang="en-GB" dirty="0"/>
              <a:t>in order to </a:t>
            </a:r>
            <a:r>
              <a:rPr lang="en-US" dirty="0"/>
              <a:t>serve as a platform to raise public awareness about the harmful effects of e-waste on health and the environment</a:t>
            </a:r>
          </a:p>
          <a:p>
            <a:pPr marL="400050" indent="-400050" algn="just" defTabSz="342900">
              <a:lnSpc>
                <a:spcPct val="150000"/>
              </a:lnSpc>
              <a:buFont typeface="+mj-lt"/>
              <a:buAutoNum type="romanUcPeriod"/>
            </a:pPr>
            <a:r>
              <a:rPr lang="en-US" dirty="0"/>
              <a:t>To establish a baseline for tracking progress in e-waste management efforts over time</a:t>
            </a:r>
          </a:p>
          <a:p>
            <a:pPr marL="400050" indent="-400050" algn="just" defTabSz="342900">
              <a:lnSpc>
                <a:spcPct val="150000"/>
              </a:lnSpc>
              <a:buFont typeface="+mj-lt"/>
              <a:buAutoNum type="romanUcPeriod"/>
            </a:pPr>
            <a:r>
              <a:rPr lang="en-US" dirty="0">
                <a:latin typeface="Segoe Boot Semilight"/>
                <a:ea typeface="Calibri"/>
              </a:rPr>
              <a:t>To provide adequate recommendations on e-waste practices</a:t>
            </a:r>
          </a:p>
          <a:p>
            <a:pPr marL="400050" indent="-400050" algn="just" defTabSz="342900">
              <a:lnSpc>
                <a:spcPct val="150000"/>
              </a:lnSpc>
              <a:buFont typeface="+mj-lt"/>
              <a:buAutoNum type="romanUcPeriod"/>
            </a:pPr>
            <a:r>
              <a:rPr lang="en-US" dirty="0"/>
              <a:t>To prepare a draft guidelines on e-waste management </a:t>
            </a:r>
          </a:p>
          <a:p>
            <a:pPr marL="400050" indent="-400050" algn="just" defTabSz="342900">
              <a:lnSpc>
                <a:spcPct val="150000"/>
              </a:lnSpc>
              <a:buFont typeface="+mj-lt"/>
              <a:buAutoNum type="romanUcPeriod"/>
            </a:pPr>
            <a:r>
              <a:rPr lang="en-US" dirty="0">
                <a:latin typeface="Segoe Boot Semilight"/>
                <a:ea typeface="Calibri"/>
              </a:rPr>
              <a:t>To facilitate collection process and assembly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85" y="241719"/>
            <a:ext cx="1212011" cy="12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1" y="533400"/>
            <a:ext cx="5486400" cy="390525"/>
          </a:xfrm>
        </p:spPr>
        <p:txBody>
          <a:bodyPr>
            <a:noAutofit/>
          </a:bodyPr>
          <a:lstStyle/>
          <a:p>
            <a:pPr algn="ctr"/>
            <a:r>
              <a:rPr lang="en-US" sz="1600" dirty="0"/>
              <a:t>Regional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0" y="1009650"/>
            <a:ext cx="8405225" cy="496252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200" dirty="0"/>
              <a:t>Source: Estimate from Global E-waste Monitor 2020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200" dirty="0">
                <a:hlinkClick r:id="rId2"/>
              </a:rPr>
              <a:t>www.itu.int</a:t>
            </a:r>
            <a:r>
              <a:rPr lang="en-US" sz="1200" dirty="0"/>
              <a:t>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1" y="1298275"/>
            <a:ext cx="7124701" cy="34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3" y="241720"/>
            <a:ext cx="1026543" cy="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90" y="361951"/>
            <a:ext cx="8626641" cy="4667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	</a:t>
            </a:r>
            <a:r>
              <a:rPr lang="en-US" sz="2200" dirty="0"/>
              <a:t>Global E-waste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0" y="914401"/>
            <a:ext cx="8642682" cy="55626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dirty="0"/>
              <a:t>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/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/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/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/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/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/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/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/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/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/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/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dirty="0"/>
              <a:t>Source: Global E-waste Management (</a:t>
            </a:r>
            <a:r>
              <a:rPr lang="en-US" u="sng" dirty="0">
                <a:hlinkClick r:id="rId2"/>
              </a:rPr>
              <a:t>https://globalewaste.org/map/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-133350"/>
            <a:ext cx="6477000" cy="42481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3" y="241720"/>
            <a:ext cx="1026543" cy="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F5B4-D68D-704A-AF86-F6D211A6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925" y="627798"/>
            <a:ext cx="6897706" cy="5595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E-waste Survey Report-Juba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271A2-87DE-9649-B3F8-E736C3749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1187355"/>
            <a:ext cx="7977352" cy="5078587"/>
          </a:xfrm>
        </p:spPr>
        <p:txBody>
          <a:bodyPr>
            <a:noAutofit/>
          </a:bodyPr>
          <a:lstStyle/>
          <a:p>
            <a:pPr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Fig 1: Key Respondents</a:t>
            </a:r>
          </a:p>
          <a:p>
            <a:pPr marL="0" indent="0" algn="just">
              <a:lnSpc>
                <a:spcPct val="250000"/>
              </a:lnSpc>
              <a:buNone/>
            </a:pPr>
            <a:endParaRPr lang="en-US" sz="1800" dirty="0"/>
          </a:p>
          <a:p>
            <a:pPr marL="0" indent="0" algn="just">
              <a:lnSpc>
                <a:spcPct val="250000"/>
              </a:lnSpc>
              <a:buNone/>
            </a:pPr>
            <a:endParaRPr lang="en-US" sz="1800" dirty="0"/>
          </a:p>
          <a:p>
            <a:pPr marL="0" indent="0" algn="just">
              <a:lnSpc>
                <a:spcPct val="250000"/>
              </a:lnSpc>
              <a:buNone/>
            </a:pPr>
            <a:endParaRPr lang="en-US" sz="1800" dirty="0"/>
          </a:p>
          <a:p>
            <a:pPr marL="0" indent="0" algn="just">
              <a:lnSpc>
                <a:spcPct val="250000"/>
              </a:lnSpc>
              <a:buNone/>
            </a:pPr>
            <a:endParaRPr lang="en-US" sz="1800" dirty="0"/>
          </a:p>
          <a:p>
            <a:pPr marL="0" indent="0" algn="just">
              <a:lnSpc>
                <a:spcPct val="250000"/>
              </a:lnSpc>
              <a:buNone/>
            </a:pPr>
            <a:endParaRPr lang="en-US" sz="1800" dirty="0"/>
          </a:p>
          <a:p>
            <a:pPr marL="0" indent="0" algn="ctr">
              <a:lnSpc>
                <a:spcPct val="250000"/>
              </a:lnSpc>
              <a:buNone/>
            </a:pPr>
            <a:r>
              <a:rPr lang="en-US" dirty="0"/>
              <a:t>Source: National Communication Authority (NCA), 2023</a:t>
            </a:r>
          </a:p>
          <a:p>
            <a:pPr marL="0" indent="0" algn="just">
              <a:lnSpc>
                <a:spcPct val="250000"/>
              </a:lnSpc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457" y="1982"/>
            <a:ext cx="1026543" cy="921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926" y="2345378"/>
            <a:ext cx="5767596" cy="303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1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3D42E1-5FF7-6542-B03C-D70A1934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23925"/>
            <a:ext cx="6181725" cy="990600"/>
          </a:xfrm>
        </p:spPr>
        <p:txBody>
          <a:bodyPr>
            <a:no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Fig 2: E-waste available for disposal</a:t>
            </a:r>
            <a:br>
              <a:rPr lang="en-US" sz="14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4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Do you have electronic-waste for disposal?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4A4F3-40D2-4340-9704-43F58930C4CB}"/>
              </a:ext>
            </a:extLst>
          </p:cNvPr>
          <p:cNvSpPr txBox="1"/>
          <p:nvPr/>
        </p:nvSpPr>
        <p:spPr>
          <a:xfrm>
            <a:off x="968772" y="2569779"/>
            <a:ext cx="750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86945580"/>
              </p:ext>
            </p:extLst>
          </p:nvPr>
        </p:nvGraphicFramePr>
        <p:xfrm>
          <a:off x="1895475" y="2085975"/>
          <a:ext cx="5276849" cy="284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3" y="241720"/>
            <a:ext cx="1026543" cy="905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420" y="2566340"/>
            <a:ext cx="5335903" cy="302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2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837EE-4647-9542-A912-98218928C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16" y="1655795"/>
            <a:ext cx="7759677" cy="4458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r>
              <a:rPr lang="en-GB" sz="1400" b="1" dirty="0">
                <a:latin typeface="Century Gothic" charset="0"/>
                <a:ea typeface="Century Gothic" charset="0"/>
                <a:cs typeface="Century Gothic" charset="0"/>
              </a:rPr>
              <a:t>Source: National Communication Authority, 2023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9548DA-312E-4148-AFA8-7B1EE54A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294" y="1028700"/>
            <a:ext cx="7378337" cy="455195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Figure 3:  Disposal Options</a:t>
            </a:r>
            <a:br>
              <a:rPr lang="en-US" sz="28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</a:br>
            <a:r>
              <a:rPr lang="en-US" b="1" dirty="0">
                <a:latin typeface="Calibri"/>
                <a:ea typeface="Calibri"/>
                <a:cs typeface="Arial"/>
              </a:rPr>
              <a:t>Institutional Management of E-waste</a:t>
            </a:r>
            <a:br>
              <a:rPr lang="en-US" sz="2800" dirty="0">
                <a:latin typeface="Calibri"/>
                <a:ea typeface="Calibri"/>
                <a:cs typeface="Arial"/>
              </a:rPr>
            </a:br>
            <a:endParaRPr lang="en-US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090738"/>
            <a:ext cx="5591175" cy="29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50" y="0"/>
            <a:ext cx="1026543" cy="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8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E2E84E5-DC66-164B-855B-752212C3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609600"/>
            <a:ext cx="7901389" cy="790576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br>
              <a:rPr lang="en-US" sz="20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</a:br>
            <a:r>
              <a:rPr lang="en-US" sz="20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Figure 4:  E-waste Collector</a:t>
            </a:r>
            <a:br>
              <a:rPr lang="en-US" sz="20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</a:br>
            <a:r>
              <a:rPr lang="en-US" sz="2000" b="1" dirty="0">
                <a:latin typeface="Calibri"/>
                <a:ea typeface="Calibri"/>
                <a:cs typeface="Arial"/>
              </a:rPr>
              <a:t>Have you ever heard of e-waste collector in South Sudan?</a:t>
            </a:r>
            <a:br>
              <a:rPr lang="en-US" sz="2000" dirty="0">
                <a:latin typeface="Calibri"/>
                <a:ea typeface="Calibri"/>
                <a:cs typeface="Arial"/>
              </a:rPr>
            </a:br>
            <a:endParaRPr lang="en-US" sz="200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911" y="2413338"/>
            <a:ext cx="8281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45872803"/>
              </p:ext>
            </p:extLst>
          </p:nvPr>
        </p:nvGraphicFramePr>
        <p:xfrm>
          <a:off x="2476501" y="1783080"/>
          <a:ext cx="4333874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7" y="0"/>
            <a:ext cx="1026543" cy="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2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1028701"/>
            <a:ext cx="6772275" cy="98107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1200" dirty="0"/>
            </a:br>
            <a:r>
              <a:rPr lang="en-US" sz="1400" dirty="0"/>
              <a:t>Figure 5:  Understanding of Risks. </a:t>
            </a:r>
            <a:br>
              <a:rPr lang="en-US" sz="1400" dirty="0"/>
            </a:br>
            <a:r>
              <a:rPr lang="en-US" sz="1400" dirty="0"/>
              <a:t>What Happen to E-waste if not collected, disposed-off and recycled properly?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0" y="1914524"/>
            <a:ext cx="8642682" cy="44790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200" dirty="0"/>
              <a:t>Source: National Communication Authority (NCA, 2023)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" y="2295525"/>
            <a:ext cx="60102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3" y="241720"/>
            <a:ext cx="1026543" cy="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3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GF">
      <a:dk1>
        <a:srgbClr val="696C6D"/>
      </a:dk1>
      <a:lt1>
        <a:srgbClr val="FFFFFF"/>
      </a:lt1>
      <a:dk2>
        <a:srgbClr val="0E3266"/>
      </a:dk2>
      <a:lt2>
        <a:srgbClr val="F1B039"/>
      </a:lt2>
      <a:accent1>
        <a:srgbClr val="F1B039"/>
      </a:accent1>
      <a:accent2>
        <a:srgbClr val="0E3266"/>
      </a:accent2>
      <a:accent3>
        <a:srgbClr val="696C6D"/>
      </a:accent3>
      <a:accent4>
        <a:srgbClr val="909293"/>
      </a:accent4>
      <a:accent5>
        <a:srgbClr val="CFD1D0"/>
      </a:accent5>
      <a:accent6>
        <a:srgbClr val="FFFFFF"/>
      </a:accent6>
      <a:hlink>
        <a:srgbClr val="DBBF46"/>
      </a:hlink>
      <a:folHlink>
        <a:srgbClr val="56E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68214</TotalTime>
  <Words>576</Words>
  <Application>Microsoft Office PowerPoint</Application>
  <PresentationFormat>On-screen Show (4:3)</PresentationFormat>
  <Paragraphs>135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</vt:lpstr>
      <vt:lpstr>Campton Light</vt:lpstr>
      <vt:lpstr>Campton Medium</vt:lpstr>
      <vt:lpstr>Century Gothic</vt:lpstr>
      <vt:lpstr>Segoe Boot Semilight</vt:lpstr>
      <vt:lpstr>Shentox Bold</vt:lpstr>
      <vt:lpstr>Wingdings</vt:lpstr>
      <vt:lpstr>Office Theme</vt:lpstr>
      <vt:lpstr>1_Office Theme</vt:lpstr>
      <vt:lpstr>PowerPoint Presentation</vt:lpstr>
      <vt:lpstr>E-waste Survey Report </vt:lpstr>
      <vt:lpstr>Regional Data</vt:lpstr>
      <vt:lpstr> Global E-waste Statistics</vt:lpstr>
      <vt:lpstr>E-waste Survey Report-Juba</vt:lpstr>
      <vt:lpstr>Fig 2: E-waste available for disposal Do you have electronic-waste for disposal?</vt:lpstr>
      <vt:lpstr>Figure 3:  Disposal Options Institutional Management of E-waste </vt:lpstr>
      <vt:lpstr> Figure 4:  E-waste Collector Have you ever heard of e-waste collector in South Sudan? </vt:lpstr>
      <vt:lpstr> Figure 5:  Understanding of Risks.  What Happen to E-waste if not collected, disposed-off and recycled properly? </vt:lpstr>
      <vt:lpstr>Figure 6: Recycling Preferences How would you prefer to recycle E-waste? </vt:lpstr>
      <vt:lpstr>Figure 7: Understanding of E-waste Impacts Importance of keeping E-waste out of Landfills </vt:lpstr>
      <vt:lpstr>Key Findings</vt:lpstr>
      <vt:lpstr>Recommendations</vt:lpstr>
      <vt:lpstr>Obsolete E-waste</vt:lpstr>
      <vt:lpstr>National Communication Authority-NCA</vt:lpstr>
      <vt:lpstr>National Communication Authority (NCA)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Relish</dc:creator>
  <cp:lastModifiedBy>Abuol Thon Daniel</cp:lastModifiedBy>
  <cp:revision>639</cp:revision>
  <cp:lastPrinted>2023-03-22T08:14:54Z</cp:lastPrinted>
  <dcterms:created xsi:type="dcterms:W3CDTF">2016-06-29T21:33:55Z</dcterms:created>
  <dcterms:modified xsi:type="dcterms:W3CDTF">2024-03-12T09:00:49Z</dcterms:modified>
</cp:coreProperties>
</file>