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8" r:id="rId2"/>
    <p:sldId id="269" r:id="rId3"/>
    <p:sldId id="302" r:id="rId4"/>
    <p:sldId id="303" r:id="rId5"/>
    <p:sldId id="293" r:id="rId6"/>
    <p:sldId id="297" r:id="rId7"/>
    <p:sldId id="317" r:id="rId8"/>
    <p:sldId id="292" r:id="rId9"/>
    <p:sldId id="324" r:id="rId10"/>
    <p:sldId id="328" r:id="rId11"/>
    <p:sldId id="320" r:id="rId12"/>
    <p:sldId id="295" r:id="rId13"/>
    <p:sldId id="326" r:id="rId14"/>
    <p:sldId id="327" r:id="rId15"/>
    <p:sldId id="325" r:id="rId16"/>
    <p:sldId id="274" r:id="rId17"/>
    <p:sldId id="298" r:id="rId18"/>
    <p:sldId id="280" r:id="rId19"/>
    <p:sldId id="321" r:id="rId20"/>
    <p:sldId id="306" r:id="rId21"/>
    <p:sldId id="314" r:id="rId22"/>
    <p:sldId id="299" r:id="rId23"/>
    <p:sldId id="322" r:id="rId24"/>
    <p:sldId id="309" r:id="rId25"/>
    <p:sldId id="311" r:id="rId26"/>
    <p:sldId id="310" r:id="rId27"/>
    <p:sldId id="312"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5"/>
    <p:restoredTop sz="93157"/>
  </p:normalViewPr>
  <p:slideViewPr>
    <p:cSldViewPr>
      <p:cViewPr varScale="1">
        <p:scale>
          <a:sx n="63" d="100"/>
          <a:sy n="63" d="100"/>
        </p:scale>
        <p:origin x="142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972D0-918E-D44D-8899-20CE419DCE62}" type="datetimeFigureOut">
              <a:rPr lang="x-none" smtClean="0"/>
              <a:t>10/03/2024</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94949-6140-994B-821D-1AE85AFD14A1}" type="slidenum">
              <a:rPr lang="x-none" smtClean="0"/>
              <a:t>‹#›</a:t>
            </a:fld>
            <a:endParaRPr lang="x-none"/>
          </a:p>
        </p:txBody>
      </p:sp>
    </p:spTree>
    <p:extLst>
      <p:ext uri="{BB962C8B-B14F-4D97-AF65-F5344CB8AC3E}">
        <p14:creationId xmlns:p14="http://schemas.microsoft.com/office/powerpoint/2010/main" val="281888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E394949-6140-994B-821D-1AE85AFD14A1}" type="slidenum">
              <a:rPr lang="x-none" smtClean="0"/>
              <a:t>27</a:t>
            </a:fld>
            <a:endParaRPr lang="x-none"/>
          </a:p>
        </p:txBody>
      </p:sp>
    </p:spTree>
    <p:extLst>
      <p:ext uri="{BB962C8B-B14F-4D97-AF65-F5344CB8AC3E}">
        <p14:creationId xmlns:p14="http://schemas.microsoft.com/office/powerpoint/2010/main" val="280211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967AF43-9160-410E-B072-9679DE034D8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114580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7AF43-9160-410E-B072-9679DE034D8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86595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7AF43-9160-410E-B072-9679DE034D8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254667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lgn="just">
              <a:defRPr>
                <a:latin typeface="Century Gothic" pitchFamily="34" charset="0"/>
              </a:defRPr>
            </a:lvl1pPr>
            <a:lvl2pPr algn="just">
              <a:defRPr>
                <a:latin typeface="Century Gothic" pitchFamily="34" charset="0"/>
              </a:defRPr>
            </a:lvl2pPr>
            <a:lvl3pPr algn="just">
              <a:defRPr>
                <a:latin typeface="Century Gothic" pitchFamily="34" charset="0"/>
              </a:defRPr>
            </a:lvl3pPr>
            <a:lvl4pPr algn="just">
              <a:defRPr>
                <a:latin typeface="Century Gothic" pitchFamily="34" charset="0"/>
              </a:defRPr>
            </a:lvl4pPr>
            <a:lvl5pPr algn="just">
              <a:defRPr>
                <a:latin typeface="Century Gothic"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967AF43-9160-410E-B072-9679DE034D8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387677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7AF43-9160-410E-B072-9679DE034D8D}"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164147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67AF43-9160-410E-B072-9679DE034D8D}"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417596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67AF43-9160-410E-B072-9679DE034D8D}"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379032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67AF43-9160-410E-B072-9679DE034D8D}"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388376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7AF43-9160-410E-B072-9679DE034D8D}"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39548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7AF43-9160-410E-B072-9679DE034D8D}"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188410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7AF43-9160-410E-B072-9679DE034D8D}"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F47B-B2E4-4816-9ADD-F3CF25E0B621}" type="slidenum">
              <a:rPr lang="en-US" smtClean="0"/>
              <a:t>‹#›</a:t>
            </a:fld>
            <a:endParaRPr lang="en-US"/>
          </a:p>
        </p:txBody>
      </p:sp>
    </p:spTree>
    <p:extLst>
      <p:ext uri="{BB962C8B-B14F-4D97-AF65-F5344CB8AC3E}">
        <p14:creationId xmlns:p14="http://schemas.microsoft.com/office/powerpoint/2010/main" val="303699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7AF43-9160-410E-B072-9679DE034D8D}" type="datetimeFigureOut">
              <a:rPr lang="en-US" smtClean="0"/>
              <a:t>3/10/2024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2F47B-B2E4-4816-9ADD-F3CF25E0B621}" type="slidenum">
              <a:rPr lang="en-US" smtClean="0"/>
              <a:t>‹#›</a:t>
            </a:fld>
            <a:endParaRPr 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305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41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5181600"/>
          </a:xfrm>
        </p:spPr>
        <p:txBody>
          <a:bodyPr>
            <a:normAutofit/>
          </a:bodyPr>
          <a:lstStyle/>
          <a:p>
            <a:br>
              <a:rPr lang="en-US" sz="3200" dirty="0"/>
            </a:br>
            <a:r>
              <a:rPr lang="en-US" sz="3200" dirty="0"/>
              <a:t>REPORT OF WORKING GROUP 07: E-WASTE MANAGEMENT AND GREEN ICTs</a:t>
            </a:r>
            <a:br>
              <a:rPr lang="en-US" sz="3200" dirty="0"/>
            </a:br>
            <a:br>
              <a:rPr lang="en-US" sz="3200" dirty="0"/>
            </a:br>
            <a:r>
              <a:rPr lang="en-US" sz="3200" dirty="0"/>
              <a:t>Presented </a:t>
            </a:r>
            <a:r>
              <a:rPr lang="en-US" sz="3200" dirty="0" err="1"/>
              <a:t>By:Anita</a:t>
            </a:r>
            <a:r>
              <a:rPr lang="en-US" sz="3200" dirty="0"/>
              <a:t> HODARI</a:t>
            </a:r>
            <a:br>
              <a:rPr lang="en-US" sz="3200" dirty="0"/>
            </a:br>
            <a:r>
              <a:rPr lang="en-US" sz="3200" dirty="0"/>
              <a:t>Chairperson, EACO WG7</a:t>
            </a:r>
          </a:p>
        </p:txBody>
      </p:sp>
    </p:spTree>
    <p:extLst>
      <p:ext uri="{BB962C8B-B14F-4D97-AF65-F5344CB8AC3E}">
        <p14:creationId xmlns:p14="http://schemas.microsoft.com/office/powerpoint/2010/main" val="252490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68685"/>
            <a:ext cx="8229600" cy="607715"/>
          </a:xfrm>
        </p:spPr>
        <p:txBody>
          <a:bodyPr>
            <a:normAutofit fontScale="90000"/>
          </a:bodyPr>
          <a:lstStyle/>
          <a:p>
            <a:br>
              <a:rPr lang="en-GB" sz="3600" b="1" dirty="0"/>
            </a:br>
            <a:br>
              <a:rPr lang="en-GB" sz="3600" b="1" dirty="0"/>
            </a:br>
            <a:br>
              <a:rPr lang="en-GB" sz="3600" b="1" dirty="0"/>
            </a:br>
            <a:r>
              <a:rPr lang="en-US" sz="3100" b="1" dirty="0"/>
              <a:t>Updates from National Steering Committees</a:t>
            </a:r>
            <a:r>
              <a:rPr lang="en-US" sz="4000" b="1" dirty="0"/>
              <a:t>…</a:t>
            </a:r>
            <a:r>
              <a:rPr lang="x-none" sz="4000" dirty="0"/>
              <a:t> </a:t>
            </a:r>
            <a:br>
              <a:rPr lang="en-US" sz="4000" dirty="0"/>
            </a:br>
            <a:br>
              <a:rPr lang="en-US" sz="3600" dirty="0"/>
            </a:br>
            <a:br>
              <a:rPr lang="en-GB" sz="3600" u="sng" dirty="0"/>
            </a:br>
            <a:endParaRPr lang="en-GB" sz="3600" dirty="0"/>
          </a:p>
        </p:txBody>
      </p:sp>
      <p:sp>
        <p:nvSpPr>
          <p:cNvPr id="3" name="Content Placeholder 2"/>
          <p:cNvSpPr>
            <a:spLocks noGrp="1"/>
          </p:cNvSpPr>
          <p:nvPr>
            <p:ph idx="1"/>
          </p:nvPr>
        </p:nvSpPr>
        <p:spPr>
          <a:xfrm>
            <a:off x="304800" y="1676401"/>
            <a:ext cx="8382000" cy="5029200"/>
          </a:xfrm>
        </p:spPr>
        <p:txBody>
          <a:bodyPr>
            <a:normAutofit fontScale="25000" lnSpcReduction="20000"/>
          </a:bodyPr>
          <a:lstStyle/>
          <a:p>
            <a:pPr marL="0" indent="0">
              <a:buNone/>
            </a:pPr>
            <a:r>
              <a:rPr lang="en-US" sz="8000" b="1" dirty="0"/>
              <a:t>Tanzania</a:t>
            </a:r>
          </a:p>
          <a:p>
            <a:r>
              <a:rPr lang="en-GB" sz="8000" dirty="0">
                <a:solidFill>
                  <a:srgbClr val="000000"/>
                </a:solidFill>
                <a:effectLst/>
                <a:ea typeface="Calibri" panose="020F0502020204030204" pitchFamily="34" charset="0"/>
              </a:rPr>
              <a:t>Completed </a:t>
            </a:r>
            <a:r>
              <a:rPr lang="en-GB" sz="8000" dirty="0" err="1">
                <a:solidFill>
                  <a:srgbClr val="000000"/>
                </a:solidFill>
                <a:effectLst/>
                <a:ea typeface="Calibri" panose="020F0502020204030204" pitchFamily="34" charset="0"/>
              </a:rPr>
              <a:t>ReduCE</a:t>
            </a:r>
            <a:r>
              <a:rPr lang="en-GB" sz="8000" dirty="0">
                <a:solidFill>
                  <a:srgbClr val="000000"/>
                </a:solidFill>
                <a:effectLst/>
                <a:ea typeface="Calibri" panose="020F0502020204030204" pitchFamily="34" charset="0"/>
              </a:rPr>
              <a:t>-waste project by PREVENT Alliance in collaboration with EACO, UNITAR-SCYCLE and WRF in 2022.</a:t>
            </a:r>
          </a:p>
          <a:p>
            <a:pPr marL="0" indent="0">
              <a:buNone/>
            </a:pPr>
            <a:r>
              <a:rPr lang="en-GB" sz="8000" b="1" dirty="0">
                <a:solidFill>
                  <a:srgbClr val="000000"/>
                </a:solidFill>
              </a:rPr>
              <a:t>South Sudan</a:t>
            </a:r>
            <a:endParaRPr lang="en-US" sz="8000" b="1" dirty="0"/>
          </a:p>
          <a:p>
            <a:r>
              <a:rPr lang="en-GB" sz="8000" dirty="0">
                <a:solidFill>
                  <a:srgbClr val="000000"/>
                </a:solidFill>
                <a:effectLst/>
                <a:ea typeface="Calibri" panose="020F0502020204030204" pitchFamily="34" charset="0"/>
              </a:rPr>
              <a:t>The National Communication Authority (NCA) </a:t>
            </a:r>
            <a:r>
              <a:rPr lang="en-GB" sz="8000" dirty="0">
                <a:solidFill>
                  <a:srgbClr val="000000"/>
                </a:solidFill>
                <a:ea typeface="Calibri" panose="020F0502020204030204" pitchFamily="34" charset="0"/>
              </a:rPr>
              <a:t>in collaboration with</a:t>
            </a:r>
            <a:r>
              <a:rPr lang="en-GB" sz="8000" dirty="0">
                <a:solidFill>
                  <a:srgbClr val="000000"/>
                </a:solidFill>
                <a:effectLst/>
                <a:ea typeface="Calibri" panose="020F0502020204030204" pitchFamily="34" charset="0"/>
              </a:rPr>
              <a:t> the Ministry of Environment and Forestry has formulated the National Steering Committee. The NSC is in Place and the </a:t>
            </a:r>
            <a:r>
              <a:rPr lang="en-GB" sz="8000" dirty="0" err="1">
                <a:solidFill>
                  <a:srgbClr val="000000"/>
                </a:solidFill>
                <a:effectLst/>
                <a:ea typeface="Calibri" panose="020F0502020204030204" pitchFamily="34" charset="0"/>
              </a:rPr>
              <a:t>E-waste</a:t>
            </a:r>
            <a:r>
              <a:rPr lang="en-GB" sz="8000" dirty="0">
                <a:solidFill>
                  <a:srgbClr val="000000"/>
                </a:solidFill>
                <a:effectLst/>
                <a:ea typeface="Calibri" panose="020F0502020204030204" pitchFamily="34" charset="0"/>
              </a:rPr>
              <a:t> Agenda is taking shape.</a:t>
            </a:r>
          </a:p>
          <a:p>
            <a:pPr marL="0" indent="0">
              <a:buNone/>
            </a:pPr>
            <a:r>
              <a:rPr lang="en-GB" sz="8000" b="1" dirty="0">
                <a:solidFill>
                  <a:srgbClr val="000000"/>
                </a:solidFill>
              </a:rPr>
              <a:t>Uganda</a:t>
            </a:r>
          </a:p>
          <a:p>
            <a:pPr lvl="0" algn="just">
              <a:lnSpc>
                <a:spcPct val="115000"/>
              </a:lnSpc>
            </a:pPr>
            <a:r>
              <a:rPr lang="en-GB" sz="8000" dirty="0">
                <a:solidFill>
                  <a:srgbClr val="000000"/>
                </a:solidFill>
                <a:effectLst/>
                <a:ea typeface="Calibri" panose="020F0502020204030204" pitchFamily="34" charset="0"/>
              </a:rPr>
              <a:t>Baseline study on e-waste is complete</a:t>
            </a:r>
            <a:r>
              <a:rPr lang="x-none" sz="8000" dirty="0">
                <a:solidFill>
                  <a:srgbClr val="000000"/>
                </a:solidFill>
                <a:ea typeface="Calibri" panose="020F0502020204030204" pitchFamily="34" charset="0"/>
              </a:rPr>
              <a:t>d</a:t>
            </a:r>
          </a:p>
          <a:p>
            <a:pPr lvl="0" algn="just">
              <a:lnSpc>
                <a:spcPct val="115000"/>
              </a:lnSpc>
            </a:pPr>
            <a:r>
              <a:rPr lang="en-US" sz="8000" dirty="0">
                <a:solidFill>
                  <a:srgbClr val="000000"/>
                </a:solidFill>
                <a:effectLst/>
                <a:ea typeface="Arial" panose="020B0604020202020204" pitchFamily="34" charset="0"/>
              </a:rPr>
              <a:t>On 10</a:t>
            </a:r>
            <a:r>
              <a:rPr lang="en-US" sz="8000" baseline="30000" dirty="0">
                <a:solidFill>
                  <a:srgbClr val="000000"/>
                </a:solidFill>
                <a:effectLst/>
                <a:ea typeface="Arial" panose="020B0604020202020204" pitchFamily="34" charset="0"/>
              </a:rPr>
              <a:t>th</a:t>
            </a:r>
            <a:r>
              <a:rPr lang="en-US" sz="8000" dirty="0">
                <a:solidFill>
                  <a:srgbClr val="000000"/>
                </a:solidFill>
                <a:effectLst/>
                <a:ea typeface="Arial" panose="020B0604020202020204" pitchFamily="34" charset="0"/>
              </a:rPr>
              <a:t> June 2021, Uganda launched National E-waste Collection Facility under the guidance of the National Steering Committee and support of UCC. </a:t>
            </a:r>
            <a:endParaRPr lang="x-none" sz="8000" dirty="0">
              <a:solidFill>
                <a:srgbClr val="000000"/>
              </a:solidFill>
              <a:ea typeface="Arial" panose="020B0604020202020204" pitchFamily="34" charset="0"/>
            </a:endParaRPr>
          </a:p>
          <a:p>
            <a:pPr lvl="0" algn="just">
              <a:lnSpc>
                <a:spcPct val="115000"/>
              </a:lnSpc>
            </a:pPr>
            <a:r>
              <a:rPr lang="en-US" sz="8000" dirty="0">
                <a:solidFill>
                  <a:srgbClr val="000000"/>
                </a:solidFill>
                <a:effectLst/>
                <a:ea typeface="Arial" panose="020B0604020202020204" pitchFamily="34" charset="0"/>
              </a:rPr>
              <a:t>Uganda have a new law on Environment with provisions on E-waste and Waste Management Regulations</a:t>
            </a:r>
            <a:r>
              <a:rPr lang="x-none" sz="8000" dirty="0">
                <a:solidFill>
                  <a:srgbClr val="000000"/>
                </a:solidFill>
                <a:ea typeface="Arial" panose="020B0604020202020204" pitchFamily="34" charset="0"/>
              </a:rPr>
              <a:t> </a:t>
            </a:r>
          </a:p>
          <a:p>
            <a:pPr lvl="0" algn="just">
              <a:lnSpc>
                <a:spcPct val="115000"/>
              </a:lnSpc>
            </a:pPr>
            <a:r>
              <a:rPr lang="en-GB" sz="8000" dirty="0">
                <a:solidFill>
                  <a:srgbClr val="000000"/>
                </a:solidFill>
                <a:effectLst/>
                <a:ea typeface="Calibri" panose="020F0502020204030204" pitchFamily="34" charset="0"/>
              </a:rPr>
              <a:t>Surveillance on counterfeit products in the country is on-going through the relevant authorities.</a:t>
            </a:r>
            <a:endParaRPr lang="en-US" sz="8000" dirty="0"/>
          </a:p>
          <a:p>
            <a:pPr algn="l"/>
            <a:endParaRPr lang="en-GB" sz="2800" u="sng" dirty="0"/>
          </a:p>
        </p:txBody>
      </p:sp>
    </p:spTree>
    <p:extLst>
      <p:ext uri="{BB962C8B-B14F-4D97-AF65-F5344CB8AC3E}">
        <p14:creationId xmlns:p14="http://schemas.microsoft.com/office/powerpoint/2010/main" val="389170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685800"/>
            <a:ext cx="8229600" cy="8321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Regional E-waste Strategy</a:t>
            </a:r>
            <a:r>
              <a:rPr lang="en-US" sz="3600" dirty="0"/>
              <a:t>…</a:t>
            </a:r>
          </a:p>
        </p:txBody>
      </p:sp>
      <p:sp>
        <p:nvSpPr>
          <p:cNvPr id="3" name="Content Placeholder 2"/>
          <p:cNvSpPr>
            <a:spLocks noGrp="1"/>
          </p:cNvSpPr>
          <p:nvPr>
            <p:ph idx="1"/>
          </p:nvPr>
        </p:nvSpPr>
        <p:spPr>
          <a:xfrm>
            <a:off x="431800" y="1371600"/>
            <a:ext cx="8255000" cy="5410201"/>
          </a:xfrm>
        </p:spPr>
        <p:txBody>
          <a:bodyPr>
            <a:noAutofit/>
          </a:bodyPr>
          <a:lstStyle/>
          <a:p>
            <a:r>
              <a:rPr lang="en-US" sz="2400" dirty="0"/>
              <a:t>The current Strategy is for 5 years, commenced in 2022 and will end in 2027.</a:t>
            </a:r>
          </a:p>
          <a:p>
            <a:r>
              <a:rPr lang="en-US" sz="2400" dirty="0"/>
              <a:t>Pillars of strategy:</a:t>
            </a:r>
          </a:p>
          <a:p>
            <a:pPr marL="0" lvl="0" indent="0" algn="just">
              <a:spcBef>
                <a:spcPts val="1200"/>
              </a:spcBef>
              <a:spcAft>
                <a:spcPts val="1200"/>
              </a:spcAft>
              <a:buNone/>
            </a:pPr>
            <a:r>
              <a:rPr lang="en-US" sz="2400" dirty="0">
                <a:solidFill>
                  <a:srgbClr val="000000"/>
                </a:solidFill>
                <a:ea typeface="Arial" panose="020B0604020202020204" pitchFamily="34" charset="0"/>
              </a:rPr>
              <a:t>	- </a:t>
            </a:r>
            <a:r>
              <a:rPr lang="en-US" sz="2400" dirty="0">
                <a:solidFill>
                  <a:srgbClr val="000000"/>
                </a:solidFill>
                <a:effectLst/>
                <a:ea typeface="Arial" panose="020B0604020202020204" pitchFamily="34" charset="0"/>
              </a:rPr>
              <a:t>Policy, Legal and Regulatory framework</a:t>
            </a:r>
            <a:endParaRPr lang="x-none" sz="2400" dirty="0">
              <a:solidFill>
                <a:srgbClr val="000000"/>
              </a:solidFill>
              <a:ea typeface="Arial" panose="020B0604020202020204" pitchFamily="34" charset="0"/>
            </a:endParaRPr>
          </a:p>
          <a:p>
            <a:pPr marL="0" lvl="0" indent="0" algn="just">
              <a:spcBef>
                <a:spcPts val="1200"/>
              </a:spcBef>
              <a:spcAft>
                <a:spcPts val="1200"/>
              </a:spcAft>
              <a:buNone/>
            </a:pPr>
            <a:r>
              <a:rPr lang="x-none" sz="2400" dirty="0">
                <a:solidFill>
                  <a:srgbClr val="000000"/>
                </a:solidFill>
                <a:effectLst/>
                <a:ea typeface="Arial" panose="020B0604020202020204" pitchFamily="34" charset="0"/>
              </a:rPr>
              <a:t>	- </a:t>
            </a:r>
            <a:r>
              <a:rPr lang="en-US" sz="2400" dirty="0">
                <a:solidFill>
                  <a:srgbClr val="000000"/>
                </a:solidFill>
                <a:effectLst/>
                <a:ea typeface="Arial" panose="020B0604020202020204" pitchFamily="34" charset="0"/>
              </a:rPr>
              <a:t>Infrastructure for e-waste management </a:t>
            </a:r>
            <a:endParaRPr lang="x-none" sz="2400" dirty="0">
              <a:solidFill>
                <a:srgbClr val="000000"/>
              </a:solidFill>
              <a:ea typeface="Arial" panose="020B0604020202020204" pitchFamily="34" charset="0"/>
            </a:endParaRPr>
          </a:p>
          <a:p>
            <a:pPr marL="0" lvl="0" indent="0" algn="just">
              <a:spcBef>
                <a:spcPts val="1200"/>
              </a:spcBef>
              <a:spcAft>
                <a:spcPts val="1200"/>
              </a:spcAft>
              <a:buNone/>
            </a:pPr>
            <a:r>
              <a:rPr lang="x-none" sz="2400" dirty="0">
                <a:solidFill>
                  <a:srgbClr val="000000"/>
                </a:solidFill>
                <a:effectLst/>
                <a:ea typeface="Arial" panose="020B0604020202020204" pitchFamily="34" charset="0"/>
              </a:rPr>
              <a:t>	- </a:t>
            </a:r>
            <a:r>
              <a:rPr lang="en-US" sz="2400" dirty="0">
                <a:solidFill>
                  <a:srgbClr val="000000"/>
                </a:solidFill>
                <a:effectLst/>
                <a:ea typeface="Arial" panose="020B0604020202020204" pitchFamily="34" charset="0"/>
              </a:rPr>
              <a:t>Resource mobilization</a:t>
            </a:r>
            <a:endParaRPr lang="x-none" sz="2400" dirty="0">
              <a:solidFill>
                <a:srgbClr val="000000"/>
              </a:solidFill>
              <a:ea typeface="Arial" panose="020B0604020202020204" pitchFamily="34" charset="0"/>
            </a:endParaRPr>
          </a:p>
          <a:p>
            <a:pPr marL="0" lvl="0" indent="0" algn="just">
              <a:spcBef>
                <a:spcPts val="1200"/>
              </a:spcBef>
              <a:spcAft>
                <a:spcPts val="1200"/>
              </a:spcAft>
              <a:buNone/>
            </a:pPr>
            <a:r>
              <a:rPr lang="x-none" sz="2400" dirty="0">
                <a:solidFill>
                  <a:srgbClr val="000000"/>
                </a:solidFill>
                <a:ea typeface="Arial" panose="020B0604020202020204" pitchFamily="34" charset="0"/>
              </a:rPr>
              <a:t>	- </a:t>
            </a:r>
            <a:r>
              <a:rPr lang="en-US" sz="2400" dirty="0">
                <a:solidFill>
                  <a:srgbClr val="000000"/>
                </a:solidFill>
                <a:effectLst/>
                <a:ea typeface="Arial" panose="020B0604020202020204" pitchFamily="34" charset="0"/>
              </a:rPr>
              <a:t>Coordination and institutional alignment </a:t>
            </a:r>
            <a:endParaRPr lang="x-none" sz="2400" dirty="0">
              <a:solidFill>
                <a:srgbClr val="000000"/>
              </a:solidFill>
              <a:ea typeface="Arial" panose="020B0604020202020204" pitchFamily="34" charset="0"/>
            </a:endParaRPr>
          </a:p>
          <a:p>
            <a:pPr marL="0" lvl="0" indent="0" algn="just">
              <a:spcBef>
                <a:spcPts val="1200"/>
              </a:spcBef>
              <a:spcAft>
                <a:spcPts val="1200"/>
              </a:spcAft>
              <a:buNone/>
            </a:pPr>
            <a:r>
              <a:rPr lang="x-none" sz="2400" dirty="0">
                <a:solidFill>
                  <a:srgbClr val="000000"/>
                </a:solidFill>
                <a:effectLst/>
                <a:ea typeface="Arial" panose="020B0604020202020204" pitchFamily="34" charset="0"/>
              </a:rPr>
              <a:t>	- </a:t>
            </a:r>
            <a:r>
              <a:rPr lang="en-US" sz="2400" dirty="0">
                <a:solidFill>
                  <a:srgbClr val="000000"/>
                </a:solidFill>
                <a:effectLst/>
                <a:ea typeface="Arial" panose="020B0604020202020204" pitchFamily="34" charset="0"/>
              </a:rPr>
              <a:t>Capacity building, Research and Innovation</a:t>
            </a:r>
            <a:endParaRPr lang="x-none" sz="2400" dirty="0">
              <a:solidFill>
                <a:srgbClr val="000000"/>
              </a:solidFill>
              <a:effectLst/>
              <a:ea typeface="Arial" panose="020B0604020202020204" pitchFamily="34" charset="0"/>
            </a:endParaRPr>
          </a:p>
          <a:p>
            <a:r>
              <a:rPr lang="en-US" sz="2400" dirty="0"/>
              <a:t>The implementation of this strategy is in its 2</a:t>
            </a:r>
            <a:r>
              <a:rPr lang="en-US" sz="2400" baseline="30000" dirty="0"/>
              <a:t>nd</a:t>
            </a:r>
            <a:r>
              <a:rPr lang="en-US" sz="2400" dirty="0"/>
              <a:t> year and is ongoing. </a:t>
            </a:r>
            <a:endParaRPr lang="x-none" sz="2400" dirty="0"/>
          </a:p>
        </p:txBody>
      </p:sp>
    </p:spTree>
    <p:extLst>
      <p:ext uri="{BB962C8B-B14F-4D97-AF65-F5344CB8AC3E}">
        <p14:creationId xmlns:p14="http://schemas.microsoft.com/office/powerpoint/2010/main" val="382058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4277"/>
            <a:ext cx="8229600" cy="832123"/>
          </a:xfrm>
        </p:spPr>
        <p:txBody>
          <a:bodyPr>
            <a:normAutofit fontScale="90000"/>
          </a:bodyPr>
          <a:lstStyle/>
          <a:p>
            <a:br>
              <a:rPr lang="en-GB" sz="3200" dirty="0"/>
            </a:br>
            <a:r>
              <a:rPr lang="en-GB" sz="4000" dirty="0"/>
              <a:t>E-waste Projects and Funding</a:t>
            </a:r>
            <a:endParaRPr lang="en-GB" sz="4000" b="1" dirty="0"/>
          </a:p>
        </p:txBody>
      </p:sp>
      <p:sp>
        <p:nvSpPr>
          <p:cNvPr id="3" name="Content Placeholder 2"/>
          <p:cNvSpPr>
            <a:spLocks noGrp="1"/>
          </p:cNvSpPr>
          <p:nvPr>
            <p:ph idx="1"/>
          </p:nvPr>
        </p:nvSpPr>
        <p:spPr>
          <a:xfrm>
            <a:off x="457200" y="1828801"/>
            <a:ext cx="8229600" cy="4953000"/>
          </a:xfrm>
        </p:spPr>
        <p:txBody>
          <a:bodyPr>
            <a:noAutofit/>
          </a:bodyPr>
          <a:lstStyle/>
          <a:p>
            <a:pPr>
              <a:lnSpc>
                <a:spcPct val="151000"/>
              </a:lnSpc>
              <a:spcAft>
                <a:spcPts val="15"/>
              </a:spcAft>
            </a:pPr>
            <a:r>
              <a:rPr lang="en-US" sz="2400" dirty="0">
                <a:solidFill>
                  <a:srgbClr val="000000"/>
                </a:solidFill>
                <a:effectLst/>
                <a:ea typeface="Arial" panose="020B0604020202020204" pitchFamily="34" charset="0"/>
              </a:rPr>
              <a:t>These projects were completed and members agreed to give priority to legal and regulatory frameworks, infrastructure, data and awareness in the coming funding phases. </a:t>
            </a:r>
          </a:p>
          <a:p>
            <a:pPr>
              <a:lnSpc>
                <a:spcPct val="151000"/>
              </a:lnSpc>
              <a:spcAft>
                <a:spcPts val="15"/>
              </a:spcAft>
            </a:pPr>
            <a:r>
              <a:rPr lang="en-US" sz="2400" dirty="0">
                <a:solidFill>
                  <a:srgbClr val="000000"/>
                </a:solidFill>
                <a:effectLst/>
                <a:ea typeface="Arial" panose="020B0604020202020204" pitchFamily="34" charset="0"/>
              </a:rPr>
              <a:t>The reports of </a:t>
            </a:r>
            <a:r>
              <a:rPr lang="en-US" sz="2400" dirty="0" err="1">
                <a:solidFill>
                  <a:srgbClr val="000000"/>
                </a:solidFill>
                <a:effectLst/>
                <a:ea typeface="Arial" panose="020B0604020202020204" pitchFamily="34" charset="0"/>
              </a:rPr>
              <a:t>ReDuce</a:t>
            </a:r>
            <a:r>
              <a:rPr lang="en-US" sz="2400" dirty="0">
                <a:solidFill>
                  <a:srgbClr val="000000"/>
                </a:solidFill>
                <a:effectLst/>
                <a:ea typeface="Arial" panose="020B0604020202020204" pitchFamily="34" charset="0"/>
              </a:rPr>
              <a:t>-Waste and E-waste Survey/Data Harmonization are available on EACO website.</a:t>
            </a:r>
            <a:endParaRPr lang="x-none" sz="2400" dirty="0">
              <a:solidFill>
                <a:srgbClr val="000000"/>
              </a:solidFill>
              <a:effectLst/>
              <a:ea typeface="Arial" panose="020B0604020202020204" pitchFamily="34" charset="0"/>
            </a:endParaRPr>
          </a:p>
          <a:p>
            <a:pPr marL="6350" indent="-6350" algn="just">
              <a:lnSpc>
                <a:spcPct val="151000"/>
              </a:lnSpc>
              <a:spcAft>
                <a:spcPts val="15"/>
              </a:spcAft>
            </a:pPr>
            <a:endParaRPr lang="en-US" sz="2400" dirty="0">
              <a:solidFill>
                <a:srgbClr val="000000"/>
              </a:solidFill>
              <a:effectLst/>
              <a:ea typeface="Arial" panose="020B0604020202020204" pitchFamily="34" charset="0"/>
            </a:endParaRPr>
          </a:p>
          <a:p>
            <a:pPr marL="0" indent="0" algn="just">
              <a:lnSpc>
                <a:spcPct val="151000"/>
              </a:lnSpc>
              <a:spcAft>
                <a:spcPts val="15"/>
              </a:spcAft>
              <a:buNone/>
            </a:pPr>
            <a:endParaRPr lang="x-none" sz="2400" dirty="0">
              <a:solidFill>
                <a:srgbClr val="000000"/>
              </a:solidFill>
              <a:ea typeface="Arial" panose="020B0604020202020204" pitchFamily="34" charset="0"/>
            </a:endParaRPr>
          </a:p>
          <a:p>
            <a:pPr marL="0" indent="0" algn="just">
              <a:lnSpc>
                <a:spcPct val="151000"/>
              </a:lnSpc>
              <a:spcAft>
                <a:spcPts val="15"/>
              </a:spcAft>
              <a:buNone/>
            </a:pPr>
            <a:endParaRPr lang="en-GB" sz="2400" dirty="0"/>
          </a:p>
        </p:txBody>
      </p:sp>
    </p:spTree>
    <p:extLst>
      <p:ext uri="{BB962C8B-B14F-4D97-AF65-F5344CB8AC3E}">
        <p14:creationId xmlns:p14="http://schemas.microsoft.com/office/powerpoint/2010/main" val="1587072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4277"/>
            <a:ext cx="8229600" cy="832123"/>
          </a:xfrm>
        </p:spPr>
        <p:txBody>
          <a:bodyPr>
            <a:normAutofit fontScale="90000"/>
          </a:bodyPr>
          <a:lstStyle/>
          <a:p>
            <a:br>
              <a:rPr lang="en-GB" sz="3200" dirty="0"/>
            </a:br>
            <a:r>
              <a:rPr lang="en-GB" sz="4000" dirty="0"/>
              <a:t>E-waste Projects and Funding…</a:t>
            </a:r>
            <a:endParaRPr lang="en-GB" sz="4000" b="1" dirty="0"/>
          </a:p>
        </p:txBody>
      </p:sp>
      <p:sp>
        <p:nvSpPr>
          <p:cNvPr id="3" name="Content Placeholder 2"/>
          <p:cNvSpPr>
            <a:spLocks noGrp="1"/>
          </p:cNvSpPr>
          <p:nvPr>
            <p:ph idx="1"/>
          </p:nvPr>
        </p:nvSpPr>
        <p:spPr>
          <a:xfrm>
            <a:off x="457200" y="1828801"/>
            <a:ext cx="8229600" cy="4953000"/>
          </a:xfrm>
        </p:spPr>
        <p:txBody>
          <a:bodyPr>
            <a:noAutofit/>
          </a:bodyPr>
          <a:lstStyle/>
          <a:p>
            <a:pPr marL="0" indent="0" algn="just">
              <a:lnSpc>
                <a:spcPct val="151000"/>
              </a:lnSpc>
              <a:spcAft>
                <a:spcPts val="15"/>
              </a:spcAft>
              <a:buNone/>
            </a:pPr>
            <a:r>
              <a:rPr lang="x-none" sz="2000" b="1" dirty="0">
                <a:solidFill>
                  <a:srgbClr val="000000"/>
                </a:solidFill>
                <a:ea typeface="Arial" panose="020B0604020202020204" pitchFamily="34" charset="0"/>
              </a:rPr>
              <a:t>ReDUCE-Waste</a:t>
            </a:r>
            <a:endParaRPr lang="x-none" sz="2000" b="1" dirty="0">
              <a:solidFill>
                <a:srgbClr val="000000"/>
              </a:solidFill>
              <a:effectLst/>
              <a:ea typeface="Arial" panose="020B0604020202020204" pitchFamily="34" charset="0"/>
            </a:endParaRPr>
          </a:p>
          <a:p>
            <a:pPr algn="just">
              <a:lnSpc>
                <a:spcPct val="151000"/>
              </a:lnSpc>
              <a:spcAft>
                <a:spcPts val="15"/>
              </a:spcAft>
              <a:buFont typeface="Wingdings" pitchFamily="2" charset="2"/>
              <a:buChar char="v"/>
            </a:pPr>
            <a:r>
              <a:rPr lang="en-US" sz="2000" dirty="0">
                <a:solidFill>
                  <a:srgbClr val="000000"/>
                </a:solidFill>
                <a:effectLst/>
                <a:ea typeface="Arial" panose="020B0604020202020204" pitchFamily="34" charset="0"/>
              </a:rPr>
              <a:t>PREVENT Waste Alliance/GIZ-sponsored </a:t>
            </a:r>
            <a:r>
              <a:rPr lang="en-US" sz="2000" dirty="0" err="1">
                <a:solidFill>
                  <a:srgbClr val="000000"/>
                </a:solidFill>
                <a:effectLst/>
                <a:ea typeface="Arial" panose="020B0604020202020204" pitchFamily="34" charset="0"/>
              </a:rPr>
              <a:t>ReduCE</a:t>
            </a:r>
            <a:r>
              <a:rPr lang="en-US" sz="2000" dirty="0">
                <a:solidFill>
                  <a:srgbClr val="000000"/>
                </a:solidFill>
                <a:effectLst/>
                <a:ea typeface="Arial" panose="020B0604020202020204" pitchFamily="34" charset="0"/>
              </a:rPr>
              <a:t>-waste Project which was implemented in Tanzania. </a:t>
            </a:r>
            <a:endParaRPr lang="en-US" sz="2000" dirty="0">
              <a:solidFill>
                <a:srgbClr val="000000"/>
              </a:solidFill>
              <a:ea typeface="Arial" panose="020B0604020202020204" pitchFamily="34" charset="0"/>
            </a:endParaRPr>
          </a:p>
          <a:p>
            <a:pPr algn="just">
              <a:lnSpc>
                <a:spcPct val="151000"/>
              </a:lnSpc>
              <a:spcAft>
                <a:spcPts val="15"/>
              </a:spcAft>
              <a:buFont typeface="Wingdings" pitchFamily="2" charset="2"/>
              <a:buChar char="v"/>
            </a:pPr>
            <a:r>
              <a:rPr lang="en-US" sz="2000" dirty="0">
                <a:solidFill>
                  <a:srgbClr val="000000"/>
                </a:solidFill>
                <a:effectLst/>
                <a:ea typeface="Arial" panose="020B0604020202020204" pitchFamily="34" charset="0"/>
              </a:rPr>
              <a:t>This was a cooperation between the United Nations Institute for Training and Research (UNITAR) and WRF with the local partners National Environment Management Council (NEMC), the Vice President Office (VPO), and the East African Communications Organization (EACO), initiated under the PREVENT Waste Alliance. </a:t>
            </a:r>
          </a:p>
          <a:p>
            <a:pPr marL="6350" indent="-6350" algn="just">
              <a:lnSpc>
                <a:spcPct val="151000"/>
              </a:lnSpc>
              <a:spcAft>
                <a:spcPts val="15"/>
              </a:spcAft>
            </a:pPr>
            <a:endParaRPr lang="en-GB" sz="2400" dirty="0"/>
          </a:p>
        </p:txBody>
      </p:sp>
    </p:spTree>
    <p:extLst>
      <p:ext uri="{BB962C8B-B14F-4D97-AF65-F5344CB8AC3E}">
        <p14:creationId xmlns:p14="http://schemas.microsoft.com/office/powerpoint/2010/main" val="116924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4277"/>
            <a:ext cx="8229600" cy="832123"/>
          </a:xfrm>
        </p:spPr>
        <p:txBody>
          <a:bodyPr>
            <a:normAutofit fontScale="90000"/>
          </a:bodyPr>
          <a:lstStyle/>
          <a:p>
            <a:br>
              <a:rPr lang="en-GB" sz="3200" dirty="0"/>
            </a:br>
            <a:r>
              <a:rPr lang="en-GB" sz="4000" dirty="0"/>
              <a:t>E-waste Projects and Funding…</a:t>
            </a:r>
            <a:endParaRPr lang="en-GB" sz="4000" b="1" dirty="0"/>
          </a:p>
        </p:txBody>
      </p:sp>
      <p:sp>
        <p:nvSpPr>
          <p:cNvPr id="3" name="Content Placeholder 2"/>
          <p:cNvSpPr>
            <a:spLocks noGrp="1"/>
          </p:cNvSpPr>
          <p:nvPr>
            <p:ph idx="1"/>
          </p:nvPr>
        </p:nvSpPr>
        <p:spPr>
          <a:xfrm>
            <a:off x="457200" y="1828801"/>
            <a:ext cx="8229600" cy="4953000"/>
          </a:xfrm>
        </p:spPr>
        <p:txBody>
          <a:bodyPr>
            <a:noAutofit/>
          </a:bodyPr>
          <a:lstStyle/>
          <a:p>
            <a:pPr>
              <a:lnSpc>
                <a:spcPct val="151000"/>
              </a:lnSpc>
              <a:spcAft>
                <a:spcPts val="15"/>
              </a:spcAft>
              <a:buFont typeface="Wingdings" pitchFamily="2" charset="2"/>
              <a:buChar char="v"/>
            </a:pPr>
            <a:r>
              <a:rPr lang="en-US" sz="2000" dirty="0">
                <a:solidFill>
                  <a:srgbClr val="000000"/>
                </a:solidFill>
                <a:effectLst/>
                <a:ea typeface="Arial" panose="020B0604020202020204" pitchFamily="34" charset="0"/>
              </a:rPr>
              <a:t>This project was on Domestication of the technical e-waste guidelines under Basel convention for the Control and Management of electric and electronic equipment shipped in Tanzania. </a:t>
            </a:r>
          </a:p>
          <a:p>
            <a:pPr>
              <a:lnSpc>
                <a:spcPct val="151000"/>
              </a:lnSpc>
              <a:spcAft>
                <a:spcPts val="15"/>
              </a:spcAft>
              <a:buFont typeface="Wingdings" pitchFamily="2" charset="2"/>
              <a:buChar char="v"/>
            </a:pPr>
            <a:r>
              <a:rPr lang="en-US" sz="2000" dirty="0">
                <a:solidFill>
                  <a:srgbClr val="000000"/>
                </a:solidFill>
                <a:effectLst/>
                <a:ea typeface="Arial" panose="020B0604020202020204" pitchFamily="34" charset="0"/>
              </a:rPr>
              <a:t>The funding amount was Euros 23,000. </a:t>
            </a:r>
          </a:p>
          <a:p>
            <a:pPr>
              <a:lnSpc>
                <a:spcPct val="151000"/>
              </a:lnSpc>
              <a:spcAft>
                <a:spcPts val="15"/>
              </a:spcAft>
              <a:buFont typeface="Wingdings" pitchFamily="2" charset="2"/>
              <a:buChar char="v"/>
            </a:pPr>
            <a:r>
              <a:rPr lang="en-US" sz="2000" dirty="0">
                <a:solidFill>
                  <a:srgbClr val="000000"/>
                </a:solidFill>
                <a:effectLst/>
                <a:ea typeface="Arial" panose="020B0604020202020204" pitchFamily="34" charset="0"/>
              </a:rPr>
              <a:t>It was recommended that this project be replicated in the other EACO Member Countries.</a:t>
            </a:r>
            <a:r>
              <a:rPr lang="en-US" sz="2000" dirty="0">
                <a:solidFill>
                  <a:srgbClr val="000000"/>
                </a:solidFill>
                <a:effectLst/>
                <a:ea typeface="Arial" panose="020B0604020202020204" pitchFamily="34" charset="0"/>
                <a:cs typeface="Arial" panose="020B0604020202020204" pitchFamily="34" charset="0"/>
              </a:rPr>
              <a:t> </a:t>
            </a:r>
          </a:p>
          <a:p>
            <a:pPr>
              <a:lnSpc>
                <a:spcPct val="151000"/>
              </a:lnSpc>
              <a:spcAft>
                <a:spcPts val="15"/>
              </a:spcAft>
              <a:buFont typeface="Wingdings" pitchFamily="2" charset="2"/>
              <a:buChar char="v"/>
            </a:pPr>
            <a:r>
              <a:rPr lang="en-US" sz="2000" dirty="0">
                <a:solidFill>
                  <a:srgbClr val="000000"/>
                </a:solidFill>
                <a:effectLst/>
                <a:ea typeface="Arial" panose="020B0604020202020204" pitchFamily="34" charset="0"/>
              </a:rPr>
              <a:t>In conclusion, implementation of a stringent import control regime based on the outcomes of the Reduce Waste project in Tanzania would be a major breakthrough. </a:t>
            </a:r>
          </a:p>
          <a:p>
            <a:pPr marL="6350" indent="-6350" algn="just">
              <a:lnSpc>
                <a:spcPct val="151000"/>
              </a:lnSpc>
              <a:spcAft>
                <a:spcPts val="15"/>
              </a:spcAft>
            </a:pPr>
            <a:endParaRPr lang="en-GB" sz="2400" dirty="0"/>
          </a:p>
        </p:txBody>
      </p:sp>
    </p:spTree>
    <p:extLst>
      <p:ext uri="{BB962C8B-B14F-4D97-AF65-F5344CB8AC3E}">
        <p14:creationId xmlns:p14="http://schemas.microsoft.com/office/powerpoint/2010/main" val="162551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4277"/>
            <a:ext cx="8229600" cy="832123"/>
          </a:xfrm>
        </p:spPr>
        <p:txBody>
          <a:bodyPr>
            <a:normAutofit fontScale="90000"/>
          </a:bodyPr>
          <a:lstStyle/>
          <a:p>
            <a:br>
              <a:rPr lang="en-GB" sz="3200" dirty="0"/>
            </a:br>
            <a:r>
              <a:rPr lang="en-GB" sz="4000" dirty="0"/>
              <a:t>E-waste Projects and Funding…</a:t>
            </a:r>
            <a:endParaRPr lang="en-GB" sz="4000" b="1" dirty="0"/>
          </a:p>
        </p:txBody>
      </p:sp>
      <p:sp>
        <p:nvSpPr>
          <p:cNvPr id="3" name="Content Placeholder 2"/>
          <p:cNvSpPr>
            <a:spLocks noGrp="1"/>
          </p:cNvSpPr>
          <p:nvPr>
            <p:ph idx="1"/>
          </p:nvPr>
        </p:nvSpPr>
        <p:spPr>
          <a:xfrm>
            <a:off x="457200" y="1828801"/>
            <a:ext cx="8229600" cy="4953000"/>
          </a:xfrm>
        </p:spPr>
        <p:txBody>
          <a:bodyPr>
            <a:normAutofit fontScale="25000" lnSpcReduction="20000"/>
          </a:bodyPr>
          <a:lstStyle/>
          <a:p>
            <a:pPr marL="0" indent="0">
              <a:buNone/>
            </a:pPr>
            <a:r>
              <a:rPr lang="x-none" sz="7400" b="1" dirty="0"/>
              <a:t>WEEE Data Harmonization</a:t>
            </a:r>
            <a:endParaRPr lang="x-none" sz="7400" dirty="0"/>
          </a:p>
          <a:p>
            <a:pPr algn="just">
              <a:lnSpc>
                <a:spcPct val="151000"/>
              </a:lnSpc>
              <a:spcAft>
                <a:spcPts val="15"/>
              </a:spcAft>
              <a:buFont typeface="Wingdings" pitchFamily="2" charset="2"/>
              <a:buChar char="v"/>
            </a:pPr>
            <a:r>
              <a:rPr lang="en-US" sz="7400" dirty="0">
                <a:solidFill>
                  <a:srgbClr val="000000"/>
                </a:solidFill>
                <a:effectLst/>
                <a:ea typeface="Arial" panose="020B0604020202020204" pitchFamily="34" charset="0"/>
              </a:rPr>
              <a:t>ITU sponsored E-waste Data Harmonization Project - conducted on pilot studies in Kenya and Burundi. </a:t>
            </a:r>
            <a:endParaRPr lang="en-US" sz="7400" dirty="0">
              <a:solidFill>
                <a:srgbClr val="000000"/>
              </a:solidFill>
              <a:ea typeface="Arial" panose="020B0604020202020204" pitchFamily="34" charset="0"/>
            </a:endParaRPr>
          </a:p>
          <a:p>
            <a:pPr algn="just">
              <a:lnSpc>
                <a:spcPct val="151000"/>
              </a:lnSpc>
              <a:spcAft>
                <a:spcPts val="15"/>
              </a:spcAft>
              <a:buFont typeface="Wingdings" pitchFamily="2" charset="2"/>
              <a:buChar char="v"/>
            </a:pPr>
            <a:r>
              <a:rPr lang="en-US" sz="7400" dirty="0">
                <a:solidFill>
                  <a:srgbClr val="000000"/>
                </a:solidFill>
                <a:effectLst/>
                <a:ea typeface="Arial" panose="020B0604020202020204" pitchFamily="34" charset="0"/>
              </a:rPr>
              <a:t>This was a collaborative study between the International Telecommunication Union (ITU) and the United Nations Institute for Training and Research Sustainable Cycles </a:t>
            </a:r>
            <a:r>
              <a:rPr lang="en-US" sz="7400" dirty="0" err="1">
                <a:solidFill>
                  <a:srgbClr val="000000"/>
                </a:solidFill>
                <a:effectLst/>
                <a:ea typeface="Arial" panose="020B0604020202020204" pitchFamily="34" charset="0"/>
              </a:rPr>
              <a:t>Programme</a:t>
            </a:r>
            <a:r>
              <a:rPr lang="en-US" sz="7400" dirty="0">
                <a:solidFill>
                  <a:srgbClr val="000000"/>
                </a:solidFill>
                <a:effectLst/>
                <a:ea typeface="Arial" panose="020B0604020202020204" pitchFamily="34" charset="0"/>
              </a:rPr>
              <a:t> (UNITAR-SCYCLE) aimed at improving the quality, collection, and interpretation of e-waste data in East Africa. </a:t>
            </a:r>
          </a:p>
          <a:p>
            <a:pPr algn="just">
              <a:lnSpc>
                <a:spcPct val="151000"/>
              </a:lnSpc>
              <a:spcAft>
                <a:spcPts val="15"/>
              </a:spcAft>
              <a:buFont typeface="Wingdings" pitchFamily="2" charset="2"/>
              <a:buChar char="v"/>
            </a:pPr>
            <a:r>
              <a:rPr lang="en-US" sz="7400" dirty="0">
                <a:solidFill>
                  <a:srgbClr val="000000"/>
                </a:solidFill>
                <a:effectLst/>
                <a:ea typeface="Arial" panose="020B0604020202020204" pitchFamily="34" charset="0"/>
              </a:rPr>
              <a:t>The six EACO countries and their respective National Statistics Offices were involved. The project sponsorship was USD 120,000. It was recommended that funding be sought to undertake a comprehensive survey in the EACO Member Countries to establish a baseline data on E-waste for reference in the region.</a:t>
            </a:r>
            <a:endParaRPr lang="x-none" sz="7400" dirty="0">
              <a:solidFill>
                <a:srgbClr val="000000"/>
              </a:solidFill>
              <a:ea typeface="Arial" panose="020B0604020202020204" pitchFamily="34" charset="0"/>
            </a:endParaRPr>
          </a:p>
          <a:p>
            <a:pPr>
              <a:buFont typeface="Wingdings" panose="05000000000000000000" pitchFamily="2" charset="2"/>
              <a:buChar char="Ø"/>
            </a:pPr>
            <a:endParaRPr lang="en-GB" sz="2400" dirty="0"/>
          </a:p>
        </p:txBody>
      </p:sp>
    </p:spTree>
    <p:extLst>
      <p:ext uri="{BB962C8B-B14F-4D97-AF65-F5344CB8AC3E}">
        <p14:creationId xmlns:p14="http://schemas.microsoft.com/office/powerpoint/2010/main" val="348157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p>
            <a:r>
              <a:rPr lang="en-US" sz="2800" dirty="0"/>
              <a:t>Capacity Building</a:t>
            </a:r>
            <a:endParaRPr lang="en-GB" sz="2800" b="1" dirty="0"/>
          </a:p>
        </p:txBody>
      </p:sp>
      <p:sp>
        <p:nvSpPr>
          <p:cNvPr id="3" name="Content Placeholder 2"/>
          <p:cNvSpPr>
            <a:spLocks noGrp="1"/>
          </p:cNvSpPr>
          <p:nvPr>
            <p:ph idx="1"/>
          </p:nvPr>
        </p:nvSpPr>
        <p:spPr>
          <a:xfrm>
            <a:off x="457200" y="1981200"/>
            <a:ext cx="8229600" cy="4800600"/>
          </a:xfrm>
        </p:spPr>
        <p:txBody>
          <a:bodyPr>
            <a:noAutofit/>
          </a:bodyPr>
          <a:lstStyle/>
          <a:p>
            <a:pPr algn="just">
              <a:lnSpc>
                <a:spcPct val="151000"/>
              </a:lnSpc>
              <a:spcAft>
                <a:spcPts val="15"/>
              </a:spcAft>
              <a:buFont typeface="Wingdings" pitchFamily="2" charset="2"/>
              <a:buChar char="v"/>
            </a:pPr>
            <a:r>
              <a:rPr lang="en-US" sz="2400" dirty="0">
                <a:solidFill>
                  <a:srgbClr val="000000"/>
                </a:solidFill>
                <a:effectLst/>
                <a:ea typeface="Arial" panose="020B0604020202020204" pitchFamily="34" charset="0"/>
              </a:rPr>
              <a:t>Through the ITU-sponsored Harmonization of E-waste Data project, members of WG 07 and representatives of the National Statistical Offices of EACO Member Countries were trained on E-waste Data Toolkit.</a:t>
            </a:r>
            <a:endParaRPr lang="x-none" sz="2400" dirty="0">
              <a:solidFill>
                <a:srgbClr val="000000"/>
              </a:solidFill>
              <a:ea typeface="Arial" panose="020B0604020202020204" pitchFamily="34" charset="0"/>
            </a:endParaRPr>
          </a:p>
          <a:p>
            <a:pPr algn="just">
              <a:lnSpc>
                <a:spcPct val="151000"/>
              </a:lnSpc>
              <a:spcAft>
                <a:spcPts val="15"/>
              </a:spcAft>
              <a:buFont typeface="Wingdings" pitchFamily="2" charset="2"/>
              <a:buChar char="v"/>
            </a:pPr>
            <a:r>
              <a:rPr lang="en-US" sz="2400" dirty="0">
                <a:solidFill>
                  <a:srgbClr val="000000"/>
                </a:solidFill>
                <a:effectLst/>
                <a:ea typeface="Arial" panose="020B0604020202020204" pitchFamily="34" charset="0"/>
              </a:rPr>
              <a:t>Capacity building on Green ICTs and E-waste Management will continue through workshops/training.</a:t>
            </a:r>
          </a:p>
          <a:p>
            <a:pPr marL="0" indent="0">
              <a:buNone/>
            </a:pPr>
            <a:endParaRPr lang="en-US" sz="2400" dirty="0"/>
          </a:p>
        </p:txBody>
      </p:sp>
    </p:spTree>
    <p:extLst>
      <p:ext uri="{BB962C8B-B14F-4D97-AF65-F5344CB8AC3E}">
        <p14:creationId xmlns:p14="http://schemas.microsoft.com/office/powerpoint/2010/main" val="264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6781800" cy="914400"/>
          </a:xfrm>
        </p:spPr>
        <p:txBody>
          <a:bodyPr>
            <a:normAutofit/>
          </a:bodyPr>
          <a:lstStyle/>
          <a:p>
            <a:r>
              <a:rPr lang="en-US" sz="2800" dirty="0"/>
              <a:t>Awareness workshops</a:t>
            </a:r>
            <a:endParaRPr lang="en-GB" sz="2800" b="1" dirty="0"/>
          </a:p>
        </p:txBody>
      </p:sp>
      <p:sp>
        <p:nvSpPr>
          <p:cNvPr id="3" name="Content Placeholder 2"/>
          <p:cNvSpPr>
            <a:spLocks noGrp="1"/>
          </p:cNvSpPr>
          <p:nvPr>
            <p:ph idx="1"/>
          </p:nvPr>
        </p:nvSpPr>
        <p:spPr>
          <a:xfrm>
            <a:off x="304800" y="1600200"/>
            <a:ext cx="8382000" cy="5181600"/>
          </a:xfrm>
        </p:spPr>
        <p:txBody>
          <a:bodyPr>
            <a:noAutofit/>
          </a:bodyPr>
          <a:lstStyle/>
          <a:p>
            <a:pPr>
              <a:buFont typeface="Wingdings" pitchFamily="2" charset="2"/>
              <a:buChar char="q"/>
            </a:pPr>
            <a:r>
              <a:rPr lang="en-US" sz="2400" dirty="0"/>
              <a:t>The Working Group continued to enhance awareness on e-waste through workshops. </a:t>
            </a:r>
          </a:p>
          <a:p>
            <a:pPr>
              <a:buFont typeface="Wingdings" pitchFamily="2" charset="2"/>
              <a:buChar char="q"/>
            </a:pPr>
            <a:r>
              <a:rPr lang="en-US" sz="2400" dirty="0">
                <a:solidFill>
                  <a:srgbClr val="000000"/>
                </a:solidFill>
                <a:effectLst/>
                <a:ea typeface="Arial" panose="020B0604020202020204" pitchFamily="34" charset="0"/>
              </a:rPr>
              <a:t>The 5</a:t>
            </a:r>
            <a:r>
              <a:rPr lang="en-US" sz="2400" baseline="30000" dirty="0">
                <a:solidFill>
                  <a:srgbClr val="000000"/>
                </a:solidFill>
                <a:effectLst/>
                <a:ea typeface="Arial" panose="020B0604020202020204" pitchFamily="34" charset="0"/>
              </a:rPr>
              <a:t>th</a:t>
            </a:r>
            <a:r>
              <a:rPr lang="en-US" sz="2400" dirty="0">
                <a:solidFill>
                  <a:srgbClr val="000000"/>
                </a:solidFill>
                <a:effectLst/>
                <a:ea typeface="Arial" panose="020B0604020202020204" pitchFamily="34" charset="0"/>
              </a:rPr>
              <a:t> e-waste workshop took place from 20</a:t>
            </a:r>
            <a:r>
              <a:rPr lang="en-US" sz="2400" baseline="30000" dirty="0">
                <a:solidFill>
                  <a:srgbClr val="000000"/>
                </a:solidFill>
                <a:effectLst/>
                <a:ea typeface="Arial" panose="020B0604020202020204" pitchFamily="34" charset="0"/>
              </a:rPr>
              <a:t>th </a:t>
            </a:r>
            <a:r>
              <a:rPr lang="en-US" sz="2400" dirty="0">
                <a:solidFill>
                  <a:srgbClr val="000000"/>
                </a:solidFill>
                <a:effectLst/>
                <a:ea typeface="Arial" panose="020B0604020202020204" pitchFamily="34" charset="0"/>
              </a:rPr>
              <a:t>to 22</a:t>
            </a:r>
            <a:r>
              <a:rPr lang="en-US" sz="2400" baseline="30000" dirty="0">
                <a:solidFill>
                  <a:srgbClr val="000000"/>
                </a:solidFill>
                <a:effectLst/>
                <a:ea typeface="Arial" panose="020B0604020202020204" pitchFamily="34" charset="0"/>
              </a:rPr>
              <a:t>nd</a:t>
            </a:r>
            <a:r>
              <a:rPr lang="en-US" sz="2400" dirty="0">
                <a:solidFill>
                  <a:srgbClr val="000000"/>
                </a:solidFill>
                <a:effectLst/>
                <a:ea typeface="Arial" panose="020B0604020202020204" pitchFamily="34" charset="0"/>
              </a:rPr>
              <a:t> March 2023 in Dar Es Salaam, Tanzania. The report of the workshop is in the detailed report and posted on EACO website</a:t>
            </a:r>
            <a:r>
              <a:rPr lang="en-US" sz="2400" b="1" dirty="0">
                <a:solidFill>
                  <a:srgbClr val="000000"/>
                </a:solidFill>
                <a:effectLst/>
                <a:ea typeface="Arial" panose="020B0604020202020204" pitchFamily="34" charset="0"/>
              </a:rPr>
              <a:t>.</a:t>
            </a:r>
            <a:endParaRPr lang="x-none" sz="2400" dirty="0">
              <a:solidFill>
                <a:srgbClr val="000000"/>
              </a:solidFill>
              <a:ea typeface="Arial" panose="020B0604020202020204" pitchFamily="34" charset="0"/>
            </a:endParaRPr>
          </a:p>
          <a:p>
            <a:pPr>
              <a:buFont typeface="Wingdings" pitchFamily="2" charset="2"/>
              <a:buChar char="q"/>
            </a:pPr>
            <a:r>
              <a:rPr lang="en-US" sz="2400" dirty="0">
                <a:solidFill>
                  <a:srgbClr val="000000"/>
                </a:solidFill>
                <a:effectLst/>
                <a:ea typeface="Arial" panose="020B0604020202020204" pitchFamily="34" charset="0"/>
              </a:rPr>
              <a:t>This was the most successful awareness workshop with over 400 participants, both physically and virtually.</a:t>
            </a:r>
            <a:endParaRPr lang="x-none" sz="2400" dirty="0">
              <a:solidFill>
                <a:srgbClr val="000000"/>
              </a:solidFill>
              <a:ea typeface="Arial" panose="020B0604020202020204" pitchFamily="34" charset="0"/>
            </a:endParaRPr>
          </a:p>
          <a:p>
            <a:pPr>
              <a:buFont typeface="Wingdings" pitchFamily="2" charset="2"/>
              <a:buChar char="q"/>
            </a:pPr>
            <a:r>
              <a:rPr lang="en-US" sz="2400" dirty="0">
                <a:solidFill>
                  <a:srgbClr val="000000"/>
                </a:solidFill>
                <a:ea typeface="Arial" panose="020B0604020202020204" pitchFamily="34" charset="0"/>
              </a:rPr>
              <a:t>This year, the 6</a:t>
            </a:r>
            <a:r>
              <a:rPr lang="en-US" sz="2400" baseline="30000" dirty="0">
                <a:solidFill>
                  <a:srgbClr val="000000"/>
                </a:solidFill>
                <a:ea typeface="Arial" panose="020B0604020202020204" pitchFamily="34" charset="0"/>
              </a:rPr>
              <a:t>th</a:t>
            </a:r>
            <a:r>
              <a:rPr lang="en-US" sz="2400" dirty="0">
                <a:solidFill>
                  <a:srgbClr val="000000"/>
                </a:solidFill>
                <a:ea typeface="Arial" panose="020B0604020202020204" pitchFamily="34" charset="0"/>
              </a:rPr>
              <a:t> </a:t>
            </a:r>
            <a:r>
              <a:rPr lang="en-US" sz="2400" dirty="0" err="1">
                <a:solidFill>
                  <a:srgbClr val="000000"/>
                </a:solidFill>
                <a:effectLst/>
                <a:ea typeface="Arial" panose="020B0604020202020204" pitchFamily="34" charset="0"/>
              </a:rPr>
              <a:t>e-waste</a:t>
            </a:r>
            <a:r>
              <a:rPr lang="en-US" sz="2400" dirty="0">
                <a:solidFill>
                  <a:srgbClr val="000000"/>
                </a:solidFill>
                <a:effectLst/>
                <a:ea typeface="Arial" panose="020B0604020202020204" pitchFamily="34" charset="0"/>
              </a:rPr>
              <a:t> management awareness workshop is </a:t>
            </a:r>
            <a:r>
              <a:rPr lang="en-US" sz="2400" dirty="0">
                <a:solidFill>
                  <a:srgbClr val="000000"/>
                </a:solidFill>
                <a:ea typeface="Arial" panose="020B0604020202020204" pitchFamily="34" charset="0"/>
              </a:rPr>
              <a:t>happening here in Juba,</a:t>
            </a:r>
            <a:r>
              <a:rPr lang="en-US" sz="2400" dirty="0">
                <a:solidFill>
                  <a:srgbClr val="000000"/>
                </a:solidFill>
                <a:effectLst/>
                <a:ea typeface="Arial" panose="020B0604020202020204" pitchFamily="34" charset="0"/>
              </a:rPr>
              <a:t> South Sudan, 11</a:t>
            </a:r>
            <a:r>
              <a:rPr lang="en-US" sz="2400" baseline="30000" dirty="0">
                <a:solidFill>
                  <a:srgbClr val="000000"/>
                </a:solidFill>
                <a:effectLst/>
                <a:ea typeface="Arial" panose="020B0604020202020204" pitchFamily="34" charset="0"/>
              </a:rPr>
              <a:t>th</a:t>
            </a:r>
            <a:r>
              <a:rPr lang="en-US" sz="2400" dirty="0">
                <a:solidFill>
                  <a:srgbClr val="000000"/>
                </a:solidFill>
                <a:effectLst/>
                <a:ea typeface="Arial" panose="020B0604020202020204" pitchFamily="34" charset="0"/>
              </a:rPr>
              <a:t> – 13</a:t>
            </a:r>
            <a:r>
              <a:rPr lang="en-US" sz="2400" baseline="30000" dirty="0">
                <a:solidFill>
                  <a:srgbClr val="000000"/>
                </a:solidFill>
                <a:effectLst/>
                <a:ea typeface="Arial" panose="020B0604020202020204" pitchFamily="34" charset="0"/>
              </a:rPr>
              <a:t>th</a:t>
            </a:r>
            <a:r>
              <a:rPr lang="en-US" sz="2400" dirty="0">
                <a:solidFill>
                  <a:srgbClr val="000000"/>
                </a:solidFill>
                <a:effectLst/>
                <a:ea typeface="Arial" panose="020B0604020202020204" pitchFamily="34" charset="0"/>
              </a:rPr>
              <a:t> March 2024.</a:t>
            </a:r>
            <a:endParaRPr lang="x-none" sz="2400" dirty="0">
              <a:solidFill>
                <a:srgbClr val="000000"/>
              </a:solidFill>
              <a:effectLst/>
              <a:ea typeface="Arial" panose="020B0604020202020204" pitchFamily="34" charset="0"/>
            </a:endParaRPr>
          </a:p>
          <a:p>
            <a:pPr marL="0" indent="0" algn="just">
              <a:lnSpc>
                <a:spcPct val="151000"/>
              </a:lnSpc>
              <a:spcAft>
                <a:spcPts val="15"/>
              </a:spcAft>
              <a:buNone/>
            </a:pPr>
            <a:endParaRPr lang="x-none" sz="1800" dirty="0">
              <a:solidFill>
                <a:srgbClr val="000000"/>
              </a:solidFill>
              <a:effectLst/>
              <a:latin typeface="Arial" panose="020B0604020202020204" pitchFamily="34" charset="0"/>
              <a:ea typeface="Arial" panose="020B0604020202020204" pitchFamily="34" charset="0"/>
            </a:endParaRPr>
          </a:p>
          <a:p>
            <a:pPr marL="0" indent="0">
              <a:buNone/>
            </a:pPr>
            <a:endParaRPr lang="en-US" sz="2400" dirty="0"/>
          </a:p>
          <a:p>
            <a:endParaRPr lang="x-none" sz="2400" dirty="0"/>
          </a:p>
          <a:p>
            <a:pPr marL="0" indent="0">
              <a:buNone/>
            </a:pPr>
            <a:endParaRPr lang="en-US" sz="2400" dirty="0"/>
          </a:p>
        </p:txBody>
      </p:sp>
    </p:spTree>
    <p:extLst>
      <p:ext uri="{BB962C8B-B14F-4D97-AF65-F5344CB8AC3E}">
        <p14:creationId xmlns:p14="http://schemas.microsoft.com/office/powerpoint/2010/main" val="1374789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8229600" cy="685799"/>
          </a:xfrm>
        </p:spPr>
        <p:txBody>
          <a:bodyPr>
            <a:normAutofit fontScale="90000"/>
          </a:bodyPr>
          <a:lstStyle/>
          <a:p>
            <a:br>
              <a:rPr lang="en-US" sz="3200" dirty="0"/>
            </a:br>
            <a:r>
              <a:rPr lang="en-US" sz="3100" dirty="0"/>
              <a:t>E-waste Survey</a:t>
            </a:r>
            <a:br>
              <a:rPr lang="en-US" sz="3200" dirty="0"/>
            </a:br>
            <a:endParaRPr lang="en-US" sz="3200" dirty="0"/>
          </a:p>
        </p:txBody>
      </p:sp>
      <p:sp>
        <p:nvSpPr>
          <p:cNvPr id="3" name="Content Placeholder 2"/>
          <p:cNvSpPr>
            <a:spLocks noGrp="1"/>
          </p:cNvSpPr>
          <p:nvPr>
            <p:ph idx="1"/>
          </p:nvPr>
        </p:nvSpPr>
        <p:spPr>
          <a:xfrm>
            <a:off x="457200" y="1295400"/>
            <a:ext cx="8229600" cy="5562599"/>
          </a:xfrm>
        </p:spPr>
        <p:txBody>
          <a:bodyPr>
            <a:noAutofit/>
          </a:bodyPr>
          <a:lstStyle/>
          <a:p>
            <a:pPr algn="just">
              <a:lnSpc>
                <a:spcPct val="151000"/>
              </a:lnSpc>
              <a:spcAft>
                <a:spcPts val="15"/>
              </a:spcAft>
              <a:buFont typeface="Wingdings" pitchFamily="2" charset="2"/>
              <a:buChar char="Ø"/>
            </a:pPr>
            <a:r>
              <a:rPr lang="en-US" sz="2400" dirty="0">
                <a:solidFill>
                  <a:srgbClr val="000000"/>
                </a:solidFill>
                <a:effectLst/>
                <a:ea typeface="Arial" panose="020B0604020202020204" pitchFamily="34" charset="0"/>
              </a:rPr>
              <a:t>This</a:t>
            </a:r>
            <a:r>
              <a:rPr lang="en-US" sz="2400" b="1" dirty="0">
                <a:solidFill>
                  <a:srgbClr val="000000"/>
                </a:solidFill>
                <a:effectLst/>
                <a:ea typeface="Arial" panose="020B0604020202020204" pitchFamily="34" charset="0"/>
              </a:rPr>
              <a:t> </a:t>
            </a:r>
            <a:r>
              <a:rPr lang="en-US" sz="2400" dirty="0">
                <a:solidFill>
                  <a:srgbClr val="000000"/>
                </a:solidFill>
                <a:effectLst/>
                <a:ea typeface="Arial" panose="020B0604020202020204" pitchFamily="34" charset="0"/>
              </a:rPr>
              <a:t>is aimed at having a baseline</a:t>
            </a:r>
            <a:r>
              <a:rPr lang="en-US" sz="2400" b="1" dirty="0">
                <a:solidFill>
                  <a:srgbClr val="000000"/>
                </a:solidFill>
                <a:effectLst/>
                <a:ea typeface="Arial" panose="020B0604020202020204" pitchFamily="34" charset="0"/>
              </a:rPr>
              <a:t> </a:t>
            </a:r>
            <a:r>
              <a:rPr lang="en-US" sz="2400" dirty="0">
                <a:solidFill>
                  <a:srgbClr val="000000"/>
                </a:solidFill>
                <a:effectLst/>
                <a:ea typeface="Arial" panose="020B0604020202020204" pitchFamily="34" charset="0"/>
              </a:rPr>
              <a:t>survey to establish current e-waste status in the region</a:t>
            </a:r>
            <a:r>
              <a:rPr lang="en-US" sz="2400" b="1" dirty="0">
                <a:solidFill>
                  <a:srgbClr val="000000"/>
                </a:solidFill>
                <a:effectLst/>
                <a:ea typeface="Arial" panose="020B0604020202020204" pitchFamily="34" charset="0"/>
              </a:rPr>
              <a:t>. </a:t>
            </a:r>
            <a:endParaRPr lang="x-none" sz="2400" b="1" dirty="0">
              <a:solidFill>
                <a:srgbClr val="000000"/>
              </a:solidFill>
              <a:ea typeface="Arial" panose="020B0604020202020204" pitchFamily="34" charset="0"/>
            </a:endParaRPr>
          </a:p>
          <a:p>
            <a:pPr algn="just">
              <a:lnSpc>
                <a:spcPct val="151000"/>
              </a:lnSpc>
              <a:spcAft>
                <a:spcPts val="15"/>
              </a:spcAft>
              <a:buFont typeface="Wingdings" pitchFamily="2" charset="2"/>
              <a:buChar char="Ø"/>
            </a:pPr>
            <a:r>
              <a:rPr lang="en-US" sz="2400" dirty="0">
                <a:solidFill>
                  <a:srgbClr val="000000"/>
                </a:solidFill>
                <a:effectLst/>
                <a:ea typeface="Arial" panose="020B0604020202020204" pitchFamily="34" charset="0"/>
              </a:rPr>
              <a:t>Kenya, Rwanda, Tanzania, and Uganda have done their own surveys.  Burundi and South Sudan to commence their surveys once they receive support.</a:t>
            </a:r>
          </a:p>
          <a:p>
            <a:pPr algn="just">
              <a:lnSpc>
                <a:spcPct val="151000"/>
              </a:lnSpc>
              <a:spcAft>
                <a:spcPts val="15"/>
              </a:spcAft>
              <a:buFont typeface="Wingdings" pitchFamily="2" charset="2"/>
              <a:buChar char="Ø"/>
            </a:pPr>
            <a:r>
              <a:rPr lang="en-US" sz="2400" dirty="0">
                <a:solidFill>
                  <a:srgbClr val="000000"/>
                </a:solidFill>
                <a:effectLst/>
                <a:ea typeface="Arial" panose="020B0604020202020204" pitchFamily="34" charset="0"/>
              </a:rPr>
              <a:t>The ITU funded EACO to the tune of US $ 120,000 for Regional </a:t>
            </a:r>
            <a:r>
              <a:rPr lang="en-US" sz="2400" dirty="0">
                <a:solidFill>
                  <a:srgbClr val="000000"/>
                </a:solidFill>
                <a:effectLst/>
                <a:ea typeface="SimSun" panose="02010600030101010101" pitchFamily="2" charset="-122"/>
              </a:rPr>
              <a:t>WEEE Data Harmonization </a:t>
            </a:r>
            <a:r>
              <a:rPr lang="en-US" sz="2400" dirty="0">
                <a:solidFill>
                  <a:srgbClr val="000000"/>
                </a:solidFill>
                <a:effectLst/>
                <a:ea typeface="Arial" panose="020B0604020202020204" pitchFamily="34" charset="0"/>
              </a:rPr>
              <a:t>project aimed at supporting EACO region in establishing baseline data on E-waste which was completed. This was a pilot study conducted in </a:t>
            </a:r>
            <a:r>
              <a:rPr lang="en-US" sz="2400" dirty="0">
                <a:solidFill>
                  <a:srgbClr val="000000"/>
                </a:solidFill>
                <a:ea typeface="Arial" panose="020B0604020202020204" pitchFamily="34" charset="0"/>
              </a:rPr>
              <a:t>K</a:t>
            </a:r>
            <a:r>
              <a:rPr lang="en-US" sz="2400" dirty="0">
                <a:solidFill>
                  <a:srgbClr val="000000"/>
                </a:solidFill>
                <a:effectLst/>
                <a:ea typeface="Arial" panose="020B0604020202020204" pitchFamily="34" charset="0"/>
              </a:rPr>
              <a:t>enya and Burundi.</a:t>
            </a:r>
            <a:endParaRPr lang="x-none" sz="2400" dirty="0">
              <a:solidFill>
                <a:srgbClr val="000000"/>
              </a:solidFill>
              <a:effectLst/>
              <a:ea typeface="Arial" panose="020B0604020202020204" pitchFamily="34" charset="0"/>
            </a:endParaRPr>
          </a:p>
          <a:p>
            <a:endParaRPr lang="en-GB" sz="2000" dirty="0"/>
          </a:p>
        </p:txBody>
      </p:sp>
    </p:spTree>
    <p:extLst>
      <p:ext uri="{BB962C8B-B14F-4D97-AF65-F5344CB8AC3E}">
        <p14:creationId xmlns:p14="http://schemas.microsoft.com/office/powerpoint/2010/main" val="2778412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075"/>
            <a:ext cx="8229600" cy="517525"/>
          </a:xfrm>
        </p:spPr>
        <p:txBody>
          <a:bodyPr>
            <a:normAutofit fontScale="90000"/>
          </a:bodyPr>
          <a:lstStyle/>
          <a:p>
            <a:br>
              <a:rPr lang="en-US" sz="3200" dirty="0"/>
            </a:br>
            <a:r>
              <a:rPr lang="en-US" sz="3100" b="1" dirty="0">
                <a:solidFill>
                  <a:srgbClr val="000000"/>
                </a:solidFill>
                <a:effectLst/>
                <a:ea typeface="Arial" panose="020B0604020202020204" pitchFamily="34" charset="0"/>
              </a:rPr>
              <a:t>E-waste Innovation Competition</a:t>
            </a:r>
            <a:br>
              <a:rPr lang="x-none" sz="3100" dirty="0">
                <a:solidFill>
                  <a:srgbClr val="000000"/>
                </a:solidFill>
                <a:effectLst/>
                <a:latin typeface="Arial" panose="020B0604020202020204" pitchFamily="34" charset="0"/>
                <a:ea typeface="Arial" panose="020B0604020202020204" pitchFamily="34" charset="0"/>
              </a:rPr>
            </a:br>
            <a:endParaRPr lang="en-US" sz="3100" dirty="0"/>
          </a:p>
        </p:txBody>
      </p:sp>
      <p:sp>
        <p:nvSpPr>
          <p:cNvPr id="3" name="Content Placeholder 2"/>
          <p:cNvSpPr>
            <a:spLocks noGrp="1"/>
          </p:cNvSpPr>
          <p:nvPr>
            <p:ph idx="1"/>
          </p:nvPr>
        </p:nvSpPr>
        <p:spPr>
          <a:xfrm>
            <a:off x="457200" y="1828801"/>
            <a:ext cx="8229600" cy="4876799"/>
          </a:xfrm>
        </p:spPr>
        <p:txBody>
          <a:bodyPr>
            <a:noAutofit/>
          </a:bodyPr>
          <a:lstStyle/>
          <a:p>
            <a:pPr algn="l">
              <a:lnSpc>
                <a:spcPct val="107000"/>
              </a:lnSpc>
              <a:spcAft>
                <a:spcPts val="575"/>
              </a:spcAft>
              <a:buFont typeface="Wingdings" pitchFamily="2" charset="2"/>
              <a:buChar char="ü"/>
            </a:pPr>
            <a:r>
              <a:rPr lang="en-US" sz="2400" dirty="0">
                <a:solidFill>
                  <a:srgbClr val="000000"/>
                </a:solidFill>
                <a:effectLst/>
                <a:ea typeface="Arial" panose="020B0604020202020204" pitchFamily="34" charset="0"/>
              </a:rPr>
              <a:t>EACO WG 07 is planning to hold an e-waste innovation competition/awards.</a:t>
            </a:r>
          </a:p>
          <a:p>
            <a:pPr algn="l">
              <a:lnSpc>
                <a:spcPct val="107000"/>
              </a:lnSpc>
              <a:spcAft>
                <a:spcPts val="575"/>
              </a:spcAft>
              <a:buFont typeface="Wingdings" pitchFamily="2" charset="2"/>
              <a:buChar char="ü"/>
            </a:pPr>
            <a:r>
              <a:rPr lang="en-US" sz="2400" dirty="0">
                <a:solidFill>
                  <a:srgbClr val="000000"/>
                </a:solidFill>
                <a:effectLst/>
                <a:ea typeface="Arial" panose="020B0604020202020204" pitchFamily="34" charset="0"/>
              </a:rPr>
              <a:t> This is proposed to  be done annually/bi-</a:t>
            </a:r>
            <a:r>
              <a:rPr lang="en-US" sz="2400" dirty="0" err="1">
                <a:solidFill>
                  <a:srgbClr val="000000"/>
                </a:solidFill>
                <a:effectLst/>
                <a:ea typeface="Arial" panose="020B0604020202020204" pitchFamily="34" charset="0"/>
              </a:rPr>
              <a:t>nnually</a:t>
            </a:r>
            <a:r>
              <a:rPr lang="en-US" sz="2400" dirty="0">
                <a:solidFill>
                  <a:srgbClr val="000000"/>
                </a:solidFill>
                <a:effectLst/>
                <a:ea typeface="Arial" panose="020B0604020202020204" pitchFamily="34" charset="0"/>
              </a:rPr>
              <a:t> during Assemblies/Congress. </a:t>
            </a:r>
          </a:p>
          <a:p>
            <a:pPr algn="l">
              <a:lnSpc>
                <a:spcPct val="107000"/>
              </a:lnSpc>
              <a:spcAft>
                <a:spcPts val="575"/>
              </a:spcAft>
              <a:buFont typeface="Wingdings" pitchFamily="2" charset="2"/>
              <a:buChar char="ü"/>
            </a:pPr>
            <a:r>
              <a:rPr lang="en-US" sz="2400" dirty="0">
                <a:solidFill>
                  <a:srgbClr val="000000"/>
                </a:solidFill>
                <a:ea typeface="Arial" panose="020B0604020202020204" pitchFamily="34" charset="0"/>
              </a:rPr>
              <a:t>It will recognize the various innovations and good initiatives on e-waste management</a:t>
            </a:r>
            <a:endParaRPr lang="x-none" sz="2400" dirty="0">
              <a:solidFill>
                <a:srgbClr val="000000"/>
              </a:solidFill>
              <a:ea typeface="Arial" panose="020B0604020202020204" pitchFamily="34" charset="0"/>
            </a:endParaRPr>
          </a:p>
          <a:p>
            <a:pPr algn="l">
              <a:lnSpc>
                <a:spcPct val="107000"/>
              </a:lnSpc>
              <a:spcAft>
                <a:spcPts val="575"/>
              </a:spcAft>
              <a:buFont typeface="Wingdings" pitchFamily="2" charset="2"/>
              <a:buChar char="ü"/>
            </a:pPr>
            <a:r>
              <a:rPr lang="en-US" sz="2400" dirty="0">
                <a:solidFill>
                  <a:srgbClr val="000000"/>
                </a:solidFill>
                <a:effectLst/>
                <a:ea typeface="Arial" panose="020B0604020202020204" pitchFamily="34" charset="0"/>
              </a:rPr>
              <a:t>The innovation awards concept is in the detailed report</a:t>
            </a:r>
            <a:endParaRPr lang="en-GB" sz="2000" dirty="0"/>
          </a:p>
        </p:txBody>
      </p:sp>
    </p:spTree>
    <p:extLst>
      <p:ext uri="{BB962C8B-B14F-4D97-AF65-F5344CB8AC3E}">
        <p14:creationId xmlns:p14="http://schemas.microsoft.com/office/powerpoint/2010/main" val="16438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normAutofit/>
          </a:bodyPr>
          <a:lstStyle/>
          <a:p>
            <a:pPr lvl="0"/>
            <a:r>
              <a:rPr lang="en-GB" sz="3600" dirty="0"/>
              <a:t>Background </a:t>
            </a:r>
          </a:p>
        </p:txBody>
      </p:sp>
      <p:sp>
        <p:nvSpPr>
          <p:cNvPr id="3" name="Content Placeholder 2"/>
          <p:cNvSpPr>
            <a:spLocks noGrp="1"/>
          </p:cNvSpPr>
          <p:nvPr>
            <p:ph idx="1"/>
          </p:nvPr>
        </p:nvSpPr>
        <p:spPr>
          <a:xfrm>
            <a:off x="457200" y="1828800"/>
            <a:ext cx="8229600" cy="4876800"/>
          </a:xfrm>
        </p:spPr>
        <p:txBody>
          <a:bodyPr>
            <a:normAutofit/>
          </a:bodyPr>
          <a:lstStyle/>
          <a:p>
            <a:r>
              <a:rPr lang="en-GB" sz="2400" dirty="0"/>
              <a:t>This Working Group accomplished numerous activities </a:t>
            </a:r>
            <a:r>
              <a:rPr lang="en-US" sz="2400" dirty="0"/>
              <a:t>in </a:t>
            </a:r>
            <a:r>
              <a:rPr lang="en-US" sz="2400"/>
              <a:t>the 2023/2024 </a:t>
            </a:r>
            <a:r>
              <a:rPr lang="en-US" sz="2400" dirty="0"/>
              <a:t>cycle </a:t>
            </a:r>
          </a:p>
          <a:p>
            <a:r>
              <a:rPr lang="en-US" sz="2400" dirty="0"/>
              <a:t>The group continued with activities carried forward from the last cycle and undertook new activities as outlined in this report  </a:t>
            </a:r>
          </a:p>
        </p:txBody>
      </p:sp>
      <p:pic>
        <p:nvPicPr>
          <p:cNvPr id="1026" name="Picture 2" descr="5 Shocking Environmental Effects of E-Waste">
            <a:extLst>
              <a:ext uri="{FF2B5EF4-FFF2-40B4-BE49-F238E27FC236}">
                <a16:creationId xmlns:a16="http://schemas.microsoft.com/office/drawing/2014/main" id="{3542B70C-B3C9-203B-3D9C-AF00AF424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0"/>
            <a:ext cx="7467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9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1"/>
            <a:ext cx="8305800" cy="457199"/>
          </a:xfrm>
        </p:spPr>
        <p:txBody>
          <a:bodyPr>
            <a:normAutofit fontScale="90000"/>
          </a:bodyPr>
          <a:lstStyle/>
          <a:p>
            <a:br>
              <a:rPr lang="en-US" sz="3200" dirty="0"/>
            </a:br>
            <a:r>
              <a:rPr lang="en-US" sz="3100" dirty="0"/>
              <a:t>Green ICTs</a:t>
            </a:r>
            <a:br>
              <a:rPr lang="en-US" sz="3200" dirty="0"/>
            </a:br>
            <a:endParaRPr lang="en-US" sz="3200" dirty="0"/>
          </a:p>
        </p:txBody>
      </p:sp>
      <p:sp>
        <p:nvSpPr>
          <p:cNvPr id="3" name="Content Placeholder 2"/>
          <p:cNvSpPr>
            <a:spLocks noGrp="1"/>
          </p:cNvSpPr>
          <p:nvPr>
            <p:ph idx="1"/>
          </p:nvPr>
        </p:nvSpPr>
        <p:spPr>
          <a:xfrm>
            <a:off x="381000" y="1524001"/>
            <a:ext cx="8305800" cy="5181600"/>
          </a:xfrm>
        </p:spPr>
        <p:txBody>
          <a:bodyPr>
            <a:noAutofit/>
          </a:bodyPr>
          <a:lstStyle/>
          <a:p>
            <a:pPr algn="just">
              <a:lnSpc>
                <a:spcPct val="151000"/>
              </a:lnSpc>
              <a:spcAft>
                <a:spcPts val="15"/>
              </a:spcAft>
              <a:buFont typeface="Wingdings" pitchFamily="2" charset="2"/>
              <a:buChar char="q"/>
            </a:pPr>
            <a:r>
              <a:rPr lang="en-US" sz="2400" dirty="0">
                <a:solidFill>
                  <a:srgbClr val="000000"/>
                </a:solidFill>
                <a:effectLst/>
                <a:ea typeface="Arial" panose="020B0604020202020204" pitchFamily="34" charset="0"/>
              </a:rPr>
              <a:t>WG 07 is in the process of formulating a comprehensive information paper on Green ICTs which will be recommended for adoption by members to green their organizations and share with other stakeholders.</a:t>
            </a:r>
            <a:r>
              <a:rPr lang="en-US" sz="2400" b="1" dirty="0">
                <a:solidFill>
                  <a:srgbClr val="000000"/>
                </a:solidFill>
                <a:effectLst/>
                <a:ea typeface="Arial" panose="020B0604020202020204" pitchFamily="34" charset="0"/>
              </a:rPr>
              <a:t>  </a:t>
            </a:r>
            <a:endParaRPr lang="x-none" sz="2400" b="1" dirty="0">
              <a:solidFill>
                <a:srgbClr val="000000"/>
              </a:solidFill>
              <a:ea typeface="Arial" panose="020B0604020202020204" pitchFamily="34" charset="0"/>
            </a:endParaRPr>
          </a:p>
          <a:p>
            <a:pPr algn="just">
              <a:lnSpc>
                <a:spcPct val="151000"/>
              </a:lnSpc>
              <a:spcAft>
                <a:spcPts val="15"/>
              </a:spcAft>
              <a:buFont typeface="Wingdings" pitchFamily="2" charset="2"/>
              <a:buChar char="q"/>
            </a:pPr>
            <a:r>
              <a:rPr lang="en-US" sz="2400" dirty="0">
                <a:solidFill>
                  <a:srgbClr val="000000"/>
                </a:solidFill>
                <a:effectLst/>
                <a:ea typeface="Arial" panose="020B0604020202020204" pitchFamily="34" charset="0"/>
              </a:rPr>
              <a:t>The WG7 will continue to participate in activities related to Green ICT at the regional and international levels, especially the Green Standards Week.</a:t>
            </a:r>
            <a:r>
              <a:rPr lang="en-US" sz="2400" b="1" dirty="0">
                <a:solidFill>
                  <a:srgbClr val="000000"/>
                </a:solidFill>
                <a:effectLst/>
                <a:ea typeface="Arial" panose="020B0604020202020204" pitchFamily="34" charset="0"/>
              </a:rPr>
              <a:t>  </a:t>
            </a:r>
            <a:endParaRPr lang="x-none" sz="2400" dirty="0">
              <a:solidFill>
                <a:srgbClr val="000000"/>
              </a:solidFill>
              <a:effectLst/>
              <a:ea typeface="Arial" panose="020B0604020202020204" pitchFamily="34" charset="0"/>
            </a:endParaRPr>
          </a:p>
          <a:p>
            <a:pPr marL="0" indent="0">
              <a:buNone/>
            </a:pPr>
            <a:endParaRPr lang="en-US" sz="2400" dirty="0"/>
          </a:p>
          <a:p>
            <a:endParaRPr lang="en-GB" sz="2000" dirty="0"/>
          </a:p>
        </p:txBody>
      </p:sp>
    </p:spTree>
    <p:extLst>
      <p:ext uri="{BB962C8B-B14F-4D97-AF65-F5344CB8AC3E}">
        <p14:creationId xmlns:p14="http://schemas.microsoft.com/office/powerpoint/2010/main" val="210308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075"/>
            <a:ext cx="8229600" cy="517525"/>
          </a:xfrm>
        </p:spPr>
        <p:txBody>
          <a:bodyPr>
            <a:normAutofit fontScale="90000"/>
          </a:bodyPr>
          <a:lstStyle/>
          <a:p>
            <a:br>
              <a:rPr lang="en-US" sz="3200" dirty="0"/>
            </a:br>
            <a:r>
              <a:rPr lang="en-US" sz="3100" dirty="0"/>
              <a:t>Counterfeit Gadgets Management </a:t>
            </a:r>
            <a:br>
              <a:rPr lang="en-US" sz="4000" dirty="0"/>
            </a:br>
            <a:endParaRPr lang="en-US" sz="4000" dirty="0"/>
          </a:p>
        </p:txBody>
      </p:sp>
      <p:sp>
        <p:nvSpPr>
          <p:cNvPr id="3" name="Content Placeholder 2"/>
          <p:cNvSpPr>
            <a:spLocks noGrp="1"/>
          </p:cNvSpPr>
          <p:nvPr>
            <p:ph idx="1"/>
          </p:nvPr>
        </p:nvSpPr>
        <p:spPr>
          <a:xfrm>
            <a:off x="381000" y="1600201"/>
            <a:ext cx="8305800" cy="5105400"/>
          </a:xfrm>
        </p:spPr>
        <p:txBody>
          <a:bodyPr>
            <a:noAutofit/>
          </a:bodyPr>
          <a:lstStyle/>
          <a:p>
            <a:r>
              <a:rPr lang="en-US" sz="2400" dirty="0"/>
              <a:t>The Working Group is reviewing the existing frameworks on the management of Counterfeit Gadgets and identify gaps within the EACO member states. </a:t>
            </a:r>
          </a:p>
          <a:p>
            <a:r>
              <a:rPr lang="en-US" sz="2400" dirty="0"/>
              <a:t>This work slowed down due to few number of experts.</a:t>
            </a:r>
          </a:p>
          <a:p>
            <a:r>
              <a:rPr lang="en-US" sz="2400" dirty="0"/>
              <a:t>We are calling for experts in this area to join the working group and help in progressing this specific task, among others. </a:t>
            </a:r>
            <a:endParaRPr lang="en-US" sz="2400" b="1" dirty="0">
              <a:solidFill>
                <a:srgbClr val="000000"/>
              </a:solidFill>
            </a:endParaRPr>
          </a:p>
          <a:p>
            <a:r>
              <a:rPr lang="en-US" sz="2400" dirty="0">
                <a:solidFill>
                  <a:srgbClr val="000000"/>
                </a:solidFill>
                <a:effectLst/>
                <a:ea typeface="Arial" panose="020B0604020202020204" pitchFamily="34" charset="0"/>
              </a:rPr>
              <a:t> The Working Group is benchmarking on existing frameworks and international best practices and will formulate a uniform framework within the EACO member states. </a:t>
            </a:r>
            <a:endParaRPr lang="x-none" sz="2400" dirty="0">
              <a:solidFill>
                <a:srgbClr val="000000"/>
              </a:solidFill>
              <a:effectLst/>
              <a:ea typeface="Arial" panose="020B0604020202020204" pitchFamily="34" charset="0"/>
            </a:endParaRPr>
          </a:p>
          <a:p>
            <a:pPr marL="0" indent="0">
              <a:buNone/>
            </a:pPr>
            <a:r>
              <a:rPr lang="en-US" sz="2400" dirty="0"/>
              <a:t> </a:t>
            </a:r>
            <a:endParaRPr lang="x-none" sz="2400" dirty="0"/>
          </a:p>
          <a:p>
            <a:endParaRPr lang="en-GB" sz="2000" dirty="0"/>
          </a:p>
        </p:txBody>
      </p:sp>
    </p:spTree>
    <p:extLst>
      <p:ext uri="{BB962C8B-B14F-4D97-AF65-F5344CB8AC3E}">
        <p14:creationId xmlns:p14="http://schemas.microsoft.com/office/powerpoint/2010/main" val="282669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075"/>
            <a:ext cx="8229600" cy="517525"/>
          </a:xfrm>
        </p:spPr>
        <p:txBody>
          <a:bodyPr>
            <a:normAutofit fontScale="90000"/>
          </a:bodyPr>
          <a:lstStyle/>
          <a:p>
            <a:br>
              <a:rPr lang="en-US" sz="3200" dirty="0"/>
            </a:br>
            <a:br>
              <a:rPr lang="en-US" sz="3200" dirty="0"/>
            </a:br>
            <a:r>
              <a:rPr lang="en-US" sz="3100" b="1" dirty="0">
                <a:solidFill>
                  <a:srgbClr val="000000"/>
                </a:solidFill>
                <a:effectLst/>
                <a:latin typeface="Arial" panose="020B0604020202020204" pitchFamily="34" charset="0"/>
                <a:ea typeface="Arial" panose="020B0604020202020204" pitchFamily="34" charset="0"/>
              </a:rPr>
              <a:t> </a:t>
            </a:r>
            <a:r>
              <a:rPr lang="en-US" sz="3100" b="1" dirty="0">
                <a:solidFill>
                  <a:srgbClr val="000000"/>
                </a:solidFill>
                <a:effectLst/>
                <a:ea typeface="Arial" panose="020B0604020202020204" pitchFamily="34" charset="0"/>
              </a:rPr>
              <a:t>EACO Strategic Plan 2023 - 2028</a:t>
            </a:r>
            <a:br>
              <a:rPr lang="x-none" sz="4000" dirty="0">
                <a:solidFill>
                  <a:srgbClr val="000000"/>
                </a:solidFill>
                <a:effectLst/>
                <a:ea typeface="Arial" panose="020B0604020202020204" pitchFamily="34" charset="0"/>
              </a:rPr>
            </a:br>
            <a:br>
              <a:rPr lang="en-US" sz="4000" dirty="0"/>
            </a:br>
            <a:endParaRPr lang="en-US" sz="4000" dirty="0"/>
          </a:p>
        </p:txBody>
      </p:sp>
      <p:sp>
        <p:nvSpPr>
          <p:cNvPr id="3" name="Content Placeholder 2"/>
          <p:cNvSpPr>
            <a:spLocks noGrp="1"/>
          </p:cNvSpPr>
          <p:nvPr>
            <p:ph idx="1"/>
          </p:nvPr>
        </p:nvSpPr>
        <p:spPr>
          <a:xfrm>
            <a:off x="457200" y="1828801"/>
            <a:ext cx="8229600" cy="4876799"/>
          </a:xfrm>
        </p:spPr>
        <p:txBody>
          <a:bodyPr>
            <a:noAutofit/>
          </a:bodyPr>
          <a:lstStyle/>
          <a:p>
            <a:pPr algn="just">
              <a:lnSpc>
                <a:spcPct val="151000"/>
              </a:lnSpc>
              <a:spcAft>
                <a:spcPts val="15"/>
              </a:spcAft>
              <a:buFont typeface="Wingdings" pitchFamily="2" charset="2"/>
              <a:buChar char="q"/>
            </a:pPr>
            <a:r>
              <a:rPr lang="en-US" sz="2400" dirty="0">
                <a:solidFill>
                  <a:srgbClr val="000000"/>
                </a:solidFill>
                <a:effectLst/>
                <a:ea typeface="Arial" panose="020B0604020202020204" pitchFamily="34" charset="0"/>
              </a:rPr>
              <a:t>EACO prepared its Strategic Plan 2023 – 2028 and Chairperson and Vice Chairperson represented the Working Group in the two physical workshops and related activities organized by EACO for the preparation of the EACO Strategic Plan. </a:t>
            </a:r>
          </a:p>
          <a:p>
            <a:pPr algn="just">
              <a:lnSpc>
                <a:spcPct val="151000"/>
              </a:lnSpc>
              <a:spcAft>
                <a:spcPts val="15"/>
              </a:spcAft>
              <a:buFont typeface="Wingdings" pitchFamily="2" charset="2"/>
              <a:buChar char="q"/>
            </a:pPr>
            <a:r>
              <a:rPr lang="en-US" sz="2400" dirty="0">
                <a:solidFill>
                  <a:srgbClr val="000000"/>
                </a:solidFill>
                <a:effectLst/>
                <a:ea typeface="Arial" panose="020B0604020202020204" pitchFamily="34" charset="0"/>
              </a:rPr>
              <a:t>Working Group 07 provided their inputs into the plan.</a:t>
            </a:r>
            <a:endParaRPr lang="x-none" sz="2400" dirty="0">
              <a:solidFill>
                <a:srgbClr val="000000"/>
              </a:solidFill>
              <a:effectLst/>
              <a:ea typeface="Arial" panose="020B0604020202020204" pitchFamily="34" charset="0"/>
            </a:endParaRPr>
          </a:p>
          <a:p>
            <a:endParaRPr lang="en-US" sz="2400" dirty="0"/>
          </a:p>
          <a:p>
            <a:pPr marL="0" indent="0">
              <a:buNone/>
            </a:pPr>
            <a:endParaRPr lang="en-US" sz="2400" dirty="0"/>
          </a:p>
          <a:p>
            <a:endParaRPr lang="en-GB" sz="2000" dirty="0"/>
          </a:p>
        </p:txBody>
      </p:sp>
    </p:spTree>
    <p:extLst>
      <p:ext uri="{BB962C8B-B14F-4D97-AF65-F5344CB8AC3E}">
        <p14:creationId xmlns:p14="http://schemas.microsoft.com/office/powerpoint/2010/main" val="3984297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075"/>
            <a:ext cx="8229600" cy="517525"/>
          </a:xfrm>
        </p:spPr>
        <p:txBody>
          <a:bodyPr>
            <a:normAutofit fontScale="90000"/>
          </a:bodyPr>
          <a:lstStyle/>
          <a:p>
            <a:br>
              <a:rPr lang="en-US" sz="3200" dirty="0"/>
            </a:br>
            <a:r>
              <a:rPr lang="en-US" sz="4000" dirty="0"/>
              <a:t>Partnerships</a:t>
            </a:r>
            <a:br>
              <a:rPr lang="en-US" sz="3200" dirty="0"/>
            </a:br>
            <a:endParaRPr lang="en-US" sz="3200" dirty="0"/>
          </a:p>
        </p:txBody>
      </p:sp>
      <p:sp>
        <p:nvSpPr>
          <p:cNvPr id="3" name="Content Placeholder 2"/>
          <p:cNvSpPr>
            <a:spLocks noGrp="1"/>
          </p:cNvSpPr>
          <p:nvPr>
            <p:ph idx="1"/>
          </p:nvPr>
        </p:nvSpPr>
        <p:spPr>
          <a:xfrm>
            <a:off x="457200" y="1828801"/>
            <a:ext cx="8229600" cy="1600199"/>
          </a:xfrm>
        </p:spPr>
        <p:txBody>
          <a:bodyPr>
            <a:noAutofit/>
          </a:bodyPr>
          <a:lstStyle/>
          <a:p>
            <a:pPr algn="just">
              <a:lnSpc>
                <a:spcPct val="151000"/>
              </a:lnSpc>
              <a:spcAft>
                <a:spcPts val="15"/>
              </a:spcAft>
              <a:buFont typeface="Courier New" panose="02070309020205020404" pitchFamily="49" charset="0"/>
              <a:buChar char="o"/>
            </a:pPr>
            <a:endParaRPr lang="en-US" sz="2400" dirty="0">
              <a:solidFill>
                <a:srgbClr val="000000"/>
              </a:solidFill>
              <a:effectLst/>
              <a:ea typeface="Arial" panose="020B0604020202020204" pitchFamily="34" charset="0"/>
            </a:endParaRPr>
          </a:p>
          <a:p>
            <a:pPr algn="just">
              <a:lnSpc>
                <a:spcPct val="151000"/>
              </a:lnSpc>
              <a:spcAft>
                <a:spcPts val="15"/>
              </a:spcAft>
              <a:buFont typeface="Courier New" panose="02070309020205020404" pitchFamily="49" charset="0"/>
              <a:buChar char="o"/>
            </a:pPr>
            <a:endParaRPr lang="en-US" sz="2000" dirty="0">
              <a:solidFill>
                <a:srgbClr val="000000"/>
              </a:solidFill>
              <a:effectLst/>
              <a:ea typeface="Arial" panose="020B0604020202020204" pitchFamily="34" charset="0"/>
            </a:endParaRPr>
          </a:p>
          <a:p>
            <a:pPr algn="just">
              <a:lnSpc>
                <a:spcPct val="151000"/>
              </a:lnSpc>
              <a:spcAft>
                <a:spcPts val="15"/>
              </a:spcAft>
              <a:buFont typeface="Courier New" panose="02070309020205020404" pitchFamily="49" charset="0"/>
              <a:buChar char="o"/>
            </a:pPr>
            <a:endParaRPr lang="en-US" sz="2000" dirty="0">
              <a:solidFill>
                <a:srgbClr val="000000"/>
              </a:solidFill>
              <a:ea typeface="Arial" panose="020B0604020202020204" pitchFamily="34" charset="0"/>
            </a:endParaRPr>
          </a:p>
          <a:p>
            <a:pPr algn="just">
              <a:lnSpc>
                <a:spcPct val="151000"/>
              </a:lnSpc>
              <a:spcAft>
                <a:spcPts val="15"/>
              </a:spcAft>
              <a:buFont typeface="Courier New" panose="02070309020205020404" pitchFamily="49" charset="0"/>
              <a:buChar char="o"/>
            </a:pPr>
            <a:r>
              <a:rPr lang="en-US" sz="2000" dirty="0">
                <a:solidFill>
                  <a:srgbClr val="000000"/>
                </a:solidFill>
                <a:effectLst/>
                <a:ea typeface="Arial" panose="020B0604020202020204" pitchFamily="34" charset="0"/>
              </a:rPr>
              <a:t>We have good partnerships with EACO’s partners and we will continue to collaborate with them in the management of E-waste in the region.</a:t>
            </a:r>
            <a:endParaRPr lang="x-none" sz="2000" dirty="0">
              <a:solidFill>
                <a:srgbClr val="000000"/>
              </a:solidFill>
              <a:ea typeface="Arial" panose="020B0604020202020204" pitchFamily="34" charset="0"/>
            </a:endParaRPr>
          </a:p>
          <a:p>
            <a:pPr algn="just">
              <a:lnSpc>
                <a:spcPct val="151000"/>
              </a:lnSpc>
              <a:spcAft>
                <a:spcPts val="15"/>
              </a:spcAft>
              <a:buFont typeface="Courier New" panose="02070309020205020404" pitchFamily="49" charset="0"/>
              <a:buChar char="o"/>
            </a:pPr>
            <a:r>
              <a:rPr lang="en-US" sz="2000" dirty="0">
                <a:solidFill>
                  <a:srgbClr val="000000"/>
                </a:solidFill>
                <a:effectLst/>
                <a:ea typeface="Arial" panose="020B0604020202020204" pitchFamily="34" charset="0"/>
              </a:rPr>
              <a:t>The working group will continue to bring more partners on board, expand scope and partners base, improve and obtain more inputs from other experts – global trends in e-waste </a:t>
            </a:r>
            <a:endParaRPr lang="x-none" sz="2000" dirty="0">
              <a:solidFill>
                <a:srgbClr val="000000"/>
              </a:solidFill>
              <a:effectLst/>
              <a:ea typeface="Arial" panose="020B0604020202020204" pitchFamily="34" charset="0"/>
            </a:endParaRPr>
          </a:p>
          <a:p>
            <a:endParaRPr lang="en-US" sz="2400" dirty="0"/>
          </a:p>
          <a:p>
            <a:pPr marL="0" indent="0">
              <a:buNone/>
            </a:pPr>
            <a:endParaRPr lang="en-US" sz="2400" dirty="0"/>
          </a:p>
          <a:p>
            <a:endParaRPr lang="en-GB" sz="2000" dirty="0"/>
          </a:p>
        </p:txBody>
      </p:sp>
      <p:pic>
        <p:nvPicPr>
          <p:cNvPr id="2052" name="Picture 4" descr="1,000+ Free Partnership &amp; Collaboration Images - Pixabay">
            <a:extLst>
              <a:ext uri="{FF2B5EF4-FFF2-40B4-BE49-F238E27FC236}">
                <a16:creationId xmlns:a16="http://schemas.microsoft.com/office/drawing/2014/main" id="{D6E52AD2-8464-AB6F-3A3C-383B29A04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905002"/>
            <a:ext cx="8464550"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479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075"/>
            <a:ext cx="8229600" cy="517525"/>
          </a:xfrm>
        </p:spPr>
        <p:txBody>
          <a:bodyPr>
            <a:normAutofit fontScale="90000"/>
          </a:bodyPr>
          <a:lstStyle/>
          <a:p>
            <a:br>
              <a:rPr lang="en-US" sz="3200" dirty="0"/>
            </a:br>
            <a:br>
              <a:rPr lang="en-US" sz="3200" dirty="0"/>
            </a:br>
            <a:r>
              <a:rPr lang="en-US" sz="3100" dirty="0"/>
              <a:t>Contribution to ITU and other regional organizations </a:t>
            </a:r>
            <a:br>
              <a:rPr lang="en-US" sz="4000" dirty="0"/>
            </a:br>
            <a:endParaRPr lang="en-US" sz="4000" dirty="0"/>
          </a:p>
        </p:txBody>
      </p:sp>
      <p:sp>
        <p:nvSpPr>
          <p:cNvPr id="3" name="Content Placeholder 2"/>
          <p:cNvSpPr>
            <a:spLocks noGrp="1"/>
          </p:cNvSpPr>
          <p:nvPr>
            <p:ph idx="1"/>
          </p:nvPr>
        </p:nvSpPr>
        <p:spPr>
          <a:xfrm>
            <a:off x="457200" y="2133600"/>
            <a:ext cx="8229600" cy="4572000"/>
          </a:xfrm>
        </p:spPr>
        <p:txBody>
          <a:bodyPr>
            <a:noAutofit/>
          </a:bodyPr>
          <a:lstStyle/>
          <a:p>
            <a:pPr algn="just">
              <a:lnSpc>
                <a:spcPct val="151000"/>
              </a:lnSpc>
              <a:spcAft>
                <a:spcPts val="15"/>
              </a:spcAft>
              <a:buFont typeface="Wingdings" pitchFamily="2" charset="2"/>
              <a:buChar char="v"/>
            </a:pPr>
            <a:r>
              <a:rPr lang="en-US" sz="2000" dirty="0">
                <a:solidFill>
                  <a:srgbClr val="000000"/>
                </a:solidFill>
                <a:effectLst/>
                <a:ea typeface="Arial" panose="020B0604020202020204" pitchFamily="34" charset="0"/>
              </a:rPr>
              <a:t>The Working Group continued to actively follow the work of regional and International organizations, especially ITU-T Study Group 5: Environment, EMF and Circular Economy (Question 7) and ITU-D Study Group 2: ICT Services and Applications for the promotion of sustainable development (Question 8)</a:t>
            </a:r>
          </a:p>
          <a:p>
            <a:pPr marL="0" indent="0" algn="just">
              <a:lnSpc>
                <a:spcPct val="151000"/>
              </a:lnSpc>
              <a:spcAft>
                <a:spcPts val="15"/>
              </a:spcAft>
              <a:buNone/>
            </a:pPr>
            <a:endParaRPr lang="en-US" sz="2000" dirty="0">
              <a:solidFill>
                <a:srgbClr val="000000"/>
              </a:solidFill>
              <a:effectLst/>
              <a:ea typeface="Arial" panose="020B0604020202020204" pitchFamily="34" charset="0"/>
            </a:endParaRPr>
          </a:p>
          <a:p>
            <a:pPr algn="just">
              <a:lnSpc>
                <a:spcPct val="151000"/>
              </a:lnSpc>
              <a:spcAft>
                <a:spcPts val="15"/>
              </a:spcAft>
              <a:buFont typeface="Wingdings" pitchFamily="2" charset="2"/>
              <a:buChar char="v"/>
            </a:pPr>
            <a:r>
              <a:rPr lang="en-US" sz="2000" dirty="0">
                <a:solidFill>
                  <a:srgbClr val="000000"/>
                </a:solidFill>
                <a:effectLst/>
                <a:ea typeface="Arial" panose="020B0604020202020204" pitchFamily="34" charset="0"/>
              </a:rPr>
              <a:t>EACO member organizations are requested to continue supporting the participation of their staff in the said Study Groups. </a:t>
            </a:r>
            <a:endParaRPr lang="x-none" sz="2000" dirty="0">
              <a:solidFill>
                <a:srgbClr val="000000"/>
              </a:solidFill>
              <a:effectLst/>
              <a:ea typeface="Arial" panose="020B0604020202020204" pitchFamily="34" charset="0"/>
            </a:endParaRPr>
          </a:p>
          <a:p>
            <a:endParaRPr lang="en-US" sz="2800" dirty="0"/>
          </a:p>
          <a:p>
            <a:pPr marL="0" indent="0">
              <a:buNone/>
            </a:pPr>
            <a:endParaRPr lang="en-US" sz="2400" dirty="0"/>
          </a:p>
          <a:p>
            <a:endParaRPr lang="en-GB" sz="2000" dirty="0"/>
          </a:p>
        </p:txBody>
      </p:sp>
    </p:spTree>
    <p:extLst>
      <p:ext uri="{BB962C8B-B14F-4D97-AF65-F5344CB8AC3E}">
        <p14:creationId xmlns:p14="http://schemas.microsoft.com/office/powerpoint/2010/main" val="1283341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17525"/>
          </a:xfrm>
        </p:spPr>
        <p:txBody>
          <a:bodyPr>
            <a:normAutofit fontScale="90000"/>
          </a:bodyPr>
          <a:lstStyle/>
          <a:p>
            <a:br>
              <a:rPr lang="en-US" sz="3200" dirty="0"/>
            </a:br>
            <a:r>
              <a:rPr lang="en-US" sz="4000" dirty="0"/>
              <a:t>Challenges </a:t>
            </a:r>
            <a:br>
              <a:rPr lang="en-US" sz="3200" dirty="0"/>
            </a:br>
            <a:endParaRPr lang="en-US" sz="3200" dirty="0"/>
          </a:p>
        </p:txBody>
      </p:sp>
      <p:sp>
        <p:nvSpPr>
          <p:cNvPr id="3" name="Content Placeholder 2"/>
          <p:cNvSpPr>
            <a:spLocks noGrp="1"/>
          </p:cNvSpPr>
          <p:nvPr>
            <p:ph idx="1"/>
          </p:nvPr>
        </p:nvSpPr>
        <p:spPr>
          <a:xfrm>
            <a:off x="457200" y="1676400"/>
            <a:ext cx="8229600" cy="5181600"/>
          </a:xfrm>
        </p:spPr>
        <p:txBody>
          <a:bodyPr>
            <a:noAutofit/>
          </a:bodyPr>
          <a:lstStyle/>
          <a:p>
            <a:pPr lvl="0"/>
            <a:r>
              <a:rPr lang="en-US" sz="2400" dirty="0"/>
              <a:t>Countries are at different levels on e-waste management</a:t>
            </a:r>
          </a:p>
          <a:p>
            <a:r>
              <a:rPr lang="en-US" sz="2400" dirty="0">
                <a:solidFill>
                  <a:srgbClr val="000000"/>
                </a:solidFill>
                <a:effectLst/>
                <a:ea typeface="Arial" panose="020B0604020202020204" pitchFamily="34" charset="0"/>
              </a:rPr>
              <a:t>Low awareness levels in the public </a:t>
            </a:r>
            <a:endParaRPr lang="en-US" sz="2400" dirty="0"/>
          </a:p>
          <a:p>
            <a:pPr lvl="0"/>
            <a:r>
              <a:rPr lang="en-US" sz="2400" dirty="0"/>
              <a:t>Constrained financial resources in implementing infrastructure for E-waste management.</a:t>
            </a:r>
            <a:endParaRPr lang="x-none" sz="2400" dirty="0"/>
          </a:p>
          <a:p>
            <a:pPr lvl="0"/>
            <a:r>
              <a:rPr lang="en-US" sz="2400" dirty="0"/>
              <a:t>Slow pace in reviewing the existing e-waste laws, regulations and guidelines to reflect the current environment and formulation of new ones.</a:t>
            </a:r>
          </a:p>
          <a:p>
            <a:r>
              <a:rPr lang="en-US" sz="2400" dirty="0"/>
              <a:t>Inadequate representation of service providers/operators </a:t>
            </a:r>
            <a:r>
              <a:rPr lang="en-US" sz="2400" dirty="0">
                <a:solidFill>
                  <a:srgbClr val="000000"/>
                </a:solidFill>
                <a:effectLst/>
                <a:ea typeface="Arial" panose="020B0604020202020204" pitchFamily="34" charset="0"/>
              </a:rPr>
              <a:t>(telcos, broadcasters) </a:t>
            </a:r>
            <a:r>
              <a:rPr lang="en-US" sz="2400" dirty="0"/>
              <a:t>in WG 07 meetings. </a:t>
            </a:r>
            <a:endParaRPr lang="x-none" sz="2400" dirty="0"/>
          </a:p>
          <a:p>
            <a:pPr lvl="0"/>
            <a:endParaRPr lang="x-none" sz="2800" dirty="0"/>
          </a:p>
          <a:p>
            <a:endParaRPr lang="en-GB" sz="2000" dirty="0"/>
          </a:p>
        </p:txBody>
      </p:sp>
    </p:spTree>
    <p:extLst>
      <p:ext uri="{BB962C8B-B14F-4D97-AF65-F5344CB8AC3E}">
        <p14:creationId xmlns:p14="http://schemas.microsoft.com/office/powerpoint/2010/main" val="159467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075"/>
            <a:ext cx="8229600" cy="517525"/>
          </a:xfrm>
        </p:spPr>
        <p:txBody>
          <a:bodyPr>
            <a:normAutofit fontScale="90000"/>
          </a:bodyPr>
          <a:lstStyle/>
          <a:p>
            <a:br>
              <a:rPr lang="en-US" sz="3200" dirty="0"/>
            </a:br>
            <a:br>
              <a:rPr lang="en-US" sz="3200" dirty="0"/>
            </a:br>
            <a:r>
              <a:rPr lang="en-US" sz="3200" dirty="0"/>
              <a:t>Conclusion and </a:t>
            </a:r>
            <a:r>
              <a:rPr lang="en-US" sz="2800" dirty="0"/>
              <a:t>Future Work</a:t>
            </a:r>
            <a:br>
              <a:rPr lang="en-US" sz="2800" dirty="0"/>
            </a:br>
            <a:br>
              <a:rPr lang="en-US" sz="3200" dirty="0"/>
            </a:br>
            <a:endParaRPr lang="en-US" sz="3200" dirty="0"/>
          </a:p>
        </p:txBody>
      </p:sp>
      <p:sp>
        <p:nvSpPr>
          <p:cNvPr id="3" name="Content Placeholder 2"/>
          <p:cNvSpPr>
            <a:spLocks noGrp="1"/>
          </p:cNvSpPr>
          <p:nvPr>
            <p:ph idx="1"/>
          </p:nvPr>
        </p:nvSpPr>
        <p:spPr>
          <a:xfrm>
            <a:off x="457200" y="1752601"/>
            <a:ext cx="8229600" cy="4953000"/>
          </a:xfrm>
        </p:spPr>
        <p:txBody>
          <a:bodyPr>
            <a:noAutofit/>
          </a:bodyPr>
          <a:lstStyle/>
          <a:p>
            <a:pPr algn="l">
              <a:lnSpc>
                <a:spcPct val="150000"/>
              </a:lnSpc>
              <a:spcAft>
                <a:spcPts val="15"/>
              </a:spcAft>
              <a:buFont typeface="Wingdings" pitchFamily="2" charset="2"/>
              <a:buChar char="§"/>
            </a:pPr>
            <a:r>
              <a:rPr lang="en-US" sz="2000" dirty="0">
                <a:solidFill>
                  <a:srgbClr val="000000"/>
                </a:solidFill>
                <a:effectLst/>
                <a:ea typeface="Arial" panose="020B0604020202020204" pitchFamily="34" charset="0"/>
              </a:rPr>
              <a:t>Working Group 07 registered a number of milestones during this period as already highlighted above and as shown in the status of its Work Plan. It will continue to undertake the actions spelt out in the work plan. More importantly, the working group will focus on the implementation of the Regional E-waste Strategy 2022 – 2027</a:t>
            </a:r>
            <a:endParaRPr lang="en-US" sz="2000" dirty="0">
              <a:solidFill>
                <a:srgbClr val="000000"/>
              </a:solidFill>
              <a:ea typeface="Arial" panose="020B0604020202020204" pitchFamily="34" charset="0"/>
            </a:endParaRPr>
          </a:p>
          <a:p>
            <a:pPr algn="l">
              <a:lnSpc>
                <a:spcPct val="150000"/>
              </a:lnSpc>
              <a:spcAft>
                <a:spcPts val="15"/>
              </a:spcAft>
              <a:buFont typeface="Wingdings" pitchFamily="2" charset="2"/>
              <a:buChar char="§"/>
            </a:pPr>
            <a:r>
              <a:rPr lang="en-US" sz="2000" dirty="0"/>
              <a:t>Regional E-waste Facility</a:t>
            </a:r>
          </a:p>
          <a:p>
            <a:pPr algn="l">
              <a:lnSpc>
                <a:spcPct val="150000"/>
              </a:lnSpc>
              <a:spcAft>
                <a:spcPts val="15"/>
              </a:spcAft>
              <a:buFont typeface="Wingdings" pitchFamily="2" charset="2"/>
              <a:buChar char="§"/>
            </a:pPr>
            <a:r>
              <a:rPr lang="en-US" sz="2000" dirty="0"/>
              <a:t>E-waste Fund</a:t>
            </a:r>
          </a:p>
          <a:p>
            <a:pPr algn="l">
              <a:lnSpc>
                <a:spcPct val="150000"/>
              </a:lnSpc>
              <a:spcAft>
                <a:spcPts val="15"/>
              </a:spcAft>
              <a:buFont typeface="Wingdings" pitchFamily="2" charset="2"/>
              <a:buChar char="§"/>
            </a:pPr>
            <a:r>
              <a:rPr lang="en-US" sz="2000" dirty="0"/>
              <a:t>Zero Negative Impact of E-waste</a:t>
            </a:r>
          </a:p>
          <a:p>
            <a:endParaRPr lang="en-US" sz="2800" dirty="0"/>
          </a:p>
          <a:p>
            <a:endParaRPr lang="en-US" sz="2800" dirty="0"/>
          </a:p>
          <a:p>
            <a:pPr marL="0" indent="0">
              <a:buNone/>
            </a:pPr>
            <a:endParaRPr lang="en-US" sz="2400" dirty="0"/>
          </a:p>
          <a:p>
            <a:endParaRPr lang="en-GB" sz="2000" dirty="0"/>
          </a:p>
        </p:txBody>
      </p:sp>
    </p:spTree>
    <p:extLst>
      <p:ext uri="{BB962C8B-B14F-4D97-AF65-F5344CB8AC3E}">
        <p14:creationId xmlns:p14="http://schemas.microsoft.com/office/powerpoint/2010/main" val="6358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8153400" cy="762000"/>
          </a:xfrm>
        </p:spPr>
        <p:txBody>
          <a:bodyPr>
            <a:normAutofit fontScale="90000"/>
          </a:bodyPr>
          <a:lstStyle/>
          <a:p>
            <a:br>
              <a:rPr lang="en-US" sz="3200" dirty="0"/>
            </a:br>
            <a:br>
              <a:rPr lang="en-US" sz="3200" dirty="0"/>
            </a:br>
            <a:r>
              <a:rPr lang="en-US" sz="3100" dirty="0"/>
              <a:t>RECOMMENDATIONS</a:t>
            </a:r>
            <a:br>
              <a:rPr lang="en-US" sz="2800" dirty="0"/>
            </a:br>
            <a:br>
              <a:rPr lang="en-US" sz="3200" dirty="0"/>
            </a:br>
            <a:endParaRPr lang="en-US" sz="3200" dirty="0"/>
          </a:p>
        </p:txBody>
      </p:sp>
      <p:sp>
        <p:nvSpPr>
          <p:cNvPr id="3" name="Content Placeholder 2"/>
          <p:cNvSpPr>
            <a:spLocks noGrp="1"/>
          </p:cNvSpPr>
          <p:nvPr>
            <p:ph idx="1"/>
          </p:nvPr>
        </p:nvSpPr>
        <p:spPr>
          <a:xfrm>
            <a:off x="76200" y="1066800"/>
            <a:ext cx="9067800" cy="6019800"/>
          </a:xfrm>
        </p:spPr>
        <p:txBody>
          <a:bodyPr>
            <a:noAutofit/>
          </a:bodyPr>
          <a:lstStyle/>
          <a:p>
            <a:pPr marL="342900" lvl="0" indent="-342900" algn="just">
              <a:lnSpc>
                <a:spcPct val="151000"/>
              </a:lnSpc>
              <a:buFont typeface="+mj-lt"/>
              <a:buAutoNum type="arabicPeriod"/>
            </a:pPr>
            <a:r>
              <a:rPr lang="en-US" sz="1800" dirty="0">
                <a:solidFill>
                  <a:srgbClr val="000000"/>
                </a:solidFill>
                <a:effectLst/>
                <a:ea typeface="Arial" panose="020B0604020202020204" pitchFamily="34" charset="0"/>
              </a:rPr>
              <a:t>Countries to enact various laws, regulations, guidelines and standards on e-waste management</a:t>
            </a:r>
            <a:endParaRPr lang="x-none" sz="1800" dirty="0">
              <a:solidFill>
                <a:srgbClr val="000000"/>
              </a:solidFill>
              <a:effectLst/>
              <a:ea typeface="Arial" panose="020B0604020202020204" pitchFamily="34" charset="0"/>
            </a:endParaRPr>
          </a:p>
          <a:p>
            <a:pPr marL="342900" lvl="0" indent="-342900" algn="just">
              <a:lnSpc>
                <a:spcPct val="151000"/>
              </a:lnSpc>
              <a:buFont typeface="+mj-lt"/>
              <a:buAutoNum type="arabicPeriod"/>
            </a:pPr>
            <a:r>
              <a:rPr lang="en-US" sz="1800" dirty="0">
                <a:solidFill>
                  <a:srgbClr val="000000"/>
                </a:solidFill>
                <a:effectLst/>
                <a:ea typeface="Arial" panose="020B0604020202020204" pitchFamily="34" charset="0"/>
              </a:rPr>
              <a:t>Member States to consider allocating a budget for e-waste management in order to conduct more awareness and fund e-waste management projects</a:t>
            </a:r>
            <a:endParaRPr lang="x-none" sz="1800" dirty="0">
              <a:solidFill>
                <a:srgbClr val="000000"/>
              </a:solidFill>
              <a:effectLst/>
              <a:ea typeface="Arial" panose="020B0604020202020204" pitchFamily="34" charset="0"/>
            </a:endParaRPr>
          </a:p>
          <a:p>
            <a:pPr marL="342900" lvl="0" indent="-342900" algn="just">
              <a:lnSpc>
                <a:spcPct val="151000"/>
              </a:lnSpc>
              <a:buFont typeface="+mj-lt"/>
              <a:buAutoNum type="arabicPeriod"/>
            </a:pPr>
            <a:r>
              <a:rPr lang="en-US" sz="1800" dirty="0">
                <a:solidFill>
                  <a:srgbClr val="000000"/>
                </a:solidFill>
                <a:effectLst/>
                <a:ea typeface="Arial" panose="020B0604020202020204" pitchFamily="34" charset="0"/>
              </a:rPr>
              <a:t>Member states to continue with the implementation of the 2</a:t>
            </a:r>
            <a:r>
              <a:rPr lang="en-US" sz="1800" baseline="30000" dirty="0">
                <a:solidFill>
                  <a:srgbClr val="000000"/>
                </a:solidFill>
                <a:effectLst/>
                <a:ea typeface="Arial" panose="020B0604020202020204" pitchFamily="34" charset="0"/>
              </a:rPr>
              <a:t>nd</a:t>
            </a:r>
            <a:r>
              <a:rPr lang="en-US" sz="1800" dirty="0">
                <a:solidFill>
                  <a:srgbClr val="000000"/>
                </a:solidFill>
                <a:effectLst/>
                <a:ea typeface="Arial" panose="020B0604020202020204" pitchFamily="34" charset="0"/>
              </a:rPr>
              <a:t> Regional E-waste Management Strategy (2022– 2027) while sharing experiences and success stories.</a:t>
            </a:r>
            <a:endParaRPr lang="x-none" sz="1800" dirty="0">
              <a:solidFill>
                <a:srgbClr val="000000"/>
              </a:solidFill>
              <a:effectLst/>
              <a:ea typeface="Arial" panose="020B0604020202020204" pitchFamily="34" charset="0"/>
            </a:endParaRPr>
          </a:p>
          <a:p>
            <a:pPr marL="342900" lvl="0" indent="-342900" algn="just">
              <a:lnSpc>
                <a:spcPct val="151000"/>
              </a:lnSpc>
              <a:buFont typeface="+mj-lt"/>
              <a:buAutoNum type="arabicPeriod"/>
            </a:pPr>
            <a:r>
              <a:rPr lang="en-US" sz="1800" dirty="0">
                <a:solidFill>
                  <a:srgbClr val="000000"/>
                </a:solidFill>
                <a:effectLst/>
                <a:ea typeface="Arial" panose="020B0604020202020204" pitchFamily="34" charset="0"/>
              </a:rPr>
              <a:t>Member states to device mechanisms for getting e-Waste from the Government and its institutions for proper disposal</a:t>
            </a:r>
            <a:endParaRPr lang="x-none" sz="1800" dirty="0">
              <a:solidFill>
                <a:srgbClr val="000000"/>
              </a:solidFill>
              <a:effectLst/>
              <a:ea typeface="Arial" panose="020B0604020202020204" pitchFamily="34" charset="0"/>
            </a:endParaRPr>
          </a:p>
          <a:p>
            <a:pPr marL="342900" lvl="0" indent="-342900" algn="just">
              <a:lnSpc>
                <a:spcPct val="151000"/>
              </a:lnSpc>
              <a:spcAft>
                <a:spcPts val="15"/>
              </a:spcAft>
              <a:buFont typeface="+mj-lt"/>
              <a:buAutoNum type="arabicPeriod"/>
            </a:pPr>
            <a:r>
              <a:rPr lang="en-US" sz="1800" dirty="0">
                <a:solidFill>
                  <a:srgbClr val="000000"/>
                </a:solidFill>
                <a:effectLst/>
                <a:ea typeface="Arial" panose="020B0604020202020204" pitchFamily="34" charset="0"/>
              </a:rPr>
              <a:t>There is need to have more experts on Green ICTs and Counterfeit </a:t>
            </a:r>
            <a:r>
              <a:rPr lang="en-US" sz="1800" dirty="0">
                <a:solidFill>
                  <a:srgbClr val="000000"/>
                </a:solidFill>
                <a:ea typeface="Arial" panose="020B0604020202020204" pitchFamily="34" charset="0"/>
              </a:rPr>
              <a:t>G</a:t>
            </a:r>
            <a:r>
              <a:rPr lang="en-US" sz="1800" dirty="0">
                <a:solidFill>
                  <a:srgbClr val="000000"/>
                </a:solidFill>
                <a:effectLst/>
                <a:ea typeface="Arial" panose="020B0604020202020204" pitchFamily="34" charset="0"/>
              </a:rPr>
              <a:t>adgets management in WG 07</a:t>
            </a:r>
          </a:p>
          <a:p>
            <a:pPr>
              <a:lnSpc>
                <a:spcPct val="151000"/>
              </a:lnSpc>
              <a:spcAft>
                <a:spcPts val="15"/>
              </a:spcAft>
              <a:buFont typeface="+mj-lt"/>
              <a:buAutoNum type="arabicPeriod"/>
            </a:pPr>
            <a:r>
              <a:rPr lang="en-US" sz="1800" dirty="0">
                <a:solidFill>
                  <a:srgbClr val="000000"/>
                </a:solidFill>
                <a:effectLst/>
                <a:ea typeface="Arial" panose="020B0604020202020204" pitchFamily="34" charset="0"/>
              </a:rPr>
              <a:t>EACO member organizations should continue supporting the participation of their staff in ITU-T and ITU-D study groups related to E-waste.  </a:t>
            </a:r>
            <a:endParaRPr lang="x-none" sz="1800" dirty="0">
              <a:solidFill>
                <a:srgbClr val="000000"/>
              </a:solidFill>
              <a:effectLst/>
              <a:ea typeface="Arial" panose="020B0604020202020204" pitchFamily="34" charset="0"/>
            </a:endParaRPr>
          </a:p>
          <a:p>
            <a:pPr marL="0" lvl="0" indent="0" algn="just">
              <a:lnSpc>
                <a:spcPct val="151000"/>
              </a:lnSpc>
              <a:spcAft>
                <a:spcPts val="15"/>
              </a:spcAft>
              <a:buNone/>
            </a:pPr>
            <a:endParaRPr lang="x-none" sz="2000" dirty="0">
              <a:solidFill>
                <a:srgbClr val="000000"/>
              </a:solidFill>
              <a:effectLst/>
              <a:ea typeface="Arial" panose="020B0604020202020204" pitchFamily="34" charset="0"/>
            </a:endParaRPr>
          </a:p>
          <a:p>
            <a:pPr marL="0" indent="0">
              <a:buNone/>
            </a:pPr>
            <a:endParaRPr lang="en-US" sz="2400" dirty="0"/>
          </a:p>
          <a:p>
            <a:endParaRPr lang="en-GB" sz="2000" dirty="0"/>
          </a:p>
        </p:txBody>
      </p:sp>
    </p:spTree>
    <p:extLst>
      <p:ext uri="{BB962C8B-B14F-4D97-AF65-F5344CB8AC3E}">
        <p14:creationId xmlns:p14="http://schemas.microsoft.com/office/powerpoint/2010/main" val="1025842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694"/>
            <a:ext cx="8229600" cy="764306"/>
          </a:xfrm>
        </p:spPr>
        <p:txBody>
          <a:bodyPr>
            <a:normAutofit fontScale="90000"/>
          </a:bodyPr>
          <a:lstStyle/>
          <a:p>
            <a:br>
              <a:rPr lang="en-US" sz="3200" dirty="0"/>
            </a:br>
            <a:br>
              <a:rPr lang="en-US" sz="3200" dirty="0"/>
            </a:br>
            <a:br>
              <a:rPr lang="en-GB" sz="3200" u="sng" dirty="0"/>
            </a:br>
            <a:endParaRPr lang="en-GB" sz="3200" dirty="0"/>
          </a:p>
        </p:txBody>
      </p:sp>
      <p:sp>
        <p:nvSpPr>
          <p:cNvPr id="3" name="Content Placeholder 2"/>
          <p:cNvSpPr>
            <a:spLocks noGrp="1"/>
          </p:cNvSpPr>
          <p:nvPr>
            <p:ph idx="1"/>
          </p:nvPr>
        </p:nvSpPr>
        <p:spPr>
          <a:xfrm>
            <a:off x="457200" y="2062808"/>
            <a:ext cx="8229600" cy="4566592"/>
          </a:xfrm>
        </p:spPr>
        <p:txBody>
          <a:bodyPr>
            <a:normAutofit fontScale="92500" lnSpcReduction="10000"/>
          </a:bodyPr>
          <a:lstStyle/>
          <a:p>
            <a:pPr marL="0" indent="0">
              <a:buNone/>
            </a:pPr>
            <a:endParaRPr lang="en-US" sz="2400" b="1" dirty="0"/>
          </a:p>
          <a:p>
            <a:pPr lvl="0"/>
            <a:endParaRPr lang="en-US" sz="2000" dirty="0"/>
          </a:p>
          <a:p>
            <a:pPr lvl="0"/>
            <a:endParaRPr lang="en-US" sz="2800" b="1" i="1" dirty="0">
              <a:solidFill>
                <a:srgbClr val="0070C0"/>
              </a:solidFill>
              <a:latin typeface="Century Gothic"/>
              <a:cs typeface="Century Gothic"/>
            </a:endParaRPr>
          </a:p>
          <a:p>
            <a:pPr marL="0" indent="0" algn="ctr">
              <a:buNone/>
            </a:pPr>
            <a:r>
              <a:rPr lang="en-US" altLang="en-US" sz="3900" dirty="0">
                <a:solidFill>
                  <a:srgbClr val="00B050"/>
                </a:solidFill>
                <a:latin typeface="Cambria" panose="02040503050406030204" pitchFamily="18" charset="0"/>
              </a:rPr>
              <a:t>E-waste management starts with you</a:t>
            </a:r>
          </a:p>
          <a:p>
            <a:pPr marL="0" indent="0" algn="ctr">
              <a:buNone/>
            </a:pPr>
            <a:r>
              <a:rPr lang="en-US" altLang="en-US" sz="3900" dirty="0">
                <a:solidFill>
                  <a:srgbClr val="00B050"/>
                </a:solidFill>
                <a:latin typeface="Cambria" panose="02040503050406030204" pitchFamily="18" charset="0"/>
              </a:rPr>
              <a:t>And  E-waste is no longer waste its Resources.</a:t>
            </a:r>
          </a:p>
          <a:p>
            <a:pPr marL="0" indent="0" algn="ctr">
              <a:buNone/>
            </a:pPr>
            <a:endParaRPr lang="en-US" altLang="en-US" sz="3900" dirty="0">
              <a:solidFill>
                <a:srgbClr val="00B050"/>
              </a:solidFill>
              <a:latin typeface="Cambria" panose="02040503050406030204" pitchFamily="18" charset="0"/>
            </a:endParaRPr>
          </a:p>
          <a:p>
            <a:pPr marL="0" indent="0" algn="ctr">
              <a:buNone/>
            </a:pPr>
            <a:r>
              <a:rPr lang="en-US" altLang="en-US" sz="5400" dirty="0">
                <a:solidFill>
                  <a:srgbClr val="00B050"/>
                </a:solidFill>
                <a:latin typeface="Cambria" panose="02040503050406030204" pitchFamily="18" charset="0"/>
              </a:rPr>
              <a:t>?</a:t>
            </a:r>
          </a:p>
          <a:p>
            <a:pPr marL="0" lvl="0" indent="0" algn="ctr">
              <a:buNone/>
            </a:pPr>
            <a:endParaRPr lang="en-GB" sz="2800" b="1" i="1" dirty="0">
              <a:solidFill>
                <a:srgbClr val="0070C0"/>
              </a:solidFill>
              <a:effectLst/>
              <a:latin typeface="Century Gothic"/>
              <a:cs typeface="Century Gothic"/>
            </a:endParaRPr>
          </a:p>
        </p:txBody>
      </p:sp>
    </p:spTree>
    <p:extLst>
      <p:ext uri="{BB962C8B-B14F-4D97-AF65-F5344CB8AC3E}">
        <p14:creationId xmlns:p14="http://schemas.microsoft.com/office/powerpoint/2010/main" val="312701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normAutofit/>
          </a:bodyPr>
          <a:lstStyle/>
          <a:p>
            <a:pPr lvl="0"/>
            <a:r>
              <a:rPr lang="en-GB" sz="3600" dirty="0"/>
              <a:t>Membership </a:t>
            </a:r>
          </a:p>
        </p:txBody>
      </p:sp>
      <p:sp>
        <p:nvSpPr>
          <p:cNvPr id="3" name="Content Placeholder 2"/>
          <p:cNvSpPr>
            <a:spLocks noGrp="1"/>
          </p:cNvSpPr>
          <p:nvPr>
            <p:ph idx="1"/>
          </p:nvPr>
        </p:nvSpPr>
        <p:spPr>
          <a:xfrm>
            <a:off x="457200" y="1828800"/>
            <a:ext cx="8229600" cy="4724400"/>
          </a:xfrm>
        </p:spPr>
        <p:txBody>
          <a:bodyPr>
            <a:normAutofit fontScale="85000" lnSpcReduction="20000"/>
          </a:bodyPr>
          <a:lstStyle/>
          <a:p>
            <a:r>
              <a:rPr lang="en-GB" sz="2600" dirty="0"/>
              <a:t>Burundi</a:t>
            </a:r>
          </a:p>
          <a:p>
            <a:r>
              <a:rPr lang="en-GB" sz="2600" dirty="0"/>
              <a:t>Kenya</a:t>
            </a:r>
          </a:p>
          <a:p>
            <a:r>
              <a:rPr lang="en-GB" sz="2600" dirty="0"/>
              <a:t>Rwanda</a:t>
            </a:r>
          </a:p>
          <a:p>
            <a:r>
              <a:rPr lang="en-GB" sz="2600" dirty="0"/>
              <a:t>South Sudan</a:t>
            </a:r>
          </a:p>
          <a:p>
            <a:r>
              <a:rPr lang="en-GB" sz="2600" dirty="0"/>
              <a:t>Tanzania</a:t>
            </a:r>
          </a:p>
          <a:p>
            <a:r>
              <a:rPr lang="en-GB" sz="2600" dirty="0"/>
              <a:t>Uganda</a:t>
            </a:r>
          </a:p>
          <a:p>
            <a:pPr marL="0" indent="0">
              <a:buNone/>
            </a:pPr>
            <a:r>
              <a:rPr lang="en-GB" sz="2600" dirty="0"/>
              <a:t> In EACO Secretariat </a:t>
            </a:r>
          </a:p>
          <a:p>
            <a:pPr marL="0" indent="0">
              <a:buNone/>
            </a:pPr>
            <a:endParaRPr lang="en-GB" sz="2600" dirty="0"/>
          </a:p>
          <a:p>
            <a:pPr marL="0" indent="0">
              <a:buNone/>
            </a:pPr>
            <a:r>
              <a:rPr lang="en-GB" sz="2600" b="1" dirty="0"/>
              <a:t>Chairpersons &amp; Rapporteurs</a:t>
            </a:r>
          </a:p>
          <a:p>
            <a:r>
              <a:rPr lang="en-GB" sz="2600" dirty="0"/>
              <a:t>Chairperson – Rwanda</a:t>
            </a:r>
          </a:p>
          <a:p>
            <a:r>
              <a:rPr lang="en-GB" sz="2600" dirty="0"/>
              <a:t>Vice-Chairperson - Tanzania. </a:t>
            </a:r>
            <a:endParaRPr lang="en-US" sz="2600" dirty="0"/>
          </a:p>
          <a:p>
            <a:r>
              <a:rPr lang="en-GB" sz="2600" dirty="0"/>
              <a:t>Burundi - 1</a:t>
            </a:r>
            <a:r>
              <a:rPr lang="en-GB" sz="2600" baseline="30000" dirty="0"/>
              <a:t>st</a:t>
            </a:r>
            <a:r>
              <a:rPr lang="en-GB" sz="2600" dirty="0"/>
              <a:t> Rapporteur and;</a:t>
            </a:r>
          </a:p>
          <a:p>
            <a:r>
              <a:rPr lang="en-GB" sz="2600" dirty="0"/>
              <a:t>Kenya - 2</a:t>
            </a:r>
            <a:r>
              <a:rPr lang="en-GB" sz="2600" baseline="30000" dirty="0"/>
              <a:t>nd</a:t>
            </a:r>
            <a:r>
              <a:rPr lang="en-GB" sz="2600" dirty="0"/>
              <a:t> Rapporteur. </a:t>
            </a:r>
          </a:p>
          <a:p>
            <a:endParaRPr lang="en-GB" sz="2400" dirty="0"/>
          </a:p>
          <a:p>
            <a:endParaRPr lang="en-GB" sz="2400" dirty="0"/>
          </a:p>
        </p:txBody>
      </p:sp>
    </p:spTree>
    <p:extLst>
      <p:ext uri="{BB962C8B-B14F-4D97-AF65-F5344CB8AC3E}">
        <p14:creationId xmlns:p14="http://schemas.microsoft.com/office/powerpoint/2010/main" val="58630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normAutofit/>
          </a:bodyPr>
          <a:lstStyle/>
          <a:p>
            <a:pPr lvl="0"/>
            <a:r>
              <a:rPr lang="en-GB" sz="3600" dirty="0"/>
              <a:t>Meetings &amp; Workshops </a:t>
            </a:r>
          </a:p>
        </p:txBody>
      </p:sp>
      <p:sp>
        <p:nvSpPr>
          <p:cNvPr id="3" name="Content Placeholder 2"/>
          <p:cNvSpPr>
            <a:spLocks noGrp="1"/>
          </p:cNvSpPr>
          <p:nvPr>
            <p:ph idx="1"/>
          </p:nvPr>
        </p:nvSpPr>
        <p:spPr>
          <a:xfrm>
            <a:off x="457200" y="1828800"/>
            <a:ext cx="8229600" cy="4724400"/>
          </a:xfrm>
        </p:spPr>
        <p:txBody>
          <a:bodyPr>
            <a:normAutofit lnSpcReduction="10000"/>
          </a:bodyPr>
          <a:lstStyle/>
          <a:p>
            <a:r>
              <a:rPr lang="en-GB" sz="2800" dirty="0"/>
              <a:t>The working group conducts its business through: physical meetings, online meetings, training, workshops</a:t>
            </a:r>
          </a:p>
          <a:p>
            <a:pPr marL="0" indent="0">
              <a:buNone/>
            </a:pPr>
            <a:endParaRPr lang="en-GB" sz="2800" dirty="0"/>
          </a:p>
          <a:p>
            <a:r>
              <a:rPr lang="en-GB" sz="2800" dirty="0"/>
              <a:t>During this financial year 2023/24, WG 07 </a:t>
            </a:r>
            <a:r>
              <a:rPr lang="en-US" sz="2800" dirty="0"/>
              <a:t>held Five (5) online meetings and will hold its physical meeting on 14</a:t>
            </a:r>
            <a:r>
              <a:rPr lang="en-US" sz="2800" baseline="30000" dirty="0"/>
              <a:t>th</a:t>
            </a:r>
            <a:r>
              <a:rPr lang="en-US" sz="2800" dirty="0"/>
              <a:t> -15</a:t>
            </a:r>
            <a:r>
              <a:rPr lang="en-US" sz="2800" baseline="30000" dirty="0"/>
              <a:t>th</a:t>
            </a:r>
            <a:r>
              <a:rPr lang="en-US" sz="2800" dirty="0"/>
              <a:t> March 2024.</a:t>
            </a:r>
          </a:p>
          <a:p>
            <a:pPr marL="0" indent="0">
              <a:buNone/>
            </a:pPr>
            <a:endParaRPr lang="en-US" sz="2800" dirty="0"/>
          </a:p>
          <a:p>
            <a:r>
              <a:rPr lang="en-GB" sz="2800" dirty="0"/>
              <a:t>All EACO member countries were represented in the said meetings and workshops. Consistency was maintained</a:t>
            </a:r>
          </a:p>
          <a:p>
            <a:endParaRPr lang="en-US" sz="2800" dirty="0"/>
          </a:p>
          <a:p>
            <a:endParaRPr lang="en-GB" sz="2400" dirty="0"/>
          </a:p>
          <a:p>
            <a:endParaRPr lang="en-GB" sz="2400" dirty="0"/>
          </a:p>
          <a:p>
            <a:endParaRPr lang="en-GB" sz="2400" dirty="0"/>
          </a:p>
        </p:txBody>
      </p:sp>
    </p:spTree>
    <p:extLst>
      <p:ext uri="{BB962C8B-B14F-4D97-AF65-F5344CB8AC3E}">
        <p14:creationId xmlns:p14="http://schemas.microsoft.com/office/powerpoint/2010/main" val="86999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392344" cy="533399"/>
          </a:xfrm>
        </p:spPr>
        <p:txBody>
          <a:bodyPr>
            <a:normAutofit fontScale="90000"/>
          </a:bodyPr>
          <a:lstStyle/>
          <a:p>
            <a:br>
              <a:rPr lang="en-GB" sz="3600" b="1" dirty="0"/>
            </a:br>
            <a:br>
              <a:rPr lang="en-GB" sz="3600" b="1" dirty="0"/>
            </a:br>
            <a:r>
              <a:rPr lang="en-US" sz="4000" dirty="0" err="1"/>
              <a:t>ToR’s</a:t>
            </a:r>
            <a:r>
              <a:rPr lang="en-US" sz="4000" dirty="0"/>
              <a:t> for the WG 07</a:t>
            </a:r>
            <a:br>
              <a:rPr lang="en-US" sz="3600" dirty="0"/>
            </a:br>
            <a:br>
              <a:rPr lang="en-GB" sz="3600" u="sng" dirty="0"/>
            </a:br>
            <a:endParaRPr lang="en-GB" sz="3600" dirty="0"/>
          </a:p>
        </p:txBody>
      </p:sp>
      <p:sp>
        <p:nvSpPr>
          <p:cNvPr id="3" name="Content Placeholder 2"/>
          <p:cNvSpPr>
            <a:spLocks noGrp="1"/>
          </p:cNvSpPr>
          <p:nvPr>
            <p:ph idx="1"/>
          </p:nvPr>
        </p:nvSpPr>
        <p:spPr>
          <a:xfrm>
            <a:off x="304800" y="1295400"/>
            <a:ext cx="8382000" cy="5410201"/>
          </a:xfrm>
        </p:spPr>
        <p:txBody>
          <a:bodyPr>
            <a:normAutofit fontScale="40000" lnSpcReduction="20000"/>
          </a:bodyPr>
          <a:lstStyle/>
          <a:p>
            <a:pPr lvl="0"/>
            <a:endParaRPr lang="en-US" sz="6400" dirty="0"/>
          </a:p>
          <a:p>
            <a:pPr lvl="0"/>
            <a:r>
              <a:rPr lang="en-US" sz="6400" dirty="0"/>
              <a:t>To analyze the level of e-waste in the region and its impact on humans and the environment.</a:t>
            </a:r>
          </a:p>
          <a:p>
            <a:pPr lvl="0"/>
            <a:r>
              <a:rPr lang="en-US" sz="6400" dirty="0"/>
              <a:t>To harmonize policies, strategies and regulations on e-waste management in the region.</a:t>
            </a:r>
          </a:p>
          <a:p>
            <a:pPr lvl="0"/>
            <a:r>
              <a:rPr lang="en-US" sz="6400" dirty="0"/>
              <a:t>To recommend adoption of green ICT best practices by stakeholders in the communications sector.</a:t>
            </a:r>
          </a:p>
          <a:p>
            <a:pPr lvl="0"/>
            <a:r>
              <a:rPr lang="en-US" sz="6400" dirty="0"/>
              <a:t>To recommend national and regional environmentally sound e-waste management systems for the EAC region.</a:t>
            </a:r>
          </a:p>
          <a:p>
            <a:pPr lvl="0"/>
            <a:r>
              <a:rPr lang="en-US" sz="6400" dirty="0"/>
              <a:t>To develop strategies for public awareness on issues relating to e-waste.</a:t>
            </a:r>
          </a:p>
          <a:p>
            <a:endParaRPr lang="en-US" sz="3600" dirty="0"/>
          </a:p>
          <a:p>
            <a:pPr algn="l"/>
            <a:endParaRPr lang="en-GB" sz="2800" u="sng" dirty="0"/>
          </a:p>
        </p:txBody>
      </p:sp>
    </p:spTree>
    <p:extLst>
      <p:ext uri="{BB962C8B-B14F-4D97-AF65-F5344CB8AC3E}">
        <p14:creationId xmlns:p14="http://schemas.microsoft.com/office/powerpoint/2010/main" val="31331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68685"/>
            <a:ext cx="8229600" cy="607715"/>
          </a:xfrm>
        </p:spPr>
        <p:txBody>
          <a:bodyPr>
            <a:normAutofit fontScale="90000"/>
          </a:bodyPr>
          <a:lstStyle/>
          <a:p>
            <a:br>
              <a:rPr lang="en-GB" sz="3600" b="1" dirty="0"/>
            </a:br>
            <a:br>
              <a:rPr lang="en-GB" sz="3600" b="1" dirty="0"/>
            </a:br>
            <a:r>
              <a:rPr lang="en-US" sz="3600" dirty="0"/>
              <a:t>Terms of reference for the WG 07…</a:t>
            </a:r>
            <a:br>
              <a:rPr lang="en-US" sz="3600" dirty="0"/>
            </a:br>
            <a:br>
              <a:rPr lang="en-GB" sz="3600" u="sng" dirty="0"/>
            </a:br>
            <a:endParaRPr lang="en-GB" sz="3600" dirty="0"/>
          </a:p>
        </p:txBody>
      </p:sp>
      <p:sp>
        <p:nvSpPr>
          <p:cNvPr id="3" name="Content Placeholder 2"/>
          <p:cNvSpPr>
            <a:spLocks noGrp="1"/>
          </p:cNvSpPr>
          <p:nvPr>
            <p:ph idx="1"/>
          </p:nvPr>
        </p:nvSpPr>
        <p:spPr>
          <a:xfrm>
            <a:off x="457200" y="1676399"/>
            <a:ext cx="8229600" cy="5029201"/>
          </a:xfrm>
        </p:spPr>
        <p:txBody>
          <a:bodyPr>
            <a:normAutofit fontScale="25000" lnSpcReduction="20000"/>
          </a:bodyPr>
          <a:lstStyle/>
          <a:p>
            <a:pPr lvl="0"/>
            <a:r>
              <a:rPr lang="en-US" sz="9600" dirty="0"/>
              <a:t>To recommend strategies for collaboration/cooperation between National ICT Regulators, National Environmental Management Authorities and other environmental management Agencies with a view to establishing and strengthening the e-waste management systems within the region.</a:t>
            </a:r>
          </a:p>
          <a:p>
            <a:pPr lvl="0"/>
            <a:r>
              <a:rPr lang="en-US" sz="9600" dirty="0"/>
              <a:t>To coordinate and follow up the work of the relevant ITU Study Group(s) and facilitate the development of regional recommendations or contributions relating to the work of this ITU Study Group(s) or other relevant international and regional organization. </a:t>
            </a:r>
          </a:p>
          <a:p>
            <a:pPr lvl="0"/>
            <a:r>
              <a:rPr lang="en-US" sz="9600" dirty="0"/>
              <a:t>To harmonize the framework for ICT  counterfeit gadgets management within the region </a:t>
            </a:r>
          </a:p>
          <a:p>
            <a:pPr marL="0" lvl="0" indent="0">
              <a:buNone/>
            </a:pPr>
            <a:endParaRPr lang="en-US" sz="6400" b="1" dirty="0"/>
          </a:p>
          <a:p>
            <a:pPr marL="0" indent="0">
              <a:buNone/>
            </a:pPr>
            <a:endParaRPr lang="en-US" sz="3600" b="1" dirty="0"/>
          </a:p>
          <a:p>
            <a:endParaRPr lang="en-US" sz="3600" dirty="0"/>
          </a:p>
          <a:p>
            <a:pPr algn="l"/>
            <a:endParaRPr lang="en-GB" sz="2800" u="sng" dirty="0"/>
          </a:p>
        </p:txBody>
      </p:sp>
    </p:spTree>
    <p:extLst>
      <p:ext uri="{BB962C8B-B14F-4D97-AF65-F5344CB8AC3E}">
        <p14:creationId xmlns:p14="http://schemas.microsoft.com/office/powerpoint/2010/main" val="306999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68685"/>
            <a:ext cx="8229600" cy="607715"/>
          </a:xfrm>
        </p:spPr>
        <p:txBody>
          <a:bodyPr>
            <a:normAutofit fontScale="90000"/>
          </a:bodyPr>
          <a:lstStyle/>
          <a:p>
            <a:br>
              <a:rPr lang="en-GB" sz="3600" b="1" dirty="0"/>
            </a:br>
            <a:br>
              <a:rPr lang="en-GB" sz="3600" b="1" dirty="0"/>
            </a:br>
            <a:r>
              <a:rPr lang="en-US" sz="3600" dirty="0"/>
              <a:t>Terms of reference for the WG 07…</a:t>
            </a:r>
            <a:br>
              <a:rPr lang="en-US" sz="3600" dirty="0"/>
            </a:br>
            <a:br>
              <a:rPr lang="en-GB" sz="3600" u="sng" dirty="0"/>
            </a:br>
            <a:endParaRPr lang="en-GB" sz="3600" dirty="0"/>
          </a:p>
        </p:txBody>
      </p:sp>
      <p:sp>
        <p:nvSpPr>
          <p:cNvPr id="3" name="Content Placeholder 2"/>
          <p:cNvSpPr>
            <a:spLocks noGrp="1"/>
          </p:cNvSpPr>
          <p:nvPr>
            <p:ph idx="1"/>
          </p:nvPr>
        </p:nvSpPr>
        <p:spPr>
          <a:xfrm>
            <a:off x="457200" y="1676399"/>
            <a:ext cx="8229600" cy="5029201"/>
          </a:xfrm>
        </p:spPr>
        <p:txBody>
          <a:bodyPr>
            <a:normAutofit fontScale="25000" lnSpcReduction="20000"/>
          </a:bodyPr>
          <a:lstStyle/>
          <a:p>
            <a:pPr lvl="0"/>
            <a:r>
              <a:rPr lang="en-US" sz="9600" dirty="0"/>
              <a:t>To recommend strategies for collaboration/cooperation between National ICT Regulators, National Environmental Management Authorities and other environmental management Agencies with a view to establishing and strengthening the e-waste management systems within the region.</a:t>
            </a:r>
          </a:p>
          <a:p>
            <a:pPr lvl="0"/>
            <a:r>
              <a:rPr lang="en-US" sz="9600" dirty="0"/>
              <a:t>To coordinate and follow up the work of the relevant ITU Study Group(s) and facilitate the development of regional recommendations or contributions relating to the work of this ITU Study Group(s) or other relevant international and regional organization. </a:t>
            </a:r>
          </a:p>
          <a:p>
            <a:pPr lvl="0"/>
            <a:r>
              <a:rPr lang="en-US" sz="9600" dirty="0"/>
              <a:t>To harmonize the framework for ICT  counterfeit gadgets management within the region </a:t>
            </a:r>
          </a:p>
          <a:p>
            <a:pPr marL="0" lvl="0" indent="0">
              <a:buNone/>
            </a:pPr>
            <a:endParaRPr lang="en-US" sz="6400" b="1" dirty="0"/>
          </a:p>
          <a:p>
            <a:pPr marL="0" indent="0">
              <a:buNone/>
            </a:pPr>
            <a:endParaRPr lang="en-US" sz="3600" b="1" dirty="0"/>
          </a:p>
          <a:p>
            <a:endParaRPr lang="en-US" sz="3600" dirty="0"/>
          </a:p>
          <a:p>
            <a:pPr algn="l"/>
            <a:endParaRPr lang="en-GB" sz="2800" u="sng" dirty="0"/>
          </a:p>
        </p:txBody>
      </p:sp>
    </p:spTree>
    <p:extLst>
      <p:ext uri="{BB962C8B-B14F-4D97-AF65-F5344CB8AC3E}">
        <p14:creationId xmlns:p14="http://schemas.microsoft.com/office/powerpoint/2010/main" val="284998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68685"/>
            <a:ext cx="8229600" cy="607715"/>
          </a:xfrm>
        </p:spPr>
        <p:txBody>
          <a:bodyPr>
            <a:normAutofit fontScale="90000"/>
          </a:bodyPr>
          <a:lstStyle/>
          <a:p>
            <a:br>
              <a:rPr lang="en-GB" sz="3600" b="1" dirty="0"/>
            </a:br>
            <a:br>
              <a:rPr lang="en-GB" sz="3600" b="1" dirty="0"/>
            </a:br>
            <a:r>
              <a:rPr lang="en-US" sz="4000" dirty="0"/>
              <a:t>Framework &amp; Committees </a:t>
            </a:r>
            <a:br>
              <a:rPr lang="en-US" sz="3600" dirty="0"/>
            </a:br>
            <a:br>
              <a:rPr lang="en-GB" sz="3600" u="sng" dirty="0"/>
            </a:br>
            <a:endParaRPr lang="en-GB" sz="3600" dirty="0"/>
          </a:p>
        </p:txBody>
      </p:sp>
      <p:sp>
        <p:nvSpPr>
          <p:cNvPr id="3" name="Content Placeholder 2"/>
          <p:cNvSpPr>
            <a:spLocks noGrp="1"/>
          </p:cNvSpPr>
          <p:nvPr>
            <p:ph idx="1"/>
          </p:nvPr>
        </p:nvSpPr>
        <p:spPr>
          <a:xfrm>
            <a:off x="457200" y="1828801"/>
            <a:ext cx="8229600" cy="4876799"/>
          </a:xfrm>
        </p:spPr>
        <p:txBody>
          <a:bodyPr>
            <a:normAutofit lnSpcReduction="10000"/>
          </a:bodyPr>
          <a:lstStyle/>
          <a:p>
            <a:pPr marL="0" indent="0">
              <a:buNone/>
            </a:pPr>
            <a:r>
              <a:rPr lang="en-US" sz="2800" b="1" dirty="0"/>
              <a:t>Framework</a:t>
            </a:r>
          </a:p>
          <a:p>
            <a:pPr>
              <a:buFontTx/>
              <a:buChar char="-"/>
            </a:pPr>
            <a:r>
              <a:rPr lang="en-US" sz="2800" dirty="0"/>
              <a:t>Model Framework on E-waste Management for the Region is in place. </a:t>
            </a:r>
          </a:p>
          <a:p>
            <a:pPr>
              <a:buFontTx/>
              <a:buChar char="-"/>
            </a:pPr>
            <a:r>
              <a:rPr lang="en-US" sz="2800" dirty="0"/>
              <a:t>The framework gave guidelines to countries regarding formulation of E-waste Management in the region</a:t>
            </a:r>
          </a:p>
          <a:p>
            <a:pPr marL="0" lvl="0" indent="0">
              <a:buNone/>
            </a:pPr>
            <a:r>
              <a:rPr lang="en-US" sz="2800" b="1" dirty="0"/>
              <a:t>Committees</a:t>
            </a:r>
          </a:p>
          <a:p>
            <a:pPr>
              <a:buFontTx/>
              <a:buChar char="-"/>
            </a:pPr>
            <a:r>
              <a:rPr lang="en-US" sz="3000" dirty="0"/>
              <a:t>National E-waste Management Steering Committees</a:t>
            </a:r>
          </a:p>
          <a:p>
            <a:pPr>
              <a:buFontTx/>
              <a:buChar char="-"/>
            </a:pPr>
            <a:r>
              <a:rPr lang="en-US" sz="3000" dirty="0"/>
              <a:t>Regional Steering Committee</a:t>
            </a:r>
          </a:p>
          <a:p>
            <a:pPr>
              <a:buFontTx/>
              <a:buChar char="-"/>
            </a:pPr>
            <a:endParaRPr lang="en-US" sz="3600" dirty="0"/>
          </a:p>
          <a:p>
            <a:endParaRPr lang="en-US" sz="3600" dirty="0"/>
          </a:p>
          <a:p>
            <a:pPr algn="l"/>
            <a:endParaRPr lang="en-GB" sz="2800" u="sng" dirty="0"/>
          </a:p>
        </p:txBody>
      </p:sp>
    </p:spTree>
    <p:extLst>
      <p:ext uri="{BB962C8B-B14F-4D97-AF65-F5344CB8AC3E}">
        <p14:creationId xmlns:p14="http://schemas.microsoft.com/office/powerpoint/2010/main" val="88826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533399"/>
            <a:ext cx="8250288" cy="838201"/>
          </a:xfrm>
        </p:spPr>
        <p:txBody>
          <a:bodyPr>
            <a:normAutofit fontScale="90000"/>
          </a:bodyPr>
          <a:lstStyle/>
          <a:p>
            <a:br>
              <a:rPr lang="en-GB" sz="3600" b="1" dirty="0"/>
            </a:br>
            <a:br>
              <a:rPr lang="en-GB" sz="3600" b="1" dirty="0"/>
            </a:br>
            <a:br>
              <a:rPr lang="en-GB" sz="3600" b="1" dirty="0"/>
            </a:br>
            <a:r>
              <a:rPr lang="en-US" sz="3100" b="1" dirty="0"/>
              <a:t>Updates from National Steering Committees</a:t>
            </a:r>
            <a:r>
              <a:rPr lang="x-none" sz="3100" dirty="0"/>
              <a:t> </a:t>
            </a:r>
            <a:br>
              <a:rPr lang="en-US" sz="4000" dirty="0"/>
            </a:br>
            <a:br>
              <a:rPr lang="en-US" sz="3600" dirty="0"/>
            </a:br>
            <a:br>
              <a:rPr lang="en-GB" sz="3600" u="sng" dirty="0"/>
            </a:br>
            <a:endParaRPr lang="en-GB" sz="3600" dirty="0"/>
          </a:p>
        </p:txBody>
      </p:sp>
      <p:sp>
        <p:nvSpPr>
          <p:cNvPr id="3" name="Content Placeholder 2"/>
          <p:cNvSpPr>
            <a:spLocks noGrp="1"/>
          </p:cNvSpPr>
          <p:nvPr>
            <p:ph idx="1"/>
          </p:nvPr>
        </p:nvSpPr>
        <p:spPr>
          <a:xfrm>
            <a:off x="381000" y="990600"/>
            <a:ext cx="8316144" cy="5791200"/>
          </a:xfrm>
        </p:spPr>
        <p:txBody>
          <a:bodyPr>
            <a:normAutofit fontScale="25000" lnSpcReduction="20000"/>
          </a:bodyPr>
          <a:lstStyle/>
          <a:p>
            <a:pPr marL="0" indent="0">
              <a:buNone/>
            </a:pPr>
            <a:r>
              <a:rPr lang="en-US" sz="8000" b="1" dirty="0"/>
              <a:t>Burundi</a:t>
            </a:r>
          </a:p>
          <a:p>
            <a:r>
              <a:rPr lang="en-GB" sz="8000" dirty="0">
                <a:solidFill>
                  <a:srgbClr val="000000"/>
                </a:solidFill>
                <a:effectLst/>
                <a:ea typeface="Calibri" panose="020F0502020204030204" pitchFamily="34" charset="0"/>
              </a:rPr>
              <a:t>Worked in collaboration with ITU on E-waste Policy</a:t>
            </a:r>
            <a:endParaRPr lang="x-none" sz="8000" dirty="0">
              <a:solidFill>
                <a:srgbClr val="000000"/>
              </a:solidFill>
              <a:effectLst/>
              <a:ea typeface="Arial" panose="020B0604020202020204" pitchFamily="34" charset="0"/>
            </a:endParaRPr>
          </a:p>
          <a:p>
            <a:r>
              <a:rPr lang="en-GB" sz="8000" dirty="0">
                <a:solidFill>
                  <a:srgbClr val="000000"/>
                </a:solidFill>
                <a:effectLst/>
                <a:ea typeface="Calibri" panose="020F0502020204030204" pitchFamily="34" charset="0"/>
              </a:rPr>
              <a:t>Completed the ITU-sponsored pilot survey of Harmonization of E-waste Data</a:t>
            </a:r>
            <a:endParaRPr lang="en-GB" sz="8000" dirty="0">
              <a:solidFill>
                <a:srgbClr val="000000"/>
              </a:solidFill>
            </a:endParaRPr>
          </a:p>
          <a:p>
            <a:pPr marL="0" indent="0">
              <a:buNone/>
            </a:pPr>
            <a:r>
              <a:rPr lang="en-GB" sz="8000" b="1" dirty="0">
                <a:solidFill>
                  <a:srgbClr val="000000"/>
                </a:solidFill>
              </a:rPr>
              <a:t>Kenya</a:t>
            </a:r>
          </a:p>
          <a:p>
            <a:pPr lvl="0" algn="just">
              <a:lnSpc>
                <a:spcPct val="115000"/>
              </a:lnSpc>
              <a:spcAft>
                <a:spcPts val="15"/>
              </a:spcAft>
            </a:pPr>
            <a:r>
              <a:rPr lang="en-GB" sz="8000" dirty="0">
                <a:solidFill>
                  <a:srgbClr val="000000"/>
                </a:solidFill>
                <a:effectLst/>
                <a:ea typeface="Calibri" panose="020F0502020204030204" pitchFamily="34" charset="0"/>
              </a:rPr>
              <a:t>In the process of setting up an E-waste Demonstration Site at its </a:t>
            </a:r>
            <a:r>
              <a:rPr lang="en-GB" sz="8000" dirty="0" err="1">
                <a:solidFill>
                  <a:srgbClr val="000000"/>
                </a:solidFill>
                <a:effectLst/>
                <a:ea typeface="Calibri" panose="020F0502020204030204" pitchFamily="34" charset="0"/>
              </a:rPr>
              <a:t>Konza</a:t>
            </a:r>
            <a:r>
              <a:rPr lang="en-GB" sz="8000" dirty="0">
                <a:solidFill>
                  <a:srgbClr val="000000"/>
                </a:solidFill>
                <a:effectLst/>
                <a:ea typeface="Calibri" panose="020F0502020204030204" pitchFamily="34" charset="0"/>
              </a:rPr>
              <a:t> City Technopolis</a:t>
            </a:r>
            <a:endParaRPr lang="x-none" sz="8000" dirty="0">
              <a:solidFill>
                <a:srgbClr val="000000"/>
              </a:solidFill>
              <a:effectLst/>
              <a:ea typeface="Arial" panose="020B0604020202020204" pitchFamily="34" charset="0"/>
            </a:endParaRPr>
          </a:p>
          <a:p>
            <a:r>
              <a:rPr lang="en-GB" sz="8000" dirty="0">
                <a:solidFill>
                  <a:srgbClr val="000000"/>
                </a:solidFill>
                <a:effectLst/>
                <a:ea typeface="Calibri" panose="020F0502020204030204" pitchFamily="34" charset="0"/>
              </a:rPr>
              <a:t>Completed the ITU-sponsored pilot survey of Harmonization of E-waste Data</a:t>
            </a:r>
            <a:endParaRPr lang="en-GB" sz="8000" dirty="0">
              <a:solidFill>
                <a:srgbClr val="000000"/>
              </a:solidFill>
            </a:endParaRPr>
          </a:p>
          <a:p>
            <a:pPr marL="0" indent="0">
              <a:buNone/>
            </a:pPr>
            <a:r>
              <a:rPr lang="en-GB" sz="8000" b="1" dirty="0">
                <a:solidFill>
                  <a:srgbClr val="000000"/>
                </a:solidFill>
              </a:rPr>
              <a:t>Rwanda</a:t>
            </a:r>
          </a:p>
          <a:p>
            <a:pPr lvl="0" algn="l">
              <a:lnSpc>
                <a:spcPct val="115000"/>
              </a:lnSpc>
              <a:spcAft>
                <a:spcPts val="15"/>
              </a:spcAft>
            </a:pPr>
            <a:r>
              <a:rPr lang="en-GB" sz="8000" dirty="0">
                <a:solidFill>
                  <a:srgbClr val="000000"/>
                </a:solidFill>
                <a:effectLst/>
                <a:ea typeface="Calibri" panose="020F0502020204030204" pitchFamily="34" charset="0"/>
              </a:rPr>
              <a:t>More awareness activities on e-waste were undertaken especially through media and workshops/Training informal sectors dealing with e-waste Management.</a:t>
            </a:r>
            <a:endParaRPr lang="x-none" sz="8000" dirty="0">
              <a:solidFill>
                <a:srgbClr val="000000"/>
              </a:solidFill>
              <a:ea typeface="Calibri" panose="020F0502020204030204" pitchFamily="34" charset="0"/>
            </a:endParaRPr>
          </a:p>
          <a:p>
            <a:pPr lvl="0" algn="l">
              <a:lnSpc>
                <a:spcPct val="115000"/>
              </a:lnSpc>
              <a:spcAft>
                <a:spcPts val="15"/>
              </a:spcAft>
            </a:pPr>
            <a:r>
              <a:rPr lang="en-GB" sz="8000" dirty="0">
                <a:solidFill>
                  <a:srgbClr val="000000"/>
                </a:solidFill>
                <a:effectLst/>
                <a:ea typeface="Calibri" panose="020F0502020204030204" pitchFamily="34" charset="0"/>
              </a:rPr>
              <a:t>EPR Implementation Guidelines on e-waste management supported by ITU/UNEP by the led of Government institutions.</a:t>
            </a:r>
            <a:endParaRPr lang="x-none" sz="8000" dirty="0">
              <a:solidFill>
                <a:srgbClr val="000000"/>
              </a:solidFill>
              <a:ea typeface="Calibri" panose="020F0502020204030204" pitchFamily="34" charset="0"/>
            </a:endParaRPr>
          </a:p>
          <a:p>
            <a:r>
              <a:rPr lang="en-GB" sz="8000" dirty="0">
                <a:effectLst/>
                <a:ea typeface="Calibri" panose="020F0502020204030204" pitchFamily="34" charset="0"/>
              </a:rPr>
              <a:t>Increasing collection points in the whole country for easy disposal of e-waste Management from the public sponsored  by </a:t>
            </a:r>
            <a:r>
              <a:rPr lang="en-GB" sz="8000" dirty="0">
                <a:ea typeface="Calibri" panose="020F0502020204030204" pitchFamily="34" charset="0"/>
              </a:rPr>
              <a:t>different partners </a:t>
            </a:r>
            <a:r>
              <a:rPr lang="en-GB" sz="8000" dirty="0">
                <a:effectLst/>
                <a:ea typeface="Calibri" panose="020F0502020204030204" pitchFamily="34" charset="0"/>
              </a:rPr>
              <a:t>in Collaboration with Envorserver Industry.</a:t>
            </a:r>
          </a:p>
          <a:p>
            <a:r>
              <a:rPr lang="en-GB" sz="8000" dirty="0">
                <a:ea typeface="Calibri" panose="020F0502020204030204" pitchFamily="34" charset="0"/>
              </a:rPr>
              <a:t>We have more than five licensed companies, one is operating under PPP.</a:t>
            </a:r>
            <a:endParaRPr lang="en-GB" sz="8000" dirty="0">
              <a:effectLst/>
              <a:ea typeface="Calibri" panose="020F0502020204030204" pitchFamily="34" charset="0"/>
            </a:endParaRPr>
          </a:p>
          <a:p>
            <a:endParaRPr lang="en-US" sz="8000" dirty="0"/>
          </a:p>
          <a:p>
            <a:pPr>
              <a:buFontTx/>
              <a:buChar char="-"/>
            </a:pPr>
            <a:endParaRPr lang="en-US" sz="8000" dirty="0"/>
          </a:p>
          <a:p>
            <a:endParaRPr lang="en-US" sz="8000" dirty="0"/>
          </a:p>
          <a:p>
            <a:pPr algn="l"/>
            <a:endParaRPr lang="en-GB" sz="2800" u="sng" dirty="0"/>
          </a:p>
        </p:txBody>
      </p:sp>
    </p:spTree>
    <p:extLst>
      <p:ext uri="{BB962C8B-B14F-4D97-AF65-F5344CB8AC3E}">
        <p14:creationId xmlns:p14="http://schemas.microsoft.com/office/powerpoint/2010/main" val="3582231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3319</TotalTime>
  <Words>2068</Words>
  <Application>Microsoft Office PowerPoint</Application>
  <PresentationFormat>On-screen Show (4:3)</PresentationFormat>
  <Paragraphs>178</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SimSun</vt:lpstr>
      <vt:lpstr>Arial</vt:lpstr>
      <vt:lpstr>Calibri</vt:lpstr>
      <vt:lpstr>Cambria</vt:lpstr>
      <vt:lpstr>Century Gothic</vt:lpstr>
      <vt:lpstr>Courier New</vt:lpstr>
      <vt:lpstr>Wingdings</vt:lpstr>
      <vt:lpstr>Office Theme</vt:lpstr>
      <vt:lpstr> REPORT OF WORKING GROUP 07: E-WASTE MANAGEMENT AND GREEN ICTs  Presented By:Anita HODARI Chairperson, EACO WG7</vt:lpstr>
      <vt:lpstr>Background </vt:lpstr>
      <vt:lpstr>Membership </vt:lpstr>
      <vt:lpstr>Meetings &amp; Workshops </vt:lpstr>
      <vt:lpstr>  ToR’s for the WG 07  </vt:lpstr>
      <vt:lpstr>  Terms of reference for the WG 07…  </vt:lpstr>
      <vt:lpstr>  Terms of reference for the WG 07…  </vt:lpstr>
      <vt:lpstr>  Framework &amp; Committees   </vt:lpstr>
      <vt:lpstr>   Updates from National Steering Committees    </vt:lpstr>
      <vt:lpstr>   Updates from National Steering Committees…    </vt:lpstr>
      <vt:lpstr>Regional E-waste Strategy…</vt:lpstr>
      <vt:lpstr> E-waste Projects and Funding</vt:lpstr>
      <vt:lpstr> E-waste Projects and Funding…</vt:lpstr>
      <vt:lpstr> E-waste Projects and Funding…</vt:lpstr>
      <vt:lpstr> E-waste Projects and Funding…</vt:lpstr>
      <vt:lpstr>Capacity Building</vt:lpstr>
      <vt:lpstr>Awareness workshops</vt:lpstr>
      <vt:lpstr> E-waste Survey </vt:lpstr>
      <vt:lpstr> E-waste Innovation Competition </vt:lpstr>
      <vt:lpstr> Green ICTs </vt:lpstr>
      <vt:lpstr> Counterfeit Gadgets Management  </vt:lpstr>
      <vt:lpstr>   EACO Strategic Plan 2023 - 2028  </vt:lpstr>
      <vt:lpstr> Partnerships </vt:lpstr>
      <vt:lpstr>  Contribution to ITU and other regional organizations  </vt:lpstr>
      <vt:lpstr> Challenges  </vt:lpstr>
      <vt:lpstr>  Conclusion and Future Work  </vt:lpstr>
      <vt:lpstr>  RECOMMENDATIONS  </vt:lpstr>
      <vt:lpstr>   </vt:lpstr>
    </vt:vector>
  </TitlesOfParts>
  <Company>CCK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the EACO E-Transactions Taskforce</dc:title>
  <dc:creator>ISL</dc:creator>
  <cp:lastModifiedBy>Anita Batamuliza</cp:lastModifiedBy>
  <cp:revision>277</cp:revision>
  <dcterms:created xsi:type="dcterms:W3CDTF">2013-06-24T08:56:34Z</dcterms:created>
  <dcterms:modified xsi:type="dcterms:W3CDTF">2024-03-10T14:02:39Z</dcterms:modified>
</cp:coreProperties>
</file>