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5"/>
  </p:notesMasterIdLst>
  <p:sldIdLst>
    <p:sldId id="256" r:id="rId3"/>
    <p:sldId id="266" r:id="rId4"/>
    <p:sldId id="308" r:id="rId5"/>
    <p:sldId id="313" r:id="rId6"/>
    <p:sldId id="309" r:id="rId7"/>
    <p:sldId id="320" r:id="rId8"/>
    <p:sldId id="323" r:id="rId9"/>
    <p:sldId id="325" r:id="rId10"/>
    <p:sldId id="324" r:id="rId11"/>
    <p:sldId id="304" r:id="rId12"/>
    <p:sldId id="317" r:id="rId13"/>
    <p:sldId id="290" r:id="rId14"/>
  </p:sldIdLst>
  <p:sldSz cx="9906000" cy="6858000" type="A4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 snapToGrid="0" snapToObjects="1">
      <p:cViewPr>
        <p:scale>
          <a:sx n="68" d="100"/>
          <a:sy n="68" d="100"/>
        </p:scale>
        <p:origin x="62" y="20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A1F0B6-7F9D-4A31-9239-F438E6D72F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D20B1D-4E5E-4F8C-A77F-DED8B9AE668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E45E1E-01BE-4DBF-8C1E-CB88B9C79D50}" type="datetimeFigureOut">
              <a:rPr lang="en-US" altLang="en-US"/>
              <a:pPr>
                <a:defRPr/>
              </a:pPr>
              <a:t>3/11/2024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EA2E357-C8E7-40AA-A4B3-74859F5213B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E50C7F6-8744-46E1-9DAC-4A9F0EB49B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3CCD8-332C-43F7-A506-F0D0F0B15A9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3218E0-2561-480C-AD7D-2863E270E4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CB2162F-28C9-4229-AEDC-583DFF045F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9C1BC-CF3B-426F-850F-1ED6A262A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CA762-36CE-436F-B126-F074E02DBDC1}" type="datetimeFigureOut">
              <a:rPr lang="en-US" altLang="en-US"/>
              <a:pPr>
                <a:defRPr/>
              </a:pPr>
              <a:t>3/11/2024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6B026-5C12-43E3-B260-4242099CA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000CC-0132-4E2C-A603-A729271D5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1D3E9-9038-40DF-8DE5-F80ADB0FAF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70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70B2F-BD8E-48E5-ADC0-DD20F2907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16AD8-BD46-4DDD-9408-128C166D53D1}" type="datetimeFigureOut">
              <a:rPr lang="en-US" altLang="en-US"/>
              <a:pPr>
                <a:defRPr/>
              </a:pPr>
              <a:t>3/11/2024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D665B-EFF2-4774-8D7C-D358AA64E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83F7D-76AF-4968-AD69-EAF6B07E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31692-0FEC-4020-BCBD-2DF54A62B5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50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06DF5-C60A-40E2-B85B-EAA1F6E8D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C6DE5-C43E-4533-A07B-6C65F2F840CD}" type="datetimeFigureOut">
              <a:rPr lang="en-US" altLang="en-US"/>
              <a:pPr>
                <a:defRPr/>
              </a:pPr>
              <a:t>3/11/2024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65460-6D43-49BD-8E02-642355501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BF846-EF6D-4D13-B7AA-2483A177D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9B477-E7FD-4D01-8C3F-D4D27A0D71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573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2385-3345-47B6-B79F-8077BCC8CE9C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ADB7-040F-4210-8830-ABAB0B88B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92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2385-3345-47B6-B79F-8077BCC8CE9C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ADB7-040F-4210-8830-ABAB0B88B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26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2385-3345-47B6-B79F-8077BCC8CE9C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ADB7-040F-4210-8830-ABAB0B88B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48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2385-3345-47B6-B79F-8077BCC8CE9C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ADB7-040F-4210-8830-ABAB0B88B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78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2385-3345-47B6-B79F-8077BCC8CE9C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ADB7-040F-4210-8830-ABAB0B88B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75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2385-3345-47B6-B79F-8077BCC8CE9C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ADB7-040F-4210-8830-ABAB0B88B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03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2385-3345-47B6-B79F-8077BCC8CE9C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ADB7-040F-4210-8830-ABAB0B88B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61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2385-3345-47B6-B79F-8077BCC8CE9C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ADB7-040F-4210-8830-ABAB0B88B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3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A0EDB-9545-49D1-B54D-40EBAD80D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ED369-33DC-41D6-9AC3-13EBD7209358}" type="datetimeFigureOut">
              <a:rPr lang="en-US" altLang="en-US"/>
              <a:pPr>
                <a:defRPr/>
              </a:pPr>
              <a:t>3/11/2024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DA939-258B-43DB-8849-5602C7D3B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6D037-33D6-4B92-87FE-B2021BA63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9B9AA-53D2-4ED1-B79B-EF62FA86E7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649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2385-3345-47B6-B79F-8077BCC8CE9C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ADB7-040F-4210-8830-ABAB0B88B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23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2385-3345-47B6-B79F-8077BCC8CE9C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ADB7-040F-4210-8830-ABAB0B88B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12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2385-3345-47B6-B79F-8077BCC8CE9C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ADB7-040F-4210-8830-ABAB0B88B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3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F0EF6-2B5C-4D68-8A63-B678659B1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6EAC9-4E6B-4A0F-96A1-5A31BD689322}" type="datetimeFigureOut">
              <a:rPr lang="en-US" altLang="en-US"/>
              <a:pPr>
                <a:defRPr/>
              </a:pPr>
              <a:t>3/11/2024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C3407-1F41-4CD8-AE8F-DE0AFA0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3044A-D588-4DDA-81EE-A52E157E1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25C6C-F054-44AC-900A-405901421C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78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D66EA2-5713-46E4-977B-1AC5D99B8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71792-503E-4391-B6D0-23B8B4A5CDFE}" type="datetimeFigureOut">
              <a:rPr lang="en-US" altLang="en-US"/>
              <a:pPr>
                <a:defRPr/>
              </a:pPr>
              <a:t>3/11/2024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29F8655-1ADD-4795-AD5B-6820F653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DAFF1D-AFAB-431A-87AC-D5A650DD3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B9446-F35D-4672-8640-699E8B9F78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028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CC472FA-1F24-4ED1-B892-FA678AC6D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8F686-2B5D-415A-88B4-DBAB1E2FA68E}" type="datetimeFigureOut">
              <a:rPr lang="en-US" altLang="en-US"/>
              <a:pPr>
                <a:defRPr/>
              </a:pPr>
              <a:t>3/11/2024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E524C78-35C5-48F2-9D84-571BF0159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57F857C-6293-4D73-B6AF-7B947C8BF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5A247-1EE2-422D-9B5F-C747F3F1A3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418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19A7ED-C0D8-474B-BA54-37E16D8A1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927C-BDD2-494E-B831-4EFA800D5910}" type="datetimeFigureOut">
              <a:rPr lang="en-US" altLang="en-US"/>
              <a:pPr>
                <a:defRPr/>
              </a:pPr>
              <a:t>3/11/2024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6391920-71DD-41D8-9ECD-2D4D2EC78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278EC73-906F-46B7-A00C-84C995F45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9FB47-BF55-426E-B53E-24E6B53D2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47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59206F5-9FBC-457A-953C-2EC212DAB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A801B-C435-400E-AFD5-8B124CBCC2DF}" type="datetimeFigureOut">
              <a:rPr lang="en-US" altLang="en-US"/>
              <a:pPr>
                <a:defRPr/>
              </a:pPr>
              <a:t>3/11/2024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9C5FE5E-F27D-490E-BEDA-3E931B970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C6310CD-B551-441C-A893-214864679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77E91-06D7-495F-8E03-A5B8DAE0E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42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678945-D5B1-439F-BCDC-16343D6DF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D8999-26D6-4183-AF4F-14270D5E96E8}" type="datetimeFigureOut">
              <a:rPr lang="en-US" altLang="en-US"/>
              <a:pPr>
                <a:defRPr/>
              </a:pPr>
              <a:t>3/11/2024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2FAAED7-2C7E-4D5B-A9AA-692AC04B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68B432-A1EA-4B93-ABF3-4D23AE995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E9B77-D1B3-4754-96DD-83BB1762ED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27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F5918A4-7B98-440B-B2A9-AE5F68C78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A6730-778B-4430-9E3C-525718FA5603}" type="datetimeFigureOut">
              <a:rPr lang="en-US" altLang="en-US"/>
              <a:pPr>
                <a:defRPr/>
              </a:pPr>
              <a:t>3/11/2024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A0BC9D-6DD0-47F7-A42F-31F288CA9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BF0F255-D9CF-4D94-AB16-92602CE78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B8199-2A27-41C1-8AB2-2B94C2E3CE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2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B961CA4-C0E6-4310-A4FA-1C3B00DD613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FE13848-3511-4D73-BBCA-49F780B166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DD74E-C16E-4B11-A907-598784730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732915F-BC47-4673-BFF7-A686A4802C71}" type="datetimeFigureOut">
              <a:rPr lang="en-US" altLang="en-US"/>
              <a:pPr>
                <a:defRPr/>
              </a:pPr>
              <a:t>3/11/2024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868AA-F5C5-4A6C-B919-5D99E0C53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6F868-C0D2-4423-8479-823C12D0E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2F8AEE8-1D3E-4F40-9845-F6B64465EF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F2385-3345-47B6-B79F-8077BCC8CE9C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AADB7-040F-4210-8830-ABAB0B88B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8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481" y="991486"/>
            <a:ext cx="2979539" cy="95190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659728" y="4182139"/>
            <a:ext cx="4953000" cy="1342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74295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25" b="1" dirty="0">
                <a:solidFill>
                  <a:prstClr val="black"/>
                </a:solidFill>
                <a:latin typeface="Arial Black" pitchFamily="34" charset="0"/>
                <a:ea typeface="ＭＳ 明朝"/>
                <a:cs typeface="Times New Roman"/>
              </a:rPr>
              <a:t>at </a:t>
            </a:r>
          </a:p>
          <a:p>
            <a:pPr algn="ctr" defTabSz="74295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25" b="1" dirty="0">
                <a:solidFill>
                  <a:prstClr val="black"/>
                </a:solidFill>
                <a:latin typeface="Arial Black" pitchFamily="34" charset="0"/>
                <a:ea typeface="ＭＳ 明朝"/>
                <a:cs typeface="Times New Roman"/>
              </a:rPr>
              <a:t>The 6</a:t>
            </a:r>
            <a:r>
              <a:rPr lang="en-US" sz="1625" b="1" baseline="30000" dirty="0">
                <a:solidFill>
                  <a:prstClr val="black"/>
                </a:solidFill>
                <a:latin typeface="Arial Black" pitchFamily="34" charset="0"/>
                <a:ea typeface="ＭＳ 明朝"/>
                <a:cs typeface="Times New Roman"/>
              </a:rPr>
              <a:t>th</a:t>
            </a:r>
            <a:r>
              <a:rPr lang="en-US" sz="1625" b="1" dirty="0">
                <a:solidFill>
                  <a:prstClr val="black"/>
                </a:solidFill>
                <a:latin typeface="Arial Black" pitchFamily="34" charset="0"/>
                <a:ea typeface="ＭＳ 明朝"/>
                <a:cs typeface="Times New Roman"/>
              </a:rPr>
              <a:t> EACO REGIONAL EWASTE WORKSHOP ON SUSTAINABLE EWASTE MANAGEMENT IN JUBA SOUTH SIUDAN</a:t>
            </a:r>
            <a:endParaRPr lang="en-US" sz="1625" dirty="0">
              <a:solidFill>
                <a:prstClr val="black"/>
              </a:solidFill>
              <a:latin typeface="Arial Black" pitchFamily="34" charset="0"/>
              <a:ea typeface="ＭＳ 明朝"/>
              <a:cs typeface="Times New Roman"/>
            </a:endParaRPr>
          </a:p>
          <a:p>
            <a:pPr algn="ctr" defTabSz="74295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25" b="1" dirty="0">
                <a:solidFill>
                  <a:prstClr val="black"/>
                </a:solidFill>
                <a:latin typeface="Arial Black" pitchFamily="34" charset="0"/>
                <a:ea typeface="ＭＳ 明朝"/>
                <a:cs typeface="Times New Roman"/>
              </a:rPr>
              <a:t>Date: 11</a:t>
            </a:r>
            <a:r>
              <a:rPr lang="en-US" sz="1625" b="1" baseline="30000" dirty="0">
                <a:solidFill>
                  <a:prstClr val="black"/>
                </a:solidFill>
                <a:latin typeface="Arial Black" pitchFamily="34" charset="0"/>
                <a:ea typeface="ＭＳ 明朝"/>
                <a:cs typeface="Times New Roman"/>
              </a:rPr>
              <a:t>th</a:t>
            </a:r>
            <a:r>
              <a:rPr lang="en-US" sz="1625" b="1" dirty="0">
                <a:solidFill>
                  <a:prstClr val="black"/>
                </a:solidFill>
                <a:latin typeface="Arial Black" pitchFamily="34" charset="0"/>
                <a:ea typeface="ＭＳ 明朝"/>
                <a:cs typeface="Times New Roman"/>
              </a:rPr>
              <a:t> to 15</a:t>
            </a:r>
            <a:r>
              <a:rPr lang="en-US" sz="1625" b="1" baseline="30000" dirty="0">
                <a:solidFill>
                  <a:prstClr val="black"/>
                </a:solidFill>
                <a:latin typeface="Arial Black" pitchFamily="34" charset="0"/>
                <a:ea typeface="ＭＳ 明朝"/>
                <a:cs typeface="Times New Roman"/>
              </a:rPr>
              <a:t>th</a:t>
            </a:r>
            <a:r>
              <a:rPr lang="en-US" sz="1625" b="1" dirty="0">
                <a:solidFill>
                  <a:prstClr val="black"/>
                </a:solidFill>
                <a:latin typeface="Arial Black" pitchFamily="34" charset="0"/>
                <a:ea typeface="ＭＳ 明朝"/>
                <a:cs typeface="Times New Roman"/>
              </a:rPr>
              <a:t> 2024</a:t>
            </a:r>
            <a:endParaRPr lang="en-US" sz="1625" dirty="0">
              <a:solidFill>
                <a:prstClr val="black"/>
              </a:solidFill>
              <a:latin typeface="Arial Black" pitchFamily="34" charset="0"/>
              <a:ea typeface="ＭＳ 明朝"/>
              <a:cs typeface="Times New Roman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123970" y="3056046"/>
            <a:ext cx="3969485" cy="97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42950" eaLnBrk="1" hangingPunct="1"/>
            <a:r>
              <a:rPr lang="en-US" sz="1950" b="1" dirty="0">
                <a:solidFill>
                  <a:prstClr val="black"/>
                </a:solidFill>
                <a:ea typeface="MS Mincho" pitchFamily="49" charset="-128"/>
                <a:cs typeface="Calibri" pitchFamily="34" charset="0"/>
              </a:rPr>
              <a:t>Derick </a:t>
            </a:r>
            <a:r>
              <a:rPr lang="en-US" sz="1950" b="1" dirty="0" err="1">
                <a:solidFill>
                  <a:prstClr val="black"/>
                </a:solidFill>
                <a:ea typeface="MS Mincho" pitchFamily="49" charset="-128"/>
                <a:cs typeface="Calibri" pitchFamily="34" charset="0"/>
              </a:rPr>
              <a:t>Simiyu</a:t>
            </a:r>
            <a:r>
              <a:rPr lang="en-US" sz="1950" b="1" dirty="0">
                <a:solidFill>
                  <a:prstClr val="black"/>
                </a:solidFill>
                <a:ea typeface="MS Mincho" pitchFamily="49" charset="-128"/>
                <a:cs typeface="Calibri" pitchFamily="34" charset="0"/>
              </a:rPr>
              <a:t> </a:t>
            </a:r>
            <a:r>
              <a:rPr lang="en-US" sz="1950" b="1" dirty="0" err="1">
                <a:solidFill>
                  <a:prstClr val="black"/>
                </a:solidFill>
                <a:ea typeface="MS Mincho" pitchFamily="49" charset="-128"/>
                <a:cs typeface="Calibri" pitchFamily="34" charset="0"/>
              </a:rPr>
              <a:t>Khamali</a:t>
            </a:r>
            <a:endParaRPr lang="en-US" sz="1950" b="1" dirty="0">
              <a:solidFill>
                <a:prstClr val="black"/>
              </a:solidFill>
              <a:ea typeface="MS Mincho" pitchFamily="49" charset="-128"/>
              <a:cs typeface="Calibri" pitchFamily="34" charset="0"/>
            </a:endParaRPr>
          </a:p>
          <a:p>
            <a:pPr algn="ctr" defTabSz="742950" eaLnBrk="1" hangingPunct="1"/>
            <a:r>
              <a:rPr lang="en-US" sz="1950" b="1" dirty="0">
                <a:solidFill>
                  <a:prstClr val="black"/>
                </a:solidFill>
                <a:ea typeface="MS Mincho" pitchFamily="49" charset="-128"/>
                <a:cs typeface="Calibri" pitchFamily="34" charset="0"/>
              </a:rPr>
              <a:t>Compliance and Enforcement </a:t>
            </a:r>
            <a:endParaRPr lang="en-US" sz="1950" b="1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defTabSz="742950"/>
            <a:r>
              <a:rPr lang="en-US" sz="1950" b="1" dirty="0">
                <a:solidFill>
                  <a:prstClr val="black"/>
                </a:solidFill>
                <a:ea typeface="MS Mincho" pitchFamily="49" charset="-128"/>
                <a:cs typeface="Calibri" pitchFamily="34" charset="0"/>
              </a:rPr>
              <a:t>Communications Authority of Kenya</a:t>
            </a:r>
            <a:r>
              <a:rPr lang="en-US" sz="195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378" y="5462965"/>
            <a:ext cx="1716891" cy="46319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880543" y="2194164"/>
            <a:ext cx="8676922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4295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950" b="1" dirty="0">
                <a:solidFill>
                  <a:srgbClr val="FF0000"/>
                </a:solidFill>
                <a:latin typeface="Calibri"/>
                <a:ea typeface="+mn-ea"/>
              </a:rPr>
              <a:t>Topic: ENFORCING COMPLIANCE TO EWASTE MANAGEMENT STRATEGIES </a:t>
            </a:r>
          </a:p>
        </p:txBody>
      </p:sp>
    </p:spTree>
    <p:extLst>
      <p:ext uri="{BB962C8B-B14F-4D97-AF65-F5344CB8AC3E}">
        <p14:creationId xmlns:p14="http://schemas.microsoft.com/office/powerpoint/2010/main" val="2732121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>
            <a:extLst>
              <a:ext uri="{FF2B5EF4-FFF2-40B4-BE49-F238E27FC236}">
                <a16:creationId xmlns:a16="http://schemas.microsoft.com/office/drawing/2014/main" id="{1A8FC2CF-EE57-42FD-9C88-3B1ED245C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75" y="166633"/>
            <a:ext cx="8366125" cy="454025"/>
          </a:xfrm>
        </p:spPr>
        <p:txBody>
          <a:bodyPr/>
          <a:lstStyle/>
          <a:p>
            <a:pPr algn="l"/>
            <a:br>
              <a:rPr lang="en-GB" altLang="LID4096" sz="3200" dirty="0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</a:br>
            <a:r>
              <a:rPr lang="en-GB" altLang="LID4096" sz="3200" dirty="0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  <a:t>Compliance Status -  Declaration</a:t>
            </a:r>
            <a:br>
              <a:rPr lang="en-GB" altLang="LID4096" sz="3200" dirty="0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</a:br>
            <a:endParaRPr lang="LID4096" altLang="LID4096" sz="3200" dirty="0">
              <a:solidFill>
                <a:srgbClr val="0000FF"/>
              </a:solidFill>
              <a:latin typeface="Helvetica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FFA64B1-6C07-417D-9542-FE9A8201C582}"/>
              </a:ext>
            </a:extLst>
          </p:cNvPr>
          <p:cNvSpPr/>
          <p:nvPr/>
        </p:nvSpPr>
        <p:spPr>
          <a:xfrm>
            <a:off x="396875" y="842837"/>
            <a:ext cx="8961810" cy="5592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2000" dirty="0">
                <a:latin typeface="Helvetica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The performance of compliance and Enforcement should on the following parameters;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2000" b="1" dirty="0">
                <a:solidFill>
                  <a:srgbClr val="00B0F0"/>
                </a:solidFill>
                <a:latin typeface="Helvetica" pitchFamily="34" charset="0"/>
              </a:rPr>
              <a:t>Financial compliance </a:t>
            </a:r>
            <a:r>
              <a:rPr lang="en-GB" sz="2000" dirty="0">
                <a:latin typeface="Helvetica" pitchFamily="34" charset="0"/>
              </a:rPr>
              <a:t>–</a:t>
            </a:r>
            <a:r>
              <a:rPr lang="en-GB" sz="2000" b="1" dirty="0">
                <a:latin typeface="Helvetica" pitchFamily="34" charset="0"/>
              </a:rPr>
              <a:t> </a:t>
            </a:r>
            <a:r>
              <a:rPr lang="en-GB" sz="2000" dirty="0">
                <a:latin typeface="Helvetica" pitchFamily="34" charset="0"/>
              </a:rPr>
              <a:t>Through customs, licenses and compensation. 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GB" sz="2000" dirty="0">
              <a:latin typeface="Helvetica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2000" b="1" dirty="0">
                <a:solidFill>
                  <a:srgbClr val="00B0F0"/>
                </a:solidFill>
                <a:latin typeface="Helvetica" pitchFamily="34" charset="0"/>
              </a:rPr>
              <a:t>Documentary compliance</a:t>
            </a:r>
            <a:r>
              <a:rPr lang="en-GB" sz="2000" dirty="0">
                <a:solidFill>
                  <a:srgbClr val="00B0F0"/>
                </a:solidFill>
                <a:latin typeface="Helvetica" pitchFamily="34" charset="0"/>
              </a:rPr>
              <a:t> </a:t>
            </a:r>
            <a:r>
              <a:rPr lang="en-GB" sz="2000" dirty="0">
                <a:latin typeface="Helvetica" pitchFamily="34" charset="0"/>
              </a:rPr>
              <a:t>– Through declared procedures and return forms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2000" b="1" dirty="0">
                <a:solidFill>
                  <a:srgbClr val="00B0F0"/>
                </a:solidFill>
                <a:latin typeface="Helvetica" pitchFamily="34" charset="0"/>
              </a:rPr>
              <a:t>Operational compliance</a:t>
            </a:r>
            <a:r>
              <a:rPr lang="en-GB" sz="2000" dirty="0">
                <a:solidFill>
                  <a:srgbClr val="00B0F0"/>
                </a:solidFill>
                <a:latin typeface="Helvetica" pitchFamily="34" charset="0"/>
              </a:rPr>
              <a:t> </a:t>
            </a:r>
            <a:r>
              <a:rPr lang="en-GB" sz="2000" dirty="0">
                <a:latin typeface="Helvetica" pitchFamily="34" charset="0"/>
              </a:rPr>
              <a:t>- Determined through periodic inspection of provider premises and facilities to sustain the </a:t>
            </a:r>
            <a:r>
              <a:rPr lang="en-GB" sz="2000" b="1" i="1" u="sng" dirty="0">
                <a:latin typeface="Helvetica" pitchFamily="34" charset="0"/>
              </a:rPr>
              <a:t>always awake model</a:t>
            </a:r>
            <a:r>
              <a:rPr lang="en-GB" sz="2000" dirty="0">
                <a:latin typeface="Helvetica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2000" dirty="0">
                <a:latin typeface="Helvetica" pitchFamily="34" charset="0"/>
              </a:rPr>
              <a:t>Consolidated compliance reporting and actioning for better. Annual report and reward of the best performance. 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endParaRPr lang="en-GB" dirty="0">
              <a:effectLst/>
              <a:latin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endParaRPr lang="en-GB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>
            <a:extLst>
              <a:ext uri="{FF2B5EF4-FFF2-40B4-BE49-F238E27FC236}">
                <a16:creationId xmlns:a16="http://schemas.microsoft.com/office/drawing/2014/main" id="{1A8FC2CF-EE57-42FD-9C88-3B1ED245C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488" y="133183"/>
            <a:ext cx="8981330" cy="598654"/>
          </a:xfrm>
        </p:spPr>
        <p:txBody>
          <a:bodyPr/>
          <a:lstStyle/>
          <a:p>
            <a:pPr algn="l"/>
            <a:br>
              <a:rPr lang="en-GB" altLang="LID4096" sz="3200" dirty="0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</a:br>
            <a:r>
              <a:rPr lang="en-GB" altLang="LID4096" sz="3200" dirty="0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  <a:t>Enforcement Actions </a:t>
            </a:r>
            <a:br>
              <a:rPr lang="en-GB" altLang="LID4096" sz="3200" dirty="0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</a:br>
            <a:endParaRPr lang="LID4096" altLang="LID4096" sz="3200" dirty="0">
              <a:solidFill>
                <a:srgbClr val="0000FF"/>
              </a:solidFill>
              <a:latin typeface="Helvetica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17192-836A-401A-B0A4-31B620D3B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488" y="731837"/>
            <a:ext cx="9055212" cy="5394327"/>
          </a:xfrm>
        </p:spPr>
        <p:txBody>
          <a:bodyPr/>
          <a:lstStyle/>
          <a:p>
            <a:pPr algn="just">
              <a:spcAft>
                <a:spcPts val="800"/>
              </a:spcAft>
            </a:pPr>
            <a:endParaRPr lang="en-US" altLang="LID4096" sz="2200" dirty="0">
              <a:latin typeface="Helvetica" pitchFamily="34" charset="0"/>
              <a:cs typeface="Helvetica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n-US" altLang="LID4096" sz="2200" dirty="0">
                <a:latin typeface="Helvetica" pitchFamily="34" charset="0"/>
                <a:cs typeface="Helvetica" pitchFamily="34" charset="0"/>
              </a:rPr>
              <a:t>In the event that an entity does not satisfactory comply, the Authority will initiate enforcement action as provided in  law (KICA)</a:t>
            </a:r>
            <a:r>
              <a:rPr lang="en-GB" altLang="LID4096" sz="2200" dirty="0">
                <a:latin typeface="Helvetica" pitchFamily="34" charset="0"/>
                <a:cs typeface="Helvetica" pitchFamily="34" charset="0"/>
              </a:rPr>
              <a:t>:-</a:t>
            </a:r>
          </a:p>
          <a:p>
            <a:pPr lvl="1" algn="just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altLang="LID4096" sz="2200" dirty="0">
                <a:latin typeface="Helvetica" pitchFamily="34" charset="0"/>
                <a:cs typeface="Helvetica" pitchFamily="34" charset="0"/>
              </a:rPr>
              <a:t>Notice of Violation</a:t>
            </a:r>
            <a:endParaRPr lang="en-GB" altLang="LID4096" sz="2200" dirty="0">
              <a:latin typeface="Helvetica" pitchFamily="34" charset="0"/>
              <a:cs typeface="Helvetica" pitchFamily="34" charset="0"/>
            </a:endParaRPr>
          </a:p>
          <a:p>
            <a:pPr lvl="1" algn="just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altLang="LID4096" sz="2200" dirty="0">
                <a:latin typeface="Helvetica" pitchFamily="34" charset="0"/>
                <a:cs typeface="Helvetica" pitchFamily="34" charset="0"/>
              </a:rPr>
              <a:t>Penalty Notice</a:t>
            </a:r>
            <a:endParaRPr lang="en-GB" altLang="LID4096" sz="2200" dirty="0">
              <a:latin typeface="Helvetica" pitchFamily="34" charset="0"/>
              <a:cs typeface="Helvetica" pitchFamily="34" charset="0"/>
            </a:endParaRPr>
          </a:p>
          <a:p>
            <a:pPr lvl="1" algn="just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altLang="LID4096" sz="2200" dirty="0">
                <a:latin typeface="Helvetica" pitchFamily="34" charset="0"/>
                <a:cs typeface="Helvetica" pitchFamily="34" charset="0"/>
              </a:rPr>
              <a:t>Penalty</a:t>
            </a:r>
            <a:endParaRPr lang="en-GB" altLang="LID4096" sz="2200" dirty="0">
              <a:latin typeface="Helvetica" pitchFamily="34" charset="0"/>
              <a:cs typeface="Helvetica" pitchFamily="34" charset="0"/>
            </a:endParaRPr>
          </a:p>
          <a:p>
            <a:pPr lvl="1" algn="just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altLang="LID4096" sz="2200" dirty="0">
                <a:latin typeface="Helvetica" pitchFamily="34" charset="0"/>
                <a:cs typeface="Helvetica" pitchFamily="34" charset="0"/>
              </a:rPr>
              <a:t>Revocation Notice</a:t>
            </a:r>
            <a:endParaRPr lang="en-GB" altLang="LID4096" sz="2200" dirty="0">
              <a:latin typeface="Helvetica" pitchFamily="34" charset="0"/>
              <a:cs typeface="Helvetica" pitchFamily="34" charset="0"/>
            </a:endParaRPr>
          </a:p>
          <a:p>
            <a:pPr lvl="1" algn="just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altLang="LID4096" sz="2200" dirty="0">
                <a:latin typeface="Helvetica" pitchFamily="34" charset="0"/>
                <a:cs typeface="Helvetica" pitchFamily="34" charset="0"/>
              </a:rPr>
              <a:t>License Revocation and</a:t>
            </a:r>
            <a:endParaRPr lang="en-GB" altLang="LID4096" sz="2200" dirty="0">
              <a:latin typeface="Helvetica" pitchFamily="34" charset="0"/>
              <a:cs typeface="Helvetica" pitchFamily="34" charset="0"/>
            </a:endParaRPr>
          </a:p>
          <a:p>
            <a:pPr lvl="1" algn="just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altLang="LID4096" sz="2200" dirty="0">
                <a:latin typeface="Helvetica" pitchFamily="34" charset="0"/>
                <a:cs typeface="Helvetica" pitchFamily="34" charset="0"/>
              </a:rPr>
              <a:t>Prosecution</a:t>
            </a:r>
          </a:p>
          <a:p>
            <a:pPr lvl="1" algn="just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altLang="LID4096" sz="2400" dirty="0">
                <a:latin typeface="Helvetica" pitchFamily="34" charset="0"/>
                <a:cs typeface="Helvetica" pitchFamily="34" charset="0"/>
              </a:rPr>
              <a:t>R</a:t>
            </a:r>
            <a:r>
              <a:rPr lang="en-GB" sz="2400" kern="1200" dirty="0">
                <a:latin typeface="Helvetica" pitchFamily="34" charset="0"/>
              </a:rPr>
              <a:t>eporting of </a:t>
            </a:r>
            <a:r>
              <a:rPr lang="en-GB" sz="2400" dirty="0">
                <a:latin typeface="Helvetica" pitchFamily="34" charset="0"/>
              </a:rPr>
              <a:t>non compliance</a:t>
            </a:r>
            <a:r>
              <a:rPr lang="en-GB" sz="2400" kern="1200" dirty="0">
                <a:latin typeface="Helvetica" pitchFamily="34" charset="0"/>
              </a:rPr>
              <a:t> to </a:t>
            </a:r>
            <a:r>
              <a:rPr lang="en-GB" sz="2400" kern="1200" dirty="0">
                <a:solidFill>
                  <a:srgbClr val="0000FF"/>
                </a:solidFill>
                <a:latin typeface="Helvetica" pitchFamily="34" charset="0"/>
              </a:rPr>
              <a:t>chukuahatua@ca.go.ke</a:t>
            </a:r>
            <a:endParaRPr lang="LID4096" sz="2400" kern="1200" dirty="0">
              <a:solidFill>
                <a:srgbClr val="0000FF"/>
              </a:solidFill>
              <a:latin typeface="Helvetica" pitchFamily="34" charset="0"/>
            </a:endParaRPr>
          </a:p>
          <a:p>
            <a:pPr lvl="1" algn="just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altLang="LID4096" sz="2200" dirty="0">
              <a:latin typeface="Helvetica" pitchFamily="34" charset="0"/>
              <a:cs typeface="Helvetica" pitchFamily="34" charset="0"/>
            </a:endParaRP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632389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A8CC164A-75B1-4317-B805-29A96B5B04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8" y="1398588"/>
            <a:ext cx="4276324" cy="270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E4E88B29-F7FB-40CB-8342-23396511D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19" y="278297"/>
            <a:ext cx="8213698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3600" b="1" dirty="0">
              <a:solidFill>
                <a:srgbClr val="0000FF"/>
              </a:solidFill>
              <a:latin typeface="Helvetica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3600" b="1" dirty="0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  <a:t>EWASTE STAKEHOLDERS</a:t>
            </a:r>
            <a:r>
              <a:rPr lang="en-GB" altLang="en-US" b="1" dirty="0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LID4096" b="1" dirty="0">
              <a:latin typeface="Helvetica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LID4096" b="1" dirty="0">
                <a:latin typeface="Helvetica" pitchFamily="34" charset="0"/>
                <a:cs typeface="Times New Roman" panose="02020603050405020304" pitchFamily="18" charset="0"/>
              </a:rPr>
              <a:t>PRODUCERS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LID4096" b="1" dirty="0">
                <a:latin typeface="Helvetica" pitchFamily="34" charset="0"/>
                <a:cs typeface="Times New Roman" panose="02020603050405020304" pitchFamily="18" charset="0"/>
              </a:rPr>
              <a:t>CONSUMERS/USERS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LID4096" b="1" dirty="0">
                <a:latin typeface="Helvetica" pitchFamily="34" charset="0"/>
                <a:cs typeface="Times New Roman" panose="02020603050405020304" pitchFamily="18" charset="0"/>
              </a:rPr>
              <a:t>COLLECTORS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LID4096" b="1" dirty="0">
                <a:latin typeface="Helvetica" pitchFamily="34" charset="0"/>
                <a:cs typeface="Times New Roman" panose="02020603050405020304" pitchFamily="18" charset="0"/>
              </a:rPr>
              <a:t>RECYCLERS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LID4096" b="1" dirty="0">
              <a:latin typeface="Helvetica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LID4096" b="1" i="1" dirty="0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  <a:t>Enforcing Compliance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>
            <a:extLst>
              <a:ext uri="{FF2B5EF4-FFF2-40B4-BE49-F238E27FC236}">
                <a16:creationId xmlns:a16="http://schemas.microsoft.com/office/drawing/2014/main" id="{F5673125-900C-4617-8F4C-3708A053A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238" y="-146050"/>
            <a:ext cx="8915400" cy="1143000"/>
          </a:xfrm>
        </p:spPr>
        <p:txBody>
          <a:bodyPr/>
          <a:lstStyle/>
          <a:p>
            <a:pPr algn="l"/>
            <a:r>
              <a:rPr lang="en-GB" altLang="LID4096" sz="3200" dirty="0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  <a:t>Legislation (Laws and Policies)</a:t>
            </a:r>
            <a:endParaRPr lang="LID4096" altLang="LID4096" sz="3200" dirty="0">
              <a:solidFill>
                <a:srgbClr val="0000FF"/>
              </a:solidFill>
              <a:latin typeface="Helvetica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Arrow: Pentagon 36">
            <a:extLst>
              <a:ext uri="{FF2B5EF4-FFF2-40B4-BE49-F238E27FC236}">
                <a16:creationId xmlns:a16="http://schemas.microsoft.com/office/drawing/2014/main" id="{6AB83E2C-D035-4157-8964-C9D355DF4BEE}"/>
              </a:ext>
            </a:extLst>
          </p:cNvPr>
          <p:cNvSpPr/>
          <p:nvPr/>
        </p:nvSpPr>
        <p:spPr>
          <a:xfrm>
            <a:off x="524314" y="1789609"/>
            <a:ext cx="1272681" cy="82342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Arrow: Chevron 38">
            <a:extLst>
              <a:ext uri="{FF2B5EF4-FFF2-40B4-BE49-F238E27FC236}">
                <a16:creationId xmlns:a16="http://schemas.microsoft.com/office/drawing/2014/main" id="{EC51B2E6-E292-4F4B-9640-1E05F03DBF5F}"/>
              </a:ext>
            </a:extLst>
          </p:cNvPr>
          <p:cNvSpPr/>
          <p:nvPr/>
        </p:nvSpPr>
        <p:spPr>
          <a:xfrm>
            <a:off x="1601494" y="1759383"/>
            <a:ext cx="6776827" cy="859540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282F39"/>
                </a:solidFill>
                <a:latin typeface="Helvetica" pitchFamily="34" charset="0"/>
              </a:rPr>
              <a:t>Regional strategy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Helvetica" pitchFamily="34" charset="0"/>
            </a:endParaRPr>
          </a:p>
        </p:txBody>
      </p:sp>
      <p:sp>
        <p:nvSpPr>
          <p:cNvPr id="41" name="Arrow: Pentagon 40">
            <a:extLst>
              <a:ext uri="{FF2B5EF4-FFF2-40B4-BE49-F238E27FC236}">
                <a16:creationId xmlns:a16="http://schemas.microsoft.com/office/drawing/2014/main" id="{D394524B-BE13-4C87-89BA-49E0C8822FCE}"/>
              </a:ext>
            </a:extLst>
          </p:cNvPr>
          <p:cNvSpPr/>
          <p:nvPr/>
        </p:nvSpPr>
        <p:spPr>
          <a:xfrm>
            <a:off x="481442" y="2767595"/>
            <a:ext cx="1315554" cy="783713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Arrow: Pentagon 44">
            <a:extLst>
              <a:ext uri="{FF2B5EF4-FFF2-40B4-BE49-F238E27FC236}">
                <a16:creationId xmlns:a16="http://schemas.microsoft.com/office/drawing/2014/main" id="{10BC4BE7-58E7-4ED8-96E8-3AEA6E244109}"/>
              </a:ext>
            </a:extLst>
          </p:cNvPr>
          <p:cNvSpPr/>
          <p:nvPr/>
        </p:nvSpPr>
        <p:spPr>
          <a:xfrm>
            <a:off x="457927" y="3689068"/>
            <a:ext cx="1339069" cy="859540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6C09129-8314-4953-8209-E8FDCAA6A24D}"/>
              </a:ext>
            </a:extLst>
          </p:cNvPr>
          <p:cNvSpPr txBox="1"/>
          <p:nvPr/>
        </p:nvSpPr>
        <p:spPr>
          <a:xfrm>
            <a:off x="484765" y="1854868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2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1961D9B-33A4-4160-A1A7-F45E9DF057BD}"/>
              </a:ext>
            </a:extLst>
          </p:cNvPr>
          <p:cNvSpPr txBox="1"/>
          <p:nvPr/>
        </p:nvSpPr>
        <p:spPr>
          <a:xfrm>
            <a:off x="550772" y="2843422"/>
            <a:ext cx="866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3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368D52D-774E-498F-8467-BBAE0ABFA685}"/>
              </a:ext>
            </a:extLst>
          </p:cNvPr>
          <p:cNvSpPr txBox="1"/>
          <p:nvPr/>
        </p:nvSpPr>
        <p:spPr>
          <a:xfrm>
            <a:off x="507136" y="3739347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4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C5A936D-1897-47AF-A320-B7F885DD3C51}"/>
              </a:ext>
            </a:extLst>
          </p:cNvPr>
          <p:cNvSpPr txBox="1"/>
          <p:nvPr/>
        </p:nvSpPr>
        <p:spPr>
          <a:xfrm>
            <a:off x="2033804" y="5160845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5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66698A0-330E-4249-9D17-7D438F2623C6}"/>
              </a:ext>
            </a:extLst>
          </p:cNvPr>
          <p:cNvSpPr txBox="1"/>
          <p:nvPr/>
        </p:nvSpPr>
        <p:spPr>
          <a:xfrm>
            <a:off x="3840052" y="2366609"/>
            <a:ext cx="46486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Lorem Ipsum is simply dummy text of the printing and typesetting industry.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5C027E5-ECF1-4B59-A429-73F63409186D}"/>
              </a:ext>
            </a:extLst>
          </p:cNvPr>
          <p:cNvSpPr txBox="1"/>
          <p:nvPr/>
        </p:nvSpPr>
        <p:spPr>
          <a:xfrm>
            <a:off x="3840052" y="3331809"/>
            <a:ext cx="46486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Lorem Ipsum is simply dummy text of the printing and typesetting industry.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ACF9596-A87E-4037-A219-B656F37A5DB6}"/>
              </a:ext>
            </a:extLst>
          </p:cNvPr>
          <p:cNvSpPr txBox="1"/>
          <p:nvPr/>
        </p:nvSpPr>
        <p:spPr>
          <a:xfrm>
            <a:off x="3840052" y="4271609"/>
            <a:ext cx="46486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Lorem Ipsum is simply dummy text of the printing and typesetting industry.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D7914E5-5B34-4400-8EFD-B247F82A2D43}"/>
              </a:ext>
            </a:extLst>
          </p:cNvPr>
          <p:cNvSpPr txBox="1"/>
          <p:nvPr/>
        </p:nvSpPr>
        <p:spPr>
          <a:xfrm>
            <a:off x="3840052" y="5186009"/>
            <a:ext cx="46486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Lorem Ipsum is simply dummy text of the printing and typesetting industry.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B4E5CA2-20F1-4E71-9BF3-687641760912}"/>
              </a:ext>
            </a:extLst>
          </p:cNvPr>
          <p:cNvSpPr txBox="1"/>
          <p:nvPr/>
        </p:nvSpPr>
        <p:spPr>
          <a:xfrm>
            <a:off x="605222" y="1006725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2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1" name="Arrow: Pentagon 60">
            <a:extLst>
              <a:ext uri="{FF2B5EF4-FFF2-40B4-BE49-F238E27FC236}">
                <a16:creationId xmlns:a16="http://schemas.microsoft.com/office/drawing/2014/main" id="{F2BA35C3-E36C-4B1B-8870-DC2516100D95}"/>
              </a:ext>
            </a:extLst>
          </p:cNvPr>
          <p:cNvSpPr/>
          <p:nvPr/>
        </p:nvSpPr>
        <p:spPr>
          <a:xfrm>
            <a:off x="550772" y="831095"/>
            <a:ext cx="1246223" cy="840068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itchFamily="34" charset="0"/>
              </a:rPr>
              <a:t>01</a:t>
            </a:r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876DE7B-4E58-4BB3-90A0-CAD4541DF781}"/>
              </a:ext>
            </a:extLst>
          </p:cNvPr>
          <p:cNvSpPr/>
          <p:nvPr/>
        </p:nvSpPr>
        <p:spPr>
          <a:xfrm>
            <a:off x="1564586" y="831095"/>
            <a:ext cx="6776827" cy="859540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282F39"/>
                </a:solidFill>
                <a:latin typeface="Helvetica" pitchFamily="34" charset="0"/>
              </a:rPr>
              <a:t>National Constitution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Helvetica" pitchFamily="34" charset="0"/>
            </a:endParaRPr>
          </a:p>
        </p:txBody>
      </p:sp>
      <p:sp>
        <p:nvSpPr>
          <p:cNvPr id="24" name="Arrow: Chevron 23">
            <a:extLst>
              <a:ext uri="{FF2B5EF4-FFF2-40B4-BE49-F238E27FC236}">
                <a16:creationId xmlns:a16="http://schemas.microsoft.com/office/drawing/2014/main" id="{DA32B6D9-030B-4B8A-8979-8EC5E98113E9}"/>
              </a:ext>
            </a:extLst>
          </p:cNvPr>
          <p:cNvSpPr/>
          <p:nvPr/>
        </p:nvSpPr>
        <p:spPr>
          <a:xfrm>
            <a:off x="1615875" y="2649327"/>
            <a:ext cx="6776827" cy="859540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282F39"/>
                </a:solidFill>
                <a:latin typeface="Helvetica" pitchFamily="34" charset="0"/>
              </a:rPr>
              <a:t>International laws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Helvetica" pitchFamily="34" charset="0"/>
            </a:endParaRPr>
          </a:p>
        </p:txBody>
      </p:sp>
      <p:sp>
        <p:nvSpPr>
          <p:cNvPr id="25" name="Arrow: Pentagon 24">
            <a:extLst>
              <a:ext uri="{FF2B5EF4-FFF2-40B4-BE49-F238E27FC236}">
                <a16:creationId xmlns:a16="http://schemas.microsoft.com/office/drawing/2014/main" id="{4CF13122-91A5-4D47-B016-1ABC2ECA65FA}"/>
              </a:ext>
            </a:extLst>
          </p:cNvPr>
          <p:cNvSpPr/>
          <p:nvPr/>
        </p:nvSpPr>
        <p:spPr>
          <a:xfrm>
            <a:off x="469684" y="4611482"/>
            <a:ext cx="1339069" cy="859540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itchFamily="34" charset="0"/>
              </a:rPr>
              <a:t>05</a:t>
            </a:r>
          </a:p>
        </p:txBody>
      </p:sp>
      <p:sp>
        <p:nvSpPr>
          <p:cNvPr id="27" name="Arrow: Chevron 26">
            <a:extLst>
              <a:ext uri="{FF2B5EF4-FFF2-40B4-BE49-F238E27FC236}">
                <a16:creationId xmlns:a16="http://schemas.microsoft.com/office/drawing/2014/main" id="{4A2078AC-4294-4763-80F0-4FA21CAC97A5}"/>
              </a:ext>
            </a:extLst>
          </p:cNvPr>
          <p:cNvSpPr/>
          <p:nvPr/>
        </p:nvSpPr>
        <p:spPr>
          <a:xfrm>
            <a:off x="1615875" y="3652526"/>
            <a:ext cx="6776827" cy="859540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282F39"/>
                </a:solidFill>
                <a:latin typeface="Helvetica" pitchFamily="34" charset="0"/>
              </a:rPr>
              <a:t>National strategy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Helvetica" pitchFamily="34" charset="0"/>
            </a:endParaRPr>
          </a:p>
        </p:txBody>
      </p:sp>
      <p:sp>
        <p:nvSpPr>
          <p:cNvPr id="29" name="Arrow: Chevron 28">
            <a:extLst>
              <a:ext uri="{FF2B5EF4-FFF2-40B4-BE49-F238E27FC236}">
                <a16:creationId xmlns:a16="http://schemas.microsoft.com/office/drawing/2014/main" id="{8BAC2A82-8988-499D-9192-16C9BED99E5D}"/>
              </a:ext>
            </a:extLst>
          </p:cNvPr>
          <p:cNvSpPr/>
          <p:nvPr/>
        </p:nvSpPr>
        <p:spPr>
          <a:xfrm>
            <a:off x="1601493" y="4648024"/>
            <a:ext cx="6776827" cy="859540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rgbClr val="282F39"/>
                </a:solidFill>
                <a:latin typeface="Helvetica" pitchFamily="34" charset="0"/>
              </a:rPr>
              <a:t>Regulatory Action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>
            <a:extLst>
              <a:ext uri="{FF2B5EF4-FFF2-40B4-BE49-F238E27FC236}">
                <a16:creationId xmlns:a16="http://schemas.microsoft.com/office/drawing/2014/main" id="{F5673125-900C-4617-8F4C-3708A053A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238" y="-146050"/>
            <a:ext cx="8915400" cy="1143000"/>
          </a:xfrm>
        </p:spPr>
        <p:txBody>
          <a:bodyPr/>
          <a:lstStyle/>
          <a:p>
            <a:pPr algn="l"/>
            <a:r>
              <a:rPr lang="en-GB" altLang="LID4096" sz="3200" dirty="0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  <a:t>Regulatory Framework</a:t>
            </a:r>
            <a:endParaRPr lang="LID4096" altLang="LID4096" sz="3200" dirty="0">
              <a:solidFill>
                <a:srgbClr val="0000FF"/>
              </a:solidFill>
              <a:latin typeface="Helvetica" pitchFamily="34" charset="0"/>
              <a:cs typeface="Times New Roman" panose="02020603050405020304" pitchFamily="18" charset="0"/>
            </a:endParaRPr>
          </a:p>
        </p:txBody>
      </p:sp>
      <p:sp>
        <p:nvSpPr>
          <p:cNvPr id="4099" name="Content Placeholder 12">
            <a:extLst>
              <a:ext uri="{FF2B5EF4-FFF2-40B4-BE49-F238E27FC236}">
                <a16:creationId xmlns:a16="http://schemas.microsoft.com/office/drawing/2014/main" id="{BD4A48A4-F3DC-4E5E-826B-D540BED03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44528" y="898498"/>
            <a:ext cx="7499187" cy="482644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2100" dirty="0">
                <a:latin typeface="Helvetica" pitchFamily="34" charset="0"/>
              </a:rPr>
              <a:t>Section 47 (c) of the Kenya Information and Communications Act, 1998	mandates Authority to promote environmental Compliance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100" dirty="0">
                <a:latin typeface="Helvetica" pitchFamily="34" charset="0"/>
              </a:rPr>
              <a:t>Section 51 of the Act, empowers the Authority to grant licenses to provide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100" dirty="0">
                <a:latin typeface="Helvetica" pitchFamily="34" charset="0"/>
              </a:rPr>
              <a:t>The regulator is empowered to ensure compliance to the </a:t>
            </a:r>
            <a:r>
              <a:rPr lang="en-GB" sz="2100" dirty="0" err="1">
                <a:latin typeface="Helvetica" pitchFamily="34" charset="0"/>
              </a:rPr>
              <a:t>environmemnt</a:t>
            </a:r>
            <a:r>
              <a:rPr lang="en-GB" sz="2100" dirty="0">
                <a:latin typeface="Helvetica" pitchFamily="34" charset="0"/>
              </a:rPr>
              <a:t> compliance by all ICT players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100" dirty="0">
                <a:latin typeface="Helvetica" pitchFamily="34" charset="0"/>
              </a:rPr>
              <a:t>License conditions come with a provision to enhance </a:t>
            </a:r>
            <a:r>
              <a:rPr lang="en-GB" sz="2100" dirty="0" err="1">
                <a:latin typeface="Helvetica" pitchFamily="34" charset="0"/>
              </a:rPr>
              <a:t>complianceto</a:t>
            </a:r>
            <a:r>
              <a:rPr lang="en-GB" sz="2100" dirty="0">
                <a:latin typeface="Helvetica" pitchFamily="34" charset="0"/>
              </a:rPr>
              <a:t> environmental considerations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100" dirty="0">
                <a:latin typeface="Helvetica" pitchFamily="34" charset="0"/>
              </a:rPr>
              <a:t>There is compliance monitoring in the annual reporting by all licensees regardless of whether you produce or not. </a:t>
            </a:r>
          </a:p>
        </p:txBody>
      </p:sp>
      <p:pic>
        <p:nvPicPr>
          <p:cNvPr id="11" name="Picture 4" descr="Clipart law books">
            <a:extLst>
              <a:ext uri="{FF2B5EF4-FFF2-40B4-BE49-F238E27FC236}">
                <a16:creationId xmlns:a16="http://schemas.microsoft.com/office/drawing/2014/main" id="{B39EB5B5-7577-4B92-BD45-6A8FEF09484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39912"/>
            <a:ext cx="2344529" cy="2589088"/>
          </a:xfrm>
          <a:noFill/>
        </p:spPr>
      </p:pic>
    </p:spTree>
    <p:extLst>
      <p:ext uri="{BB962C8B-B14F-4D97-AF65-F5344CB8AC3E}">
        <p14:creationId xmlns:p14="http://schemas.microsoft.com/office/powerpoint/2010/main" val="3866920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>
            <a:extLst>
              <a:ext uri="{FF2B5EF4-FFF2-40B4-BE49-F238E27FC236}">
                <a16:creationId xmlns:a16="http://schemas.microsoft.com/office/drawing/2014/main" id="{F5673125-900C-4617-8F4C-3708A053A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238" y="-146050"/>
            <a:ext cx="8915400" cy="1143000"/>
          </a:xfrm>
        </p:spPr>
        <p:txBody>
          <a:bodyPr/>
          <a:lstStyle/>
          <a:p>
            <a:pPr algn="l"/>
            <a:r>
              <a:rPr lang="en-GB" altLang="LID4096" sz="3200" dirty="0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  <a:t>Role Alignment  </a:t>
            </a:r>
            <a:endParaRPr lang="LID4096" altLang="LID4096" sz="3200" dirty="0">
              <a:solidFill>
                <a:srgbClr val="0000FF"/>
              </a:solidFill>
              <a:latin typeface="Helvetica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532FD7-A332-BC8F-39CB-1EB60542A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2838" y="851771"/>
            <a:ext cx="9619989" cy="5047988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1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Ministry of Environment and Ministry of ICT</a:t>
            </a:r>
            <a:br>
              <a:rPr lang="en-US" sz="1800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1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County Governments </a:t>
            </a:r>
            <a:br>
              <a:rPr lang="en-US" sz="1800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licence allows for the establishment of submarine cables systems for the provision of international connectivity services across the sea.</a:t>
            </a:r>
            <a:br>
              <a:rPr lang="en-US" sz="1800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1" kern="0" dirty="0">
                <a:solidFill>
                  <a:srgbClr val="00171F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 collaborations </a:t>
            </a:r>
            <a:br>
              <a:rPr lang="en-US" sz="1800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kern="0" dirty="0">
                <a:solidFill>
                  <a:srgbClr val="00171F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NEMA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0" dirty="0">
                <a:solidFill>
                  <a:srgbClr val="00171F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kern="0" dirty="0">
                <a:solidFill>
                  <a:srgbClr val="00171F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ICT regulator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The </a:t>
            </a:r>
            <a:r>
              <a:rPr lang="en-US" sz="1800" kern="0" dirty="0" err="1">
                <a:solidFill>
                  <a:srgbClr val="00171F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CoG</a:t>
            </a:r>
            <a:endParaRPr lang="en-US" sz="1800" kern="0" dirty="0">
              <a:solidFill>
                <a:srgbClr val="00171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0" dirty="0">
                <a:solidFill>
                  <a:srgbClr val="00171F"/>
                </a:solidFill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The KEPSA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32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>
            <a:extLst>
              <a:ext uri="{FF2B5EF4-FFF2-40B4-BE49-F238E27FC236}">
                <a16:creationId xmlns:a16="http://schemas.microsoft.com/office/drawing/2014/main" id="{F5673125-900C-4617-8F4C-3708A053A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238" y="-146050"/>
            <a:ext cx="8915400" cy="1143000"/>
          </a:xfrm>
        </p:spPr>
        <p:txBody>
          <a:bodyPr/>
          <a:lstStyle/>
          <a:p>
            <a:pPr algn="l"/>
            <a:r>
              <a:rPr lang="en-GB" altLang="LID4096" sz="3200" dirty="0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  <a:t>The Power of Licensing on </a:t>
            </a:r>
            <a:r>
              <a:rPr lang="en-GB" altLang="LID4096" sz="3200" dirty="0" err="1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  <a:t>Ewaste</a:t>
            </a:r>
            <a:r>
              <a:rPr lang="en-GB" altLang="LID4096" sz="3200" dirty="0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  <a:t> </a:t>
            </a:r>
            <a:r>
              <a:rPr lang="en-GB" altLang="LID4096" sz="3200" dirty="0" err="1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  <a:t>Mgt</a:t>
            </a:r>
            <a:r>
              <a:rPr lang="en-GB" altLang="LID4096" sz="3200" dirty="0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  <a:t> </a:t>
            </a:r>
            <a:endParaRPr lang="LID4096" altLang="LID4096" sz="3200" dirty="0">
              <a:solidFill>
                <a:srgbClr val="0000FF"/>
              </a:solidFill>
              <a:latin typeface="Helvetica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532FD7-A332-BC8F-39CB-1EB60542A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3005" y="676407"/>
            <a:ext cx="9619989" cy="5336086"/>
          </a:xfrm>
        </p:spPr>
        <p:txBody>
          <a:bodyPr/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b="1" kern="0" dirty="0">
                <a:solidFill>
                  <a:srgbClr val="00171F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Service providers –  Periodical reporting and obligation to protect the  consumers </a:t>
            </a:r>
            <a:br>
              <a:rPr lang="en-US" sz="2400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kern="0" dirty="0">
              <a:solidFill>
                <a:srgbClr val="00171F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b="1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Role of Consumers  - Sensitization and Awareness</a:t>
            </a:r>
            <a:br>
              <a:rPr lang="en-US" sz="2400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kern="0" dirty="0">
              <a:solidFill>
                <a:srgbClr val="00171F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b="1" kern="0" dirty="0">
                <a:solidFill>
                  <a:srgbClr val="00171F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Recyclers – Collectors, </a:t>
            </a:r>
            <a:r>
              <a:rPr lang="en-US" sz="2400" b="1" kern="0" dirty="0" err="1">
                <a:solidFill>
                  <a:srgbClr val="00171F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Refurbishers</a:t>
            </a:r>
            <a:r>
              <a:rPr lang="en-US" sz="2400" b="1" kern="0" dirty="0">
                <a:solidFill>
                  <a:srgbClr val="00171F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Recyclers plus Exporters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2400" b="1" kern="0" dirty="0">
              <a:solidFill>
                <a:srgbClr val="00171F"/>
              </a:solidFill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b="1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Importers – Co-work with customs vide Type Approval</a:t>
            </a:r>
            <a:br>
              <a:rPr lang="en-US" sz="1800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1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>
            <a:extLst>
              <a:ext uri="{FF2B5EF4-FFF2-40B4-BE49-F238E27FC236}">
                <a16:creationId xmlns:a16="http://schemas.microsoft.com/office/drawing/2014/main" id="{F5673125-900C-4617-8F4C-3708A053A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238" y="-146050"/>
            <a:ext cx="8915400" cy="1143000"/>
          </a:xfrm>
        </p:spPr>
        <p:txBody>
          <a:bodyPr/>
          <a:lstStyle/>
          <a:p>
            <a:pPr algn="l"/>
            <a:r>
              <a:rPr lang="en-GB" altLang="LID4096" sz="3200" dirty="0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  <a:t>The Role of Public Private Partnership</a:t>
            </a:r>
            <a:endParaRPr lang="LID4096" altLang="LID4096" sz="3200" dirty="0">
              <a:solidFill>
                <a:srgbClr val="0000FF"/>
              </a:solidFill>
              <a:latin typeface="Helvetica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532FD7-A332-BC8F-39CB-1EB60542A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3005" y="676407"/>
            <a:ext cx="9619989" cy="5336086"/>
          </a:xfrm>
        </p:spPr>
        <p:txBody>
          <a:bodyPr/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b="1" kern="0" dirty="0">
                <a:solidFill>
                  <a:srgbClr val="00171F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private partnership</a:t>
            </a:r>
          </a:p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kern="0" dirty="0">
              <a:solidFill>
                <a:srgbClr val="00171F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b="1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Motivation </a:t>
            </a:r>
            <a:br>
              <a:rPr lang="en-US" sz="2400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kern="0" dirty="0">
              <a:solidFill>
                <a:srgbClr val="00171F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b="1" kern="0" dirty="0">
                <a:solidFill>
                  <a:srgbClr val="00171F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Commitment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2400" b="1" kern="0" dirty="0">
              <a:solidFill>
                <a:srgbClr val="00171F"/>
              </a:solidFill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b="1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Compensation </a:t>
            </a:r>
          </a:p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kern="0" dirty="0">
              <a:solidFill>
                <a:srgbClr val="00171F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b="1" kern="0" dirty="0">
                <a:solidFill>
                  <a:srgbClr val="00171F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Sustainability </a:t>
            </a:r>
            <a:br>
              <a:rPr lang="en-US" sz="1800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26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>
            <a:extLst>
              <a:ext uri="{FF2B5EF4-FFF2-40B4-BE49-F238E27FC236}">
                <a16:creationId xmlns:a16="http://schemas.microsoft.com/office/drawing/2014/main" id="{F5673125-900C-4617-8F4C-3708A053A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238" y="-146050"/>
            <a:ext cx="8915400" cy="1143000"/>
          </a:xfrm>
        </p:spPr>
        <p:txBody>
          <a:bodyPr/>
          <a:lstStyle/>
          <a:p>
            <a:pPr algn="l"/>
            <a:r>
              <a:rPr lang="en-GB" altLang="LID4096" sz="3200" dirty="0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  <a:t>The Role of Academia </a:t>
            </a:r>
            <a:endParaRPr lang="LID4096" altLang="LID4096" sz="3200" dirty="0">
              <a:solidFill>
                <a:srgbClr val="0000FF"/>
              </a:solidFill>
              <a:latin typeface="Helvetica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532FD7-A332-BC8F-39CB-1EB60542A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3005" y="676407"/>
            <a:ext cx="9619989" cy="5336086"/>
          </a:xfrm>
        </p:spPr>
        <p:txBody>
          <a:bodyPr/>
          <a:lstStyle/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endParaRPr lang="en-US" sz="2400" b="1" kern="0" dirty="0">
              <a:solidFill>
                <a:srgbClr val="00171F"/>
              </a:solidFill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400" b="1" kern="0" dirty="0">
                <a:solidFill>
                  <a:srgbClr val="00171F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endParaRPr lang="en-US" sz="2400" b="1" kern="0" dirty="0">
              <a:solidFill>
                <a:srgbClr val="00171F"/>
              </a:solidFill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400" b="1" kern="0" dirty="0">
                <a:solidFill>
                  <a:srgbClr val="00171F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br>
              <a:rPr lang="en-US" sz="2400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kern="0" dirty="0">
              <a:solidFill>
                <a:srgbClr val="00171F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400" b="1" kern="0" dirty="0">
                <a:solidFill>
                  <a:srgbClr val="00171F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innovations</a:t>
            </a:r>
            <a:endParaRPr lang="en-US" sz="2400" b="1" kern="0" dirty="0">
              <a:solidFill>
                <a:srgbClr val="00171F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endParaRPr lang="en-US" sz="2400" b="1" kern="0" dirty="0">
              <a:solidFill>
                <a:srgbClr val="00171F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400" b="1" kern="0" dirty="0">
                <a:solidFill>
                  <a:srgbClr val="00171F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Sustainability </a:t>
            </a:r>
            <a:br>
              <a:rPr lang="en-US" sz="1800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1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>
            <a:extLst>
              <a:ext uri="{FF2B5EF4-FFF2-40B4-BE49-F238E27FC236}">
                <a16:creationId xmlns:a16="http://schemas.microsoft.com/office/drawing/2014/main" id="{F5673125-900C-4617-8F4C-3708A053A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238" y="-146050"/>
            <a:ext cx="8915400" cy="1143000"/>
          </a:xfrm>
        </p:spPr>
        <p:txBody>
          <a:bodyPr/>
          <a:lstStyle/>
          <a:p>
            <a:pPr algn="l"/>
            <a:r>
              <a:rPr lang="en-GB" altLang="LID4096" sz="3200" dirty="0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  <a:t>The Role of Technology in </a:t>
            </a:r>
            <a:r>
              <a:rPr lang="en-GB" altLang="LID4096" sz="3200" dirty="0" err="1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  <a:t>Ewaste</a:t>
            </a:r>
            <a:r>
              <a:rPr lang="en-GB" altLang="LID4096" sz="3200" dirty="0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  <a:t> </a:t>
            </a:r>
            <a:r>
              <a:rPr lang="en-GB" altLang="LID4096" sz="3200" dirty="0" err="1">
                <a:solidFill>
                  <a:srgbClr val="0000FF"/>
                </a:solidFill>
                <a:latin typeface="Helvetica" pitchFamily="34" charset="0"/>
                <a:cs typeface="Times New Roman" panose="02020603050405020304" pitchFamily="18" charset="0"/>
              </a:rPr>
              <a:t>Mgt</a:t>
            </a:r>
            <a:endParaRPr lang="LID4096" altLang="LID4096" sz="3200" dirty="0">
              <a:solidFill>
                <a:srgbClr val="0000FF"/>
              </a:solidFill>
              <a:latin typeface="Helvetica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532FD7-A332-BC8F-39CB-1EB60542A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3005" y="676407"/>
            <a:ext cx="9619989" cy="5336086"/>
          </a:xfrm>
        </p:spPr>
        <p:txBody>
          <a:bodyPr/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b="1" kern="0" dirty="0">
                <a:solidFill>
                  <a:srgbClr val="00171F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Cloud Computing -  Consolidating to reduce duplication</a:t>
            </a:r>
          </a:p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kern="0" dirty="0">
              <a:solidFill>
                <a:srgbClr val="00171F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b="1" kern="0" dirty="0">
                <a:solidFill>
                  <a:srgbClr val="00171F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Artificial Intelligence – The revealer of reality</a:t>
            </a:r>
            <a:br>
              <a:rPr lang="en-US" sz="2400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kern="0" dirty="0">
              <a:solidFill>
                <a:srgbClr val="00171F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b="1" kern="0" dirty="0">
                <a:solidFill>
                  <a:srgbClr val="00171F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Big Data Analytics  - Estimate and guide compliance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2400" b="1" kern="0" dirty="0">
              <a:solidFill>
                <a:srgbClr val="00171F"/>
              </a:solidFill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b="1" kern="0" dirty="0">
                <a:solidFill>
                  <a:srgbClr val="00171F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 of Things – Link and maximize use (re-use)</a:t>
            </a:r>
            <a:endParaRPr lang="en-US" sz="2400" b="1" kern="0" dirty="0">
              <a:solidFill>
                <a:srgbClr val="00171F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kern="0" dirty="0">
              <a:solidFill>
                <a:srgbClr val="00171F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b="1" kern="0" dirty="0">
                <a:solidFill>
                  <a:srgbClr val="00171F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Sustainability – Succession of technologies - Smooth</a:t>
            </a:r>
            <a:br>
              <a:rPr lang="en-US" sz="1800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kern="0" dirty="0">
                <a:solidFill>
                  <a:srgbClr val="00171F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6700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CS Board Induction 2014 20114 [Compatibility Mode]" id="{65F14A14-64CF-4256-91F9-5C2372809EE7}" vid="{E347E27A-35BE-42EC-B4E8-CC1EF51C02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LCS Board Induction 2014 20114</Template>
  <TotalTime>3553</TotalTime>
  <Words>511</Words>
  <Application>Microsoft Office PowerPoint</Application>
  <PresentationFormat>A4 Paper (210x297 mm)</PresentationFormat>
  <Paragraphs>95</Paragraphs>
  <Slides>12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MS Mincho</vt:lpstr>
      <vt:lpstr>Arial</vt:lpstr>
      <vt:lpstr>Arial Black</vt:lpstr>
      <vt:lpstr>Calibri</vt:lpstr>
      <vt:lpstr>Calibri Light</vt:lpstr>
      <vt:lpstr>Helvetica</vt:lpstr>
      <vt:lpstr>Noto Sans</vt:lpstr>
      <vt:lpstr>Open Sans</vt:lpstr>
      <vt:lpstr>Times New Roman</vt:lpstr>
      <vt:lpstr>Wingdings</vt:lpstr>
      <vt:lpstr>Presentation1</vt:lpstr>
      <vt:lpstr>Office Theme</vt:lpstr>
      <vt:lpstr>PowerPoint Presentation</vt:lpstr>
      <vt:lpstr>PowerPoint Presentation</vt:lpstr>
      <vt:lpstr>Legislation (Laws and Policies)</vt:lpstr>
      <vt:lpstr>Regulatory Framework</vt:lpstr>
      <vt:lpstr>Role Alignment  </vt:lpstr>
      <vt:lpstr>The Power of Licensing on Ewaste Mgt </vt:lpstr>
      <vt:lpstr>The Role of Public Private Partnership</vt:lpstr>
      <vt:lpstr>The Role of Academia </vt:lpstr>
      <vt:lpstr>The Role of Technology in Ewaste Mgt</vt:lpstr>
      <vt:lpstr> Compliance Status -  Declaration </vt:lpstr>
      <vt:lpstr> Enforcement Actions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Khamali, Derick Simiyu</cp:lastModifiedBy>
  <cp:revision>143</cp:revision>
  <dcterms:created xsi:type="dcterms:W3CDTF">2014-06-23T21:08:11Z</dcterms:created>
  <dcterms:modified xsi:type="dcterms:W3CDTF">2024-03-11T11:12:58Z</dcterms:modified>
</cp:coreProperties>
</file>