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70" r:id="rId4"/>
    <p:sldId id="271" r:id="rId5"/>
    <p:sldId id="263" r:id="rId6"/>
    <p:sldId id="27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FF33"/>
    <a:srgbClr val="FFFF66"/>
    <a:srgbClr val="F9F7A1"/>
    <a:srgbClr val="97A020"/>
    <a:srgbClr val="95A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6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56024C-B672-4619-B486-94D8D30D4F43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D3438-9865-4160-82AE-275BDC20C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4898-E1EF-4B72-A5FE-9860E13009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48718-C5DB-4418-82AE-99EB62AE8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BDD63-D406-4AA0-8036-BF388199F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01C4-11E3-49E5-B6CF-2BD33C7DD450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26674-8B9E-422C-9C75-18FA61B9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FE53D-13F7-4876-A1E3-EBCAA12B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0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08E3-B804-4738-9F52-57448E42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434D2-2AE9-4BDD-81D8-709C6596A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BFDB6-425F-4ED6-8FD9-4F9D20EA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E78A-788A-400C-A52F-4761536D6ABF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57B59-7E3C-465B-B9AB-FDA75A06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DCD25-4E3E-41D5-B91E-2D5EEF7B5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6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B828D-F619-45B6-AD63-E86BFDA41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834C4-147B-4226-8327-E055E7122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22886-7E75-4A42-A613-ED006D79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3BCC-8869-42A9-BDA8-6C20441FF1E5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4323D-E9B6-4C0A-8C20-B241DA0E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9B911-60DB-4FE6-AE21-491D248C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8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C35C-31B3-41D7-814A-09A8E7B9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81E40-C1E9-4DBE-8141-DF8C6C69E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3A741-BE32-4C88-9F98-B9565BD5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C19B-6955-4A2C-89C2-8D632FC2CE13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74352-96F0-4B87-A3BE-F5B1F3B7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34418-CA83-4F38-9791-ACA378EE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5DEEB-0E76-495D-9B53-42223AF3C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E5E23-E946-4192-95B6-8BC072B0B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77E46-B716-4504-BFB2-3D0D9113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B2A7-12CC-477E-8F4B-3B30E93AD32E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C47E8-0DB7-4204-961D-DA8D3C90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C1334-E63C-4748-B588-087F3879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2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0F5A9-5A92-4B03-95CB-23624E55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1BF4F-3C28-4261-841A-7D8301E23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E5249-1547-45EB-ACCF-1F7C8A924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ADA61-CBE6-4D6F-8E89-7C3EDDEC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E1C8-9E5F-40D7-B779-5B1FE801CF4A}" type="datetime1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F7F28-51D6-4782-B0E9-421CAAEDD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4ED90-CC66-4546-8290-8FBA1C47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0993-A90D-43F1-9436-754E6F96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021A6-9254-41C4-9C7E-B2CEF9E94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C8C54-19F0-4966-B60B-42E970BC3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1B884-5130-427A-96E9-771A0C63E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1F83E-440E-43D3-B1AD-586211691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1C63D-F052-4C82-B5E1-D65D3403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62D-E421-4C1C-B6F7-9BE0ACFE0EA3}" type="datetime1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588BA-FFBB-4462-A554-5ABCB01A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F9FC29-A293-48EE-917E-D7C5CB98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D2D1-0927-42A7-A809-EEEE4AAE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86986-E10D-4AF0-86DD-28FCDC21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7EAA-7E9E-47BF-839C-B0A5FF780FE3}" type="datetime1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9A449-2475-4CA0-A256-9782E8FC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F0F34-BB18-490B-8257-58FD5987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43DF64-7379-4F49-86C4-E8A9A7C6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9C35-A316-42B0-8EF3-3C289D5EE6BC}" type="datetime1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B0377-91B4-4596-8212-0BDF0008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C5DAA-E35C-4BD5-BD16-1583CF3B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4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D20D7-B646-4235-9411-F68BF796E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5DD9B-529C-4292-A419-3AEAD01A9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D81AE-EA86-4993-A735-2199829F0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21778-5F6B-4E5D-99FE-96684124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AB4E-67CE-44D8-8772-6D6428F4CE3D}" type="datetime1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FE7AD-1B7C-4FF8-BC21-4B30F785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1E549-9396-46D6-B14B-48B65EAF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2FB0A-4AD8-44F0-9FC1-E2D6CBB2E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DB5E7F-B594-41D3-9123-5097EEACD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D72F4-2D22-42E8-B079-9B93BCB70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E2DCA-3457-4BE7-A586-4B6EF940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5987-3C43-4EA1-849F-F286FCF9E3F5}" type="datetime1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7E2A0-471B-48CB-90B7-EF423099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F39D2-E2A2-4AE7-92BB-DB81D85B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5DA80-A215-4067-89FD-6E165828D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FDC2C-2CC6-4A9E-AC0D-E7BC666C9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56CB3-6AA3-42D0-8B56-8B61F9C0C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E5A69-B2A8-470D-B503-380A98DD8BD2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F15EE-5847-45AC-B5C1-2A3C84EA4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78107-E93E-4DB9-9ADA-F9AB6FC40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7877-CAC4-4F6E-8E92-A6332C86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9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A323-ED21-1F28-7DE3-FA74F2B3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716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endParaRPr lang="en-T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90F51-06E0-8FB2-4D5C-4293F30F5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Maiandra GD" panose="020E0502030308020204" pitchFamily="34" charset="0"/>
              </a:rPr>
              <a:t>TANZANIA STATUS IN THE IMPLEMENTATION OF EACO E – WASTE MANAGEMENT STRATEGY  </a:t>
            </a:r>
            <a:endParaRPr lang="en-TZ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ED48A-688F-F6C2-B6A9-65B2904B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8F5B-11FA-6246-EA5C-EAE3D427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814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 INTRODUCTION</a:t>
            </a:r>
            <a:endParaRPr lang="en-T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FA1DD-8F5E-D215-D9E0-B3CF3E840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6515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Tanzania’s economy is growing at the rate of 4.7% and the power of modern technology is immense</a:t>
            </a:r>
          </a:p>
          <a:p>
            <a:pPr algn="just"/>
            <a:r>
              <a:rPr lang="en-US" dirty="0"/>
              <a:t>The rapid growth of IT sector in the country contributes to increased generation of e-waste which has altered the environment in ways that were unimaginable only a few decades ago.</a:t>
            </a:r>
          </a:p>
          <a:p>
            <a:pPr algn="just"/>
            <a:r>
              <a:rPr lang="en-US" dirty="0"/>
              <a:t>E-waste accounts for 0.5% of the total municipal solid waste generated in the country. Notably, Percentage of households having a mobile phone increased from 57% in 2011/12 to 82.6 percent in 2017/18. Household Budget Survey Report, 2020).</a:t>
            </a:r>
          </a:p>
          <a:p>
            <a:pPr algn="just"/>
            <a:r>
              <a:rPr lang="en-US" dirty="0"/>
              <a:t>Tanzania is a consumer and a destination of global flows of used EEE which became obsolete in a very short period of time and contribute to the rapid growth of e-waste stream.</a:t>
            </a:r>
          </a:p>
          <a:p>
            <a:endParaRPr lang="en-T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B6F3E-DA6F-17CC-E97B-0C65AC3F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7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C4A3-B11D-24AA-4DE1-CFFD545D5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de-DE" b="1" dirty="0"/>
              <a:t>Policy and Regulatory Framework</a:t>
            </a:r>
            <a:endParaRPr lang="en-T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175B4-580C-B7FA-739B-D204C84A6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4757530"/>
          </a:xfrm>
        </p:spPr>
        <p:txBody>
          <a:bodyPr/>
          <a:lstStyle/>
          <a:p>
            <a:r>
              <a:rPr lang="de-DE" b="1" dirty="0"/>
              <a:t>The National Environmental Policy 2021 </a:t>
            </a:r>
            <a:r>
              <a:rPr lang="de-DE" dirty="0"/>
              <a:t>- </a:t>
            </a:r>
            <a:r>
              <a:rPr lang="en-US" dirty="0"/>
              <a:t>coordinated, holistic and adaptive approach taking into consideration the prevailing and emerging environmental challenges including e-waste</a:t>
            </a:r>
          </a:p>
          <a:p>
            <a:r>
              <a:rPr lang="en-US" b="1" dirty="0"/>
              <a:t>Control and Management of Electrical and Electronic Equipment waste) Regulations, 2021 – </a:t>
            </a:r>
            <a:r>
              <a:rPr lang="en-US" dirty="0"/>
              <a:t>are in place and operational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   </a:t>
            </a:r>
            <a:r>
              <a:rPr lang="en-US" dirty="0"/>
              <a:t>The Regulations provides for licensing and permitting of e-waste dealers in the country. The existing dealers include producers, importers, collectors, recyclers and storage</a:t>
            </a:r>
          </a:p>
          <a:p>
            <a:r>
              <a:rPr lang="en-US" b="1" dirty="0"/>
              <a:t>Draft Extended Producer Responsibilities </a:t>
            </a:r>
            <a:r>
              <a:rPr lang="en-US" dirty="0"/>
              <a:t>(EPR) guideline are in approval process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0723A-38E2-0451-624E-634E16A6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1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DE20-3784-9B16-C8E6-6AAF1865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8140"/>
          </a:xfrm>
        </p:spPr>
        <p:txBody>
          <a:bodyPr>
            <a:normAutofit/>
          </a:bodyPr>
          <a:lstStyle/>
          <a:p>
            <a:r>
              <a:rPr lang="en-US" b="1" dirty="0"/>
              <a:t>Initiatives undertaken by the Government</a:t>
            </a:r>
            <a:endParaRPr lang="en-T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27680-5FA3-AD60-095F-5899EBA99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479728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Stakeholders involvement in e-waste management</a:t>
            </a:r>
          </a:p>
          <a:p>
            <a:r>
              <a:rPr lang="en-US" dirty="0"/>
              <a:t>Higher Education institutions have included e-waste management in their curriculums (UDSM, UDOM, DIT).</a:t>
            </a:r>
          </a:p>
          <a:p>
            <a:r>
              <a:rPr lang="en-US" dirty="0"/>
              <a:t>Enforcement and compliance of existing regulations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30 e waste collectors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3 e waste facility  (</a:t>
            </a:r>
            <a:r>
              <a:rPr lang="en-US" dirty="0" err="1"/>
              <a:t>Chilambo</a:t>
            </a:r>
            <a:r>
              <a:rPr lang="en-US" dirty="0"/>
              <a:t> General Trade, New </a:t>
            </a:r>
            <a:r>
              <a:rPr lang="en-US" dirty="0" err="1"/>
              <a:t>Tabosh</a:t>
            </a:r>
            <a:r>
              <a:rPr lang="en-US" dirty="0"/>
              <a:t> &amp; </a:t>
            </a:r>
            <a:r>
              <a:rPr lang="en-US" dirty="0" err="1"/>
              <a:t>Fuqiang</a:t>
            </a:r>
            <a:r>
              <a:rPr lang="en-US" dirty="0"/>
              <a:t> Companies)</a:t>
            </a:r>
            <a:endParaRPr lang="en-T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9AF1D-FEAE-4C19-B097-43F17C89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D4869-77AF-4DA8-8CD4-7F0021B18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44513"/>
          </a:xfrm>
        </p:spPr>
        <p:txBody>
          <a:bodyPr>
            <a:noAutofit/>
          </a:bodyPr>
          <a:lstStyle/>
          <a:p>
            <a:pPr algn="ctr"/>
            <a:r>
              <a:rPr lang="en-GB" sz="3600" dirty="0">
                <a:latin typeface="Maiandra GD" panose="020E0502030308020204" pitchFamily="34" charset="0"/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DB206-5B06-4FEB-9443-929A778EC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0431"/>
            <a:ext cx="12192000" cy="5036532"/>
          </a:xfrm>
        </p:spPr>
        <p:txBody>
          <a:bodyPr>
            <a:normAutofit/>
          </a:bodyPr>
          <a:lstStyle/>
          <a:p>
            <a:r>
              <a:rPr lang="en-GB" dirty="0"/>
              <a:t>Low number of e waste dealers compared to the waste load </a:t>
            </a:r>
          </a:p>
          <a:p>
            <a:r>
              <a:rPr lang="en-GB" dirty="0"/>
              <a:t>More awareness of e waste is needed </a:t>
            </a:r>
          </a:p>
          <a:p>
            <a:r>
              <a:rPr lang="en-US" dirty="0"/>
              <a:t>Inadequate infrastructures for e-waste management (sorting to disposal)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C6DE5-85FB-4E1A-A97B-DBBE431C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7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9B2C-4D5D-770B-3C1F-BF307E68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06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FUTURE OUTLOOK </a:t>
            </a:r>
            <a:endParaRPr lang="en-T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85632-553B-319A-0685-9A44A1083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447923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Tanzania remains committed to the objectives outlined in the EACO E-Waste Regional Strategy.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Continued collaboration with other EAC member states and stakeholders is essential to achieve meaningful progress in e-waste management</a:t>
            </a:r>
            <a:endParaRPr lang="en-TZ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0FE06-CF77-3A84-8081-709A3C20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877-CAC4-4F6E-8E92-A6332C86E4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4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18695</TotalTime>
  <Words>348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Maiandra GD</vt:lpstr>
      <vt:lpstr>Wingdings</vt:lpstr>
      <vt:lpstr>Office Theme</vt:lpstr>
      <vt:lpstr> </vt:lpstr>
      <vt:lpstr> INTRODUCTION</vt:lpstr>
      <vt:lpstr>Policy and Regulatory Framework</vt:lpstr>
      <vt:lpstr>Initiatives undertaken by the Government</vt:lpstr>
      <vt:lpstr>CHALLENGES</vt:lpstr>
      <vt:lpstr>FUTURE OUTLOOK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ABDULHAMID MAKAME</cp:lastModifiedBy>
  <cp:revision>126</cp:revision>
  <cp:lastPrinted>2021-09-27T04:57:02Z</cp:lastPrinted>
  <dcterms:created xsi:type="dcterms:W3CDTF">2021-06-22T05:40:39Z</dcterms:created>
  <dcterms:modified xsi:type="dcterms:W3CDTF">2024-03-11T05:24:22Z</dcterms:modified>
</cp:coreProperties>
</file>