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8" r:id="rId3"/>
    <p:sldId id="264" r:id="rId4"/>
    <p:sldId id="270" r:id="rId5"/>
    <p:sldId id="269" r:id="rId6"/>
    <p:sldId id="271" r:id="rId7"/>
    <p:sldId id="272" r:id="rId8"/>
    <p:sldId id="265" r:id="rId9"/>
    <p:sldId id="273" r:id="rId10"/>
    <p:sldId id="274"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FF33"/>
    <a:srgbClr val="FFFF66"/>
    <a:srgbClr val="F9F7A1"/>
    <a:srgbClr val="97A020"/>
    <a:srgbClr val="95A2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84"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6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56024C-B672-4619-B486-94D8D30D4F43}" type="datetimeFigureOut">
              <a:rPr lang="en-US" smtClean="0"/>
              <a:t>3/11/2024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D3438-9865-4160-82AE-275BDC20CFA0}" type="slidenum">
              <a:rPr lang="en-US" smtClean="0"/>
              <a:t>‹#›</a:t>
            </a:fld>
            <a:endParaRPr lang="en-US"/>
          </a:p>
        </p:txBody>
      </p:sp>
    </p:spTree>
    <p:extLst>
      <p:ext uri="{BB962C8B-B14F-4D97-AF65-F5344CB8AC3E}">
        <p14:creationId xmlns:p14="http://schemas.microsoft.com/office/powerpoint/2010/main" val="3716221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04898-E1EF-4B72-A5FE-9860E130098B}"/>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Title style</a:t>
            </a:r>
          </a:p>
        </p:txBody>
      </p:sp>
      <p:sp>
        <p:nvSpPr>
          <p:cNvPr id="3" name="Subtitle 2">
            <a:extLst>
              <a:ext uri="{FF2B5EF4-FFF2-40B4-BE49-F238E27FC236}">
                <a16:creationId xmlns:a16="http://schemas.microsoft.com/office/drawing/2014/main" xmlns="" id="{BAC48718-C5DB-4418-82AE-99EB62AE8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AB7BDD63-D406-4AA0-8036-BF388199F188}"/>
              </a:ext>
            </a:extLst>
          </p:cNvPr>
          <p:cNvSpPr>
            <a:spLocks noGrp="1"/>
          </p:cNvSpPr>
          <p:nvPr>
            <p:ph type="dt" sz="half" idx="10"/>
          </p:nvPr>
        </p:nvSpPr>
        <p:spPr/>
        <p:txBody>
          <a:bodyPr/>
          <a:lstStyle/>
          <a:p>
            <a:fld id="{B0A601C4-11E3-49E5-B6CF-2BD33C7DD450}" type="datetime1">
              <a:rPr lang="en-US" smtClean="0"/>
              <a:t>3/11/2024</a:t>
            </a:fld>
            <a:endParaRPr lang="en-US"/>
          </a:p>
        </p:txBody>
      </p:sp>
      <p:sp>
        <p:nvSpPr>
          <p:cNvPr id="5" name="Footer Placeholder 4">
            <a:extLst>
              <a:ext uri="{FF2B5EF4-FFF2-40B4-BE49-F238E27FC236}">
                <a16:creationId xmlns:a16="http://schemas.microsoft.com/office/drawing/2014/main" xmlns="" id="{2E426674-8B9E-422C-9C75-18FA61B9A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7FE53D-13F7-4876-A1E3-EBCAA12B9129}"/>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379700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E908E3-B804-4738-9F52-57448E4248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C6434D2-2AE9-4BDD-81D8-709C6596A8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9BFDB6-425F-4ED6-8FD9-4F9D20EAE48D}"/>
              </a:ext>
            </a:extLst>
          </p:cNvPr>
          <p:cNvSpPr>
            <a:spLocks noGrp="1"/>
          </p:cNvSpPr>
          <p:nvPr>
            <p:ph type="dt" sz="half" idx="10"/>
          </p:nvPr>
        </p:nvSpPr>
        <p:spPr/>
        <p:txBody>
          <a:bodyPr/>
          <a:lstStyle/>
          <a:p>
            <a:fld id="{4D77E78A-788A-400C-A52F-4761536D6ABF}" type="datetime1">
              <a:rPr lang="en-US" smtClean="0"/>
              <a:t>3/11/2024</a:t>
            </a:fld>
            <a:endParaRPr lang="en-US"/>
          </a:p>
        </p:txBody>
      </p:sp>
      <p:sp>
        <p:nvSpPr>
          <p:cNvPr id="5" name="Footer Placeholder 4">
            <a:extLst>
              <a:ext uri="{FF2B5EF4-FFF2-40B4-BE49-F238E27FC236}">
                <a16:creationId xmlns:a16="http://schemas.microsoft.com/office/drawing/2014/main" xmlns="" id="{95A57B59-7E3C-465B-B9AB-FDA75A06C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5CDCD25-4E3E-41D5-B91E-2D5EEF7B59A1}"/>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189766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0B828D-F619-45B6-AD63-E86BFDA418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E0834C4-147B-4226-8327-E055E71224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8722886-7E75-4A42-A613-ED006D79B30C}"/>
              </a:ext>
            </a:extLst>
          </p:cNvPr>
          <p:cNvSpPr>
            <a:spLocks noGrp="1"/>
          </p:cNvSpPr>
          <p:nvPr>
            <p:ph type="dt" sz="half" idx="10"/>
          </p:nvPr>
        </p:nvSpPr>
        <p:spPr/>
        <p:txBody>
          <a:bodyPr/>
          <a:lstStyle/>
          <a:p>
            <a:fld id="{3AAB3BCC-8869-42A9-BDA8-6C20441FF1E5}" type="datetime1">
              <a:rPr lang="en-US" smtClean="0"/>
              <a:t>3/11/2024</a:t>
            </a:fld>
            <a:endParaRPr lang="en-US"/>
          </a:p>
        </p:txBody>
      </p:sp>
      <p:sp>
        <p:nvSpPr>
          <p:cNvPr id="5" name="Footer Placeholder 4">
            <a:extLst>
              <a:ext uri="{FF2B5EF4-FFF2-40B4-BE49-F238E27FC236}">
                <a16:creationId xmlns:a16="http://schemas.microsoft.com/office/drawing/2014/main" xmlns="" id="{4744323D-E9B6-4C0A-8C20-B241DA0E73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E9B911-60DB-4FE6-AE21-491D248C47B1}"/>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132228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6C35C-31B3-41D7-814A-09A8E7B903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881E40-C1E9-4DBE-8141-DF8C6C69E7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A03A741-BE32-4C88-9F98-B9565BD52C5A}"/>
              </a:ext>
            </a:extLst>
          </p:cNvPr>
          <p:cNvSpPr>
            <a:spLocks noGrp="1"/>
          </p:cNvSpPr>
          <p:nvPr>
            <p:ph type="dt" sz="half" idx="10"/>
          </p:nvPr>
        </p:nvSpPr>
        <p:spPr/>
        <p:txBody>
          <a:bodyPr/>
          <a:lstStyle/>
          <a:p>
            <a:fld id="{BA59C19B-6955-4A2C-89C2-8D632FC2CE13}" type="datetime1">
              <a:rPr lang="en-US" smtClean="0"/>
              <a:t>3/11/2024</a:t>
            </a:fld>
            <a:endParaRPr lang="en-US"/>
          </a:p>
        </p:txBody>
      </p:sp>
      <p:sp>
        <p:nvSpPr>
          <p:cNvPr id="5" name="Footer Placeholder 4">
            <a:extLst>
              <a:ext uri="{FF2B5EF4-FFF2-40B4-BE49-F238E27FC236}">
                <a16:creationId xmlns:a16="http://schemas.microsoft.com/office/drawing/2014/main" xmlns="" id="{C5874352-96F0-4B87-A3BE-F5B1F3B7D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4934418-CA83-4F38-9791-ACA378EE409C}"/>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161439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E5DEEB-0E76-495D-9B53-42223AF3CC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19E5E23-E946-4192-95B6-8BC072B0B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7A77E46-B716-4504-BFB2-3D0D9113A0E8}"/>
              </a:ext>
            </a:extLst>
          </p:cNvPr>
          <p:cNvSpPr>
            <a:spLocks noGrp="1"/>
          </p:cNvSpPr>
          <p:nvPr>
            <p:ph type="dt" sz="half" idx="10"/>
          </p:nvPr>
        </p:nvSpPr>
        <p:spPr/>
        <p:txBody>
          <a:bodyPr/>
          <a:lstStyle/>
          <a:p>
            <a:fld id="{2794B2A7-12CC-477E-8F4B-3B30E93AD32E}" type="datetime1">
              <a:rPr lang="en-US" smtClean="0"/>
              <a:t>3/11/2024</a:t>
            </a:fld>
            <a:endParaRPr lang="en-US"/>
          </a:p>
        </p:txBody>
      </p:sp>
      <p:sp>
        <p:nvSpPr>
          <p:cNvPr id="5" name="Footer Placeholder 4">
            <a:extLst>
              <a:ext uri="{FF2B5EF4-FFF2-40B4-BE49-F238E27FC236}">
                <a16:creationId xmlns:a16="http://schemas.microsoft.com/office/drawing/2014/main" xmlns="" id="{1D7C47E8-0DB7-4204-961D-DA8D3C902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DC1334-E63C-4748-B588-087F38795A0F}"/>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410752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0F5A9-5A92-4B03-95CB-23624E5589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A51BF4F-3C28-4261-841A-7D8301E237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A5E5249-1547-45EB-ACCF-1F7C8A9249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68ADA61-CBE6-4D6F-8E89-7C3EDDEC3729}"/>
              </a:ext>
            </a:extLst>
          </p:cNvPr>
          <p:cNvSpPr>
            <a:spLocks noGrp="1"/>
          </p:cNvSpPr>
          <p:nvPr>
            <p:ph type="dt" sz="half" idx="10"/>
          </p:nvPr>
        </p:nvSpPr>
        <p:spPr/>
        <p:txBody>
          <a:bodyPr/>
          <a:lstStyle/>
          <a:p>
            <a:fld id="{7B6AE1C8-9E5F-40D7-B779-5B1FE801CF4A}" type="datetime1">
              <a:rPr lang="en-US" smtClean="0"/>
              <a:t>3/11/2024</a:t>
            </a:fld>
            <a:endParaRPr lang="en-US"/>
          </a:p>
        </p:txBody>
      </p:sp>
      <p:sp>
        <p:nvSpPr>
          <p:cNvPr id="6" name="Footer Placeholder 5">
            <a:extLst>
              <a:ext uri="{FF2B5EF4-FFF2-40B4-BE49-F238E27FC236}">
                <a16:creationId xmlns:a16="http://schemas.microsoft.com/office/drawing/2014/main" xmlns="" id="{22CF7F28-51D6-4782-B0E9-421CAAEDD4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444ED90-CC66-4546-8290-8FBA1C47C88F}"/>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2905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B00993-A90D-43F1-9436-754E6F96BD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71021A6-9254-41C4-9C7E-B2CEF9E944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62C8C54-19F0-4966-B60B-42E970BC3A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701B884-5130-427A-96E9-771A0C63E4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841F83E-440E-43D3-B1AD-5862116915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F31C63D-F052-4C82-B5E1-D65D3403DB82}"/>
              </a:ext>
            </a:extLst>
          </p:cNvPr>
          <p:cNvSpPr>
            <a:spLocks noGrp="1"/>
          </p:cNvSpPr>
          <p:nvPr>
            <p:ph type="dt" sz="half" idx="10"/>
          </p:nvPr>
        </p:nvSpPr>
        <p:spPr/>
        <p:txBody>
          <a:bodyPr/>
          <a:lstStyle/>
          <a:p>
            <a:fld id="{3307362D-E421-4C1C-B6F7-9BE0ACFE0EA3}" type="datetime1">
              <a:rPr lang="en-US" smtClean="0"/>
              <a:t>3/11/2024</a:t>
            </a:fld>
            <a:endParaRPr lang="en-US"/>
          </a:p>
        </p:txBody>
      </p:sp>
      <p:sp>
        <p:nvSpPr>
          <p:cNvPr id="8" name="Footer Placeholder 7">
            <a:extLst>
              <a:ext uri="{FF2B5EF4-FFF2-40B4-BE49-F238E27FC236}">
                <a16:creationId xmlns:a16="http://schemas.microsoft.com/office/drawing/2014/main" xmlns="" id="{D78588BA-FFBB-4462-A554-5ABCB01A3A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4F9FC29-A293-48EE-917E-D7C5CB98D63D}"/>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106933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ED2D1-0927-42A7-A809-EEEE4AAECA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C286986-E10D-4AF0-86DD-28FCDC21FE8D}"/>
              </a:ext>
            </a:extLst>
          </p:cNvPr>
          <p:cNvSpPr>
            <a:spLocks noGrp="1"/>
          </p:cNvSpPr>
          <p:nvPr>
            <p:ph type="dt" sz="half" idx="10"/>
          </p:nvPr>
        </p:nvSpPr>
        <p:spPr/>
        <p:txBody>
          <a:bodyPr/>
          <a:lstStyle/>
          <a:p>
            <a:fld id="{54337EAA-7E9E-47BF-839C-B0A5FF780FE3}" type="datetime1">
              <a:rPr lang="en-US" smtClean="0"/>
              <a:t>3/11/2024</a:t>
            </a:fld>
            <a:endParaRPr lang="en-US"/>
          </a:p>
        </p:txBody>
      </p:sp>
      <p:sp>
        <p:nvSpPr>
          <p:cNvPr id="4" name="Footer Placeholder 3">
            <a:extLst>
              <a:ext uri="{FF2B5EF4-FFF2-40B4-BE49-F238E27FC236}">
                <a16:creationId xmlns:a16="http://schemas.microsoft.com/office/drawing/2014/main" xmlns="" id="{C769A449-2475-4CA0-A256-9782E8FC71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EF0F34-BB18-490B-8257-58FD5987C197}"/>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406143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43DF64-7379-4F49-86C4-E8A9A7C63891}"/>
              </a:ext>
            </a:extLst>
          </p:cNvPr>
          <p:cNvSpPr>
            <a:spLocks noGrp="1"/>
          </p:cNvSpPr>
          <p:nvPr>
            <p:ph type="dt" sz="half" idx="10"/>
          </p:nvPr>
        </p:nvSpPr>
        <p:spPr/>
        <p:txBody>
          <a:bodyPr/>
          <a:lstStyle/>
          <a:p>
            <a:fld id="{317E9C35-A316-42B0-8EF3-3C289D5EE6BC}" type="datetime1">
              <a:rPr lang="en-US" smtClean="0"/>
              <a:t>3/11/2024</a:t>
            </a:fld>
            <a:endParaRPr lang="en-US"/>
          </a:p>
        </p:txBody>
      </p:sp>
      <p:sp>
        <p:nvSpPr>
          <p:cNvPr id="3" name="Footer Placeholder 2">
            <a:extLst>
              <a:ext uri="{FF2B5EF4-FFF2-40B4-BE49-F238E27FC236}">
                <a16:creationId xmlns:a16="http://schemas.microsoft.com/office/drawing/2014/main" xmlns="" id="{F80B0377-91B4-4596-8212-0BDF00084F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F0C5DAA-E35C-4BD5-BD16-1583CF3BE77D}"/>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422554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D20D7-B646-4235-9411-F68BF796E1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AB5DD9B-529C-4292-A419-3AEAD01A9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73D81AE-EA86-4993-A735-2199829F0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E121778-5F6B-4E5D-99FE-96684124463D}"/>
              </a:ext>
            </a:extLst>
          </p:cNvPr>
          <p:cNvSpPr>
            <a:spLocks noGrp="1"/>
          </p:cNvSpPr>
          <p:nvPr>
            <p:ph type="dt" sz="half" idx="10"/>
          </p:nvPr>
        </p:nvSpPr>
        <p:spPr/>
        <p:txBody>
          <a:bodyPr/>
          <a:lstStyle/>
          <a:p>
            <a:fld id="{ACA3AB4E-67CE-44D8-8772-6D6428F4CE3D}" type="datetime1">
              <a:rPr lang="en-US" smtClean="0"/>
              <a:t>3/11/2024</a:t>
            </a:fld>
            <a:endParaRPr lang="en-US"/>
          </a:p>
        </p:txBody>
      </p:sp>
      <p:sp>
        <p:nvSpPr>
          <p:cNvPr id="6" name="Footer Placeholder 5">
            <a:extLst>
              <a:ext uri="{FF2B5EF4-FFF2-40B4-BE49-F238E27FC236}">
                <a16:creationId xmlns:a16="http://schemas.microsoft.com/office/drawing/2014/main" xmlns="" id="{478FE7AD-1B7C-4FF8-BC21-4B30F78538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61E549-9396-46D6-B14B-48B65EAF4FE6}"/>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96064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02FB0A-4AD8-44F0-9FC1-E2D6CBB2EC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9DB5E7F-B594-41D3-9123-5097EEACD9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EBD72F4-2D22-42E8-B079-9B93BCB70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91E2DCA-3457-4BE7-A586-4B6EF9404B0F}"/>
              </a:ext>
            </a:extLst>
          </p:cNvPr>
          <p:cNvSpPr>
            <a:spLocks noGrp="1"/>
          </p:cNvSpPr>
          <p:nvPr>
            <p:ph type="dt" sz="half" idx="10"/>
          </p:nvPr>
        </p:nvSpPr>
        <p:spPr/>
        <p:txBody>
          <a:bodyPr/>
          <a:lstStyle/>
          <a:p>
            <a:fld id="{A0F55987-3C43-4EA1-849F-F286FCF9E3F5}" type="datetime1">
              <a:rPr lang="en-US" smtClean="0"/>
              <a:t>3/11/2024</a:t>
            </a:fld>
            <a:endParaRPr lang="en-US"/>
          </a:p>
        </p:txBody>
      </p:sp>
      <p:sp>
        <p:nvSpPr>
          <p:cNvPr id="6" name="Footer Placeholder 5">
            <a:extLst>
              <a:ext uri="{FF2B5EF4-FFF2-40B4-BE49-F238E27FC236}">
                <a16:creationId xmlns:a16="http://schemas.microsoft.com/office/drawing/2014/main" xmlns="" id="{B617E2A0-471B-48CB-90B7-EF423099E2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98F39D2-E2A2-4AE7-92BB-DB81D85B38EA}"/>
              </a:ext>
            </a:extLst>
          </p:cNvPr>
          <p:cNvSpPr>
            <a:spLocks noGrp="1"/>
          </p:cNvSpPr>
          <p:nvPr>
            <p:ph type="sldNum" sz="quarter" idx="12"/>
          </p:nvPr>
        </p:nvSpPr>
        <p:spPr/>
        <p:txBody>
          <a:bodyPr/>
          <a:lstStyle/>
          <a:p>
            <a:fld id="{73417877-CAC4-4F6E-8E92-A6332C86E484}" type="slidenum">
              <a:rPr lang="en-US" smtClean="0"/>
              <a:t>‹#›</a:t>
            </a:fld>
            <a:endParaRPr lang="en-US"/>
          </a:p>
        </p:txBody>
      </p:sp>
    </p:spTree>
    <p:extLst>
      <p:ext uri="{BB962C8B-B14F-4D97-AF65-F5344CB8AC3E}">
        <p14:creationId xmlns:p14="http://schemas.microsoft.com/office/powerpoint/2010/main" val="158482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905DA80-A215-4067-89FD-6E165828DA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D40FDC2C-2CC6-4A9E-AC0D-E7BC666C9B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0256CB3-6AA3-42D0-8B56-8B61F9C0C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E5A69-B2A8-470D-B503-380A98DD8BD2}" type="datetime1">
              <a:rPr lang="en-US" smtClean="0"/>
              <a:t>3/11/2024</a:t>
            </a:fld>
            <a:endParaRPr lang="en-US"/>
          </a:p>
        </p:txBody>
      </p:sp>
      <p:sp>
        <p:nvSpPr>
          <p:cNvPr id="5" name="Footer Placeholder 4">
            <a:extLst>
              <a:ext uri="{FF2B5EF4-FFF2-40B4-BE49-F238E27FC236}">
                <a16:creationId xmlns:a16="http://schemas.microsoft.com/office/drawing/2014/main" xmlns="" id="{95EF15EE-5847-45AC-B5C1-2A3C84EA4A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E478107-E93E-4DB9-9ADA-F9AB6FC40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17877-CAC4-4F6E-8E92-A6332C86E484}" type="slidenum">
              <a:rPr lang="en-US" smtClean="0"/>
              <a:t>‹#›</a:t>
            </a:fld>
            <a:endParaRPr lang="en-US"/>
          </a:p>
        </p:txBody>
      </p:sp>
    </p:spTree>
    <p:extLst>
      <p:ext uri="{BB962C8B-B14F-4D97-AF65-F5344CB8AC3E}">
        <p14:creationId xmlns:p14="http://schemas.microsoft.com/office/powerpoint/2010/main" val="2988490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B1C2C1-DE1D-44A8-8D94-D642DE4DD36F}"/>
              </a:ext>
            </a:extLst>
          </p:cNvPr>
          <p:cNvSpPr>
            <a:spLocks noGrp="1"/>
          </p:cNvSpPr>
          <p:nvPr>
            <p:ph type="title"/>
          </p:nvPr>
        </p:nvSpPr>
        <p:spPr>
          <a:xfrm>
            <a:off x="838200" y="136525"/>
            <a:ext cx="10515600" cy="685409"/>
          </a:xfrm>
        </p:spPr>
        <p:txBody>
          <a:bodyPr>
            <a:normAutofit/>
          </a:bodyPr>
          <a:lstStyle/>
          <a:p>
            <a:pPr algn="ctr"/>
            <a:r>
              <a:rPr lang="en-GB" sz="3600" dirty="0">
                <a:latin typeface="Maiandra GD" panose="020E0502030308020204" pitchFamily="34" charset="0"/>
              </a:rPr>
              <a:t> </a:t>
            </a:r>
          </a:p>
        </p:txBody>
      </p:sp>
      <p:sp>
        <p:nvSpPr>
          <p:cNvPr id="3" name="Content Placeholder 2">
            <a:extLst>
              <a:ext uri="{FF2B5EF4-FFF2-40B4-BE49-F238E27FC236}">
                <a16:creationId xmlns:a16="http://schemas.microsoft.com/office/drawing/2014/main" xmlns="" id="{0FB72951-DC49-487F-A519-ECB68F0D9B55}"/>
              </a:ext>
            </a:extLst>
          </p:cNvPr>
          <p:cNvSpPr>
            <a:spLocks noGrp="1"/>
          </p:cNvSpPr>
          <p:nvPr>
            <p:ph idx="1"/>
          </p:nvPr>
        </p:nvSpPr>
        <p:spPr>
          <a:xfrm>
            <a:off x="0" y="1160980"/>
            <a:ext cx="12192000" cy="5015983"/>
          </a:xfrm>
        </p:spPr>
        <p:txBody>
          <a:bodyPr>
            <a:normAutofit/>
          </a:bodyPr>
          <a:lstStyle/>
          <a:p>
            <a:pPr marL="0" indent="0" algn="ctr">
              <a:buNone/>
            </a:pPr>
            <a:endParaRPr lang="en-US" sz="4400" dirty="0"/>
          </a:p>
          <a:p>
            <a:pPr marL="0" indent="0" algn="ctr">
              <a:buNone/>
            </a:pPr>
            <a:endParaRPr lang="en-US" sz="4400" dirty="0"/>
          </a:p>
          <a:p>
            <a:pPr marL="0" indent="0" algn="ctr">
              <a:buNone/>
            </a:pPr>
            <a:r>
              <a:rPr lang="en-US" sz="4400" b="1" dirty="0"/>
              <a:t>E-waste Policy and Legal Framework and Enforcement in Tanzania </a:t>
            </a:r>
            <a:endParaRPr lang="en-GB" sz="4400" b="1" dirty="0">
              <a:latin typeface="Maiandra GD" panose="020E0502030308020204" pitchFamily="34" charset="0"/>
            </a:endParaRPr>
          </a:p>
          <a:p>
            <a:pPr marL="0" indent="0">
              <a:buNone/>
            </a:pPr>
            <a:endParaRPr lang="en-GB" dirty="0"/>
          </a:p>
        </p:txBody>
      </p:sp>
      <p:sp>
        <p:nvSpPr>
          <p:cNvPr id="4" name="Slide Number Placeholder 3">
            <a:extLst>
              <a:ext uri="{FF2B5EF4-FFF2-40B4-BE49-F238E27FC236}">
                <a16:creationId xmlns:a16="http://schemas.microsoft.com/office/drawing/2014/main" xmlns="" id="{9356E1E4-D063-4AEF-949E-C6CEF323A639}"/>
              </a:ext>
            </a:extLst>
          </p:cNvPr>
          <p:cNvSpPr>
            <a:spLocks noGrp="1"/>
          </p:cNvSpPr>
          <p:nvPr>
            <p:ph type="sldNum" sz="quarter" idx="12"/>
          </p:nvPr>
        </p:nvSpPr>
        <p:spPr/>
        <p:txBody>
          <a:bodyPr/>
          <a:lstStyle/>
          <a:p>
            <a:fld id="{73417877-CAC4-4F6E-8E92-A6332C86E484}" type="slidenum">
              <a:rPr lang="en-US" smtClean="0"/>
              <a:t>1</a:t>
            </a:fld>
            <a:endParaRPr lang="en-US"/>
          </a:p>
        </p:txBody>
      </p:sp>
    </p:spTree>
    <p:extLst>
      <p:ext uri="{BB962C8B-B14F-4D97-AF65-F5344CB8AC3E}">
        <p14:creationId xmlns:p14="http://schemas.microsoft.com/office/powerpoint/2010/main" val="2986363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1A312-E1F4-2402-6EBB-82D886B44021}"/>
              </a:ext>
            </a:extLst>
          </p:cNvPr>
          <p:cNvSpPr>
            <a:spLocks noGrp="1"/>
          </p:cNvSpPr>
          <p:nvPr>
            <p:ph type="title"/>
          </p:nvPr>
        </p:nvSpPr>
        <p:spPr>
          <a:xfrm>
            <a:off x="838200" y="136525"/>
            <a:ext cx="10515600" cy="751371"/>
          </a:xfrm>
        </p:spPr>
        <p:txBody>
          <a:bodyPr>
            <a:normAutofit/>
          </a:bodyPr>
          <a:lstStyle/>
          <a:p>
            <a:pPr algn="ctr"/>
            <a:r>
              <a:rPr lang="en-US" b="1" dirty="0"/>
              <a:t> CHALLENGES </a:t>
            </a:r>
            <a:endParaRPr lang="x-none" b="1" dirty="0"/>
          </a:p>
        </p:txBody>
      </p:sp>
      <p:sp>
        <p:nvSpPr>
          <p:cNvPr id="3" name="Content Placeholder 2">
            <a:extLst>
              <a:ext uri="{FF2B5EF4-FFF2-40B4-BE49-F238E27FC236}">
                <a16:creationId xmlns:a16="http://schemas.microsoft.com/office/drawing/2014/main" xmlns="" id="{0B14D00E-AFB0-5FC7-4FD7-E8D846955A60}"/>
              </a:ext>
            </a:extLst>
          </p:cNvPr>
          <p:cNvSpPr>
            <a:spLocks noGrp="1"/>
          </p:cNvSpPr>
          <p:nvPr>
            <p:ph idx="1"/>
          </p:nvPr>
        </p:nvSpPr>
        <p:spPr>
          <a:xfrm>
            <a:off x="838200" y="1272209"/>
            <a:ext cx="10515600" cy="4598504"/>
          </a:xfrm>
        </p:spPr>
        <p:txBody>
          <a:bodyPr/>
          <a:lstStyle/>
          <a:p>
            <a:r>
              <a:rPr lang="en-US" dirty="0"/>
              <a:t>Low number of e - waste dealers compared to the waste load </a:t>
            </a:r>
          </a:p>
          <a:p>
            <a:r>
              <a:rPr lang="en-US" dirty="0"/>
              <a:t>More awareness of e - waste is needed </a:t>
            </a:r>
          </a:p>
          <a:p>
            <a:r>
              <a:rPr lang="en-US" dirty="0"/>
              <a:t>Inadequate infrastructures for e-waste management (sorting to disposal)</a:t>
            </a:r>
          </a:p>
          <a:p>
            <a:endParaRPr lang="x-none" dirty="0"/>
          </a:p>
        </p:txBody>
      </p:sp>
      <p:sp>
        <p:nvSpPr>
          <p:cNvPr id="4" name="Slide Number Placeholder 3">
            <a:extLst>
              <a:ext uri="{FF2B5EF4-FFF2-40B4-BE49-F238E27FC236}">
                <a16:creationId xmlns:a16="http://schemas.microsoft.com/office/drawing/2014/main" xmlns="" id="{AF0B62A4-7EE9-9B1B-A5E2-5DDFA3C54C45}"/>
              </a:ext>
            </a:extLst>
          </p:cNvPr>
          <p:cNvSpPr>
            <a:spLocks noGrp="1"/>
          </p:cNvSpPr>
          <p:nvPr>
            <p:ph type="sldNum" sz="quarter" idx="12"/>
          </p:nvPr>
        </p:nvSpPr>
        <p:spPr/>
        <p:txBody>
          <a:bodyPr/>
          <a:lstStyle/>
          <a:p>
            <a:fld id="{73417877-CAC4-4F6E-8E92-A6332C86E484}" type="slidenum">
              <a:rPr lang="en-US" smtClean="0"/>
              <a:t>10</a:t>
            </a:fld>
            <a:endParaRPr lang="en-US"/>
          </a:p>
        </p:txBody>
      </p:sp>
    </p:spTree>
    <p:extLst>
      <p:ext uri="{BB962C8B-B14F-4D97-AF65-F5344CB8AC3E}">
        <p14:creationId xmlns:p14="http://schemas.microsoft.com/office/powerpoint/2010/main" val="346832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F1B03-635B-8DFD-6D7F-CD4E2BDBA86B}"/>
              </a:ext>
            </a:extLst>
          </p:cNvPr>
          <p:cNvSpPr>
            <a:spLocks noGrp="1"/>
          </p:cNvSpPr>
          <p:nvPr>
            <p:ph type="title"/>
          </p:nvPr>
        </p:nvSpPr>
        <p:spPr>
          <a:xfrm>
            <a:off x="838200" y="136526"/>
            <a:ext cx="10515600" cy="857388"/>
          </a:xfrm>
        </p:spPr>
        <p:txBody>
          <a:bodyPr>
            <a:normAutofit fontScale="90000"/>
          </a:bodyPr>
          <a:lstStyle/>
          <a:p>
            <a:pPr algn="ctr"/>
            <a:r>
              <a:rPr lang="de-DE" b="1" dirty="0"/>
              <a:t>Why regulate E-waste?</a:t>
            </a:r>
            <a:br>
              <a:rPr lang="de-DE" b="1" dirty="0"/>
            </a:br>
            <a:endParaRPr lang="x-none" b="1" dirty="0"/>
          </a:p>
        </p:txBody>
      </p:sp>
      <p:sp>
        <p:nvSpPr>
          <p:cNvPr id="3" name="Content Placeholder 2">
            <a:extLst>
              <a:ext uri="{FF2B5EF4-FFF2-40B4-BE49-F238E27FC236}">
                <a16:creationId xmlns:a16="http://schemas.microsoft.com/office/drawing/2014/main" xmlns="" id="{5628D669-C9D1-5B58-70E0-5B863201CCC6}"/>
              </a:ext>
            </a:extLst>
          </p:cNvPr>
          <p:cNvSpPr>
            <a:spLocks noGrp="1"/>
          </p:cNvSpPr>
          <p:nvPr>
            <p:ph idx="1"/>
          </p:nvPr>
        </p:nvSpPr>
        <p:spPr>
          <a:xfrm>
            <a:off x="838200" y="1258957"/>
            <a:ext cx="10515600" cy="4611756"/>
          </a:xfrm>
        </p:spPr>
        <p:txBody>
          <a:bodyPr>
            <a:normAutofit/>
          </a:bodyPr>
          <a:lstStyle/>
          <a:p>
            <a:r>
              <a:rPr lang="en-US" dirty="0"/>
              <a:t>Its valuable resources that can be recovered</a:t>
            </a:r>
          </a:p>
          <a:p>
            <a:r>
              <a:rPr lang="en-US" dirty="0"/>
              <a:t>The dangers built within</a:t>
            </a:r>
          </a:p>
          <a:p>
            <a:r>
              <a:rPr lang="en-US" dirty="0"/>
              <a:t>Significant growth in e-waste generation</a:t>
            </a:r>
          </a:p>
          <a:p>
            <a:r>
              <a:rPr lang="en-US" dirty="0"/>
              <a:t>State of Environment Report 2019 highlighted that e-waste is an emerging environmental threat</a:t>
            </a:r>
          </a:p>
          <a:p>
            <a:endParaRPr lang="x-none" dirty="0"/>
          </a:p>
        </p:txBody>
      </p:sp>
      <p:sp>
        <p:nvSpPr>
          <p:cNvPr id="4" name="Slide Number Placeholder 3">
            <a:extLst>
              <a:ext uri="{FF2B5EF4-FFF2-40B4-BE49-F238E27FC236}">
                <a16:creationId xmlns:a16="http://schemas.microsoft.com/office/drawing/2014/main" xmlns="" id="{371F51C9-7F33-8D2F-F964-EB4FD9B0CFD7}"/>
              </a:ext>
            </a:extLst>
          </p:cNvPr>
          <p:cNvSpPr>
            <a:spLocks noGrp="1"/>
          </p:cNvSpPr>
          <p:nvPr>
            <p:ph type="sldNum" sz="quarter" idx="12"/>
          </p:nvPr>
        </p:nvSpPr>
        <p:spPr/>
        <p:txBody>
          <a:bodyPr/>
          <a:lstStyle/>
          <a:p>
            <a:fld id="{73417877-CAC4-4F6E-8E92-A6332C86E484}" type="slidenum">
              <a:rPr lang="en-US" smtClean="0"/>
              <a:t>2</a:t>
            </a:fld>
            <a:endParaRPr lang="en-US"/>
          </a:p>
        </p:txBody>
      </p:sp>
    </p:spTree>
    <p:extLst>
      <p:ext uri="{BB962C8B-B14F-4D97-AF65-F5344CB8AC3E}">
        <p14:creationId xmlns:p14="http://schemas.microsoft.com/office/powerpoint/2010/main" val="83036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6482B-5A62-442B-AEBE-F88E990FA131}"/>
              </a:ext>
            </a:extLst>
          </p:cNvPr>
          <p:cNvSpPr>
            <a:spLocks noGrp="1"/>
          </p:cNvSpPr>
          <p:nvPr>
            <p:ph type="title"/>
          </p:nvPr>
        </p:nvSpPr>
        <p:spPr>
          <a:xfrm>
            <a:off x="838200" y="136525"/>
            <a:ext cx="10515600" cy="645353"/>
          </a:xfrm>
        </p:spPr>
        <p:txBody>
          <a:bodyPr>
            <a:noAutofit/>
          </a:bodyPr>
          <a:lstStyle/>
          <a:p>
            <a:pPr algn="ctr"/>
            <a:r>
              <a:rPr lang="en-US" altLang="en-US" sz="3200" b="1" dirty="0">
                <a:solidFill>
                  <a:schemeClr val="tx1"/>
                </a:solidFill>
              </a:rPr>
              <a:t>Institutional and legal Framework </a:t>
            </a:r>
            <a:r>
              <a:rPr lang="en-GB" altLang="en-US" sz="3200" b="1" dirty="0">
                <a:solidFill>
                  <a:schemeClr val="tx1"/>
                </a:solidFill>
              </a:rPr>
              <a:t>on e-waste management in Tanzania</a:t>
            </a:r>
            <a:endParaRPr lang="en-GB" sz="3200"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xmlns="" id="{16384645-0FEF-4807-B7AE-21C4E366AB17}"/>
              </a:ext>
            </a:extLst>
          </p:cNvPr>
          <p:cNvSpPr>
            <a:spLocks noGrp="1"/>
          </p:cNvSpPr>
          <p:nvPr>
            <p:ph idx="1"/>
          </p:nvPr>
        </p:nvSpPr>
        <p:spPr>
          <a:xfrm>
            <a:off x="1" y="1089061"/>
            <a:ext cx="12102956" cy="4808305"/>
          </a:xfrm>
        </p:spPr>
        <p:txBody>
          <a:bodyPr>
            <a:normAutofit/>
          </a:bodyPr>
          <a:lstStyle/>
          <a:p>
            <a:pPr marL="0" indent="0" algn="just">
              <a:buNone/>
            </a:pPr>
            <a:endParaRPr lang="en-US" b="1" dirty="0"/>
          </a:p>
          <a:p>
            <a:pPr algn="just"/>
            <a:r>
              <a:rPr lang="en-US" b="1" dirty="0"/>
              <a:t>National Environmental Policy 2021</a:t>
            </a:r>
            <a:r>
              <a:rPr lang="en-US" dirty="0"/>
              <a:t> </a:t>
            </a:r>
          </a:p>
          <a:p>
            <a:pPr lvl="1" algn="just">
              <a:buFont typeface="Wingdings" panose="05000000000000000000" pitchFamily="2" charset="2"/>
              <a:buChar char="ü"/>
            </a:pPr>
            <a:r>
              <a:rPr lang="en-US" dirty="0"/>
              <a:t>national framework for planning and sustainable management of the environment in a coordinated, holistic and adaptive approach taking into consideration the prevailing and emerging environmental challenges including e-waste.</a:t>
            </a:r>
          </a:p>
          <a:p>
            <a:pPr algn="just"/>
            <a:r>
              <a:rPr lang="en-US" b="1" dirty="0"/>
              <a:t>Environmental Management Act, 2004</a:t>
            </a:r>
          </a:p>
          <a:p>
            <a:pPr lvl="1" algn="just">
              <a:buFont typeface="Wingdings" panose="05000000000000000000" pitchFamily="2" charset="2"/>
              <a:buChar char="ü"/>
            </a:pPr>
            <a:r>
              <a:rPr lang="en-US" dirty="0"/>
              <a:t>The Act provides an administration and institutional arrangement for environmental management issues. It also describes roles, responsibilities and the functions of key players in protecting the environment for national interest</a:t>
            </a:r>
          </a:p>
          <a:p>
            <a:pPr algn="just"/>
            <a:r>
              <a:rPr lang="en-US" b="1" dirty="0"/>
              <a:t>Environmental Management Act 2004 </a:t>
            </a:r>
          </a:p>
          <a:p>
            <a:pPr lvl="1" algn="just">
              <a:buFont typeface="Wingdings" panose="05000000000000000000" pitchFamily="2" charset="2"/>
              <a:buChar char="ü"/>
            </a:pPr>
            <a:r>
              <a:rPr lang="en-US" dirty="0"/>
              <a:t>sets up the institutional framework for environmental management in the country</a:t>
            </a:r>
          </a:p>
          <a:p>
            <a:pPr algn="just"/>
            <a:endParaRPr lang="en-US" dirty="0"/>
          </a:p>
          <a:p>
            <a:pPr algn="just"/>
            <a:endParaRPr lang="en-US" dirty="0">
              <a:latin typeface="Maiandra GD" panose="020E0502030308020204" pitchFamily="34" charset="0"/>
            </a:endParaRPr>
          </a:p>
          <a:p>
            <a:pPr marL="0" lvl="0" indent="0">
              <a:buNone/>
            </a:pPr>
            <a:endParaRPr lang="en-US" dirty="0">
              <a:latin typeface="Maiandra GD" panose="020E0502030308020204" pitchFamily="34" charset="0"/>
            </a:endParaRPr>
          </a:p>
          <a:p>
            <a:pPr marL="0" indent="0">
              <a:buNone/>
            </a:pPr>
            <a:endParaRPr lang="en-GB" dirty="0"/>
          </a:p>
        </p:txBody>
      </p:sp>
      <p:sp>
        <p:nvSpPr>
          <p:cNvPr id="4" name="Slide Number Placeholder 3">
            <a:extLst>
              <a:ext uri="{FF2B5EF4-FFF2-40B4-BE49-F238E27FC236}">
                <a16:creationId xmlns:a16="http://schemas.microsoft.com/office/drawing/2014/main" xmlns="" id="{650DEF1D-8E0E-4CA7-9A35-1980C0877FC6}"/>
              </a:ext>
            </a:extLst>
          </p:cNvPr>
          <p:cNvSpPr>
            <a:spLocks noGrp="1"/>
          </p:cNvSpPr>
          <p:nvPr>
            <p:ph type="sldNum" sz="quarter" idx="12"/>
          </p:nvPr>
        </p:nvSpPr>
        <p:spPr/>
        <p:txBody>
          <a:bodyPr/>
          <a:lstStyle/>
          <a:p>
            <a:fld id="{73417877-CAC4-4F6E-8E92-A6332C86E484}" type="slidenum">
              <a:rPr lang="en-US" smtClean="0"/>
              <a:t>3</a:t>
            </a:fld>
            <a:endParaRPr lang="en-US"/>
          </a:p>
        </p:txBody>
      </p:sp>
    </p:spTree>
    <p:extLst>
      <p:ext uri="{BB962C8B-B14F-4D97-AF65-F5344CB8AC3E}">
        <p14:creationId xmlns:p14="http://schemas.microsoft.com/office/powerpoint/2010/main" val="56382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A876D-B7D4-109D-9324-3BEA96E64E1B}"/>
              </a:ext>
            </a:extLst>
          </p:cNvPr>
          <p:cNvSpPr>
            <a:spLocks noGrp="1"/>
          </p:cNvSpPr>
          <p:nvPr>
            <p:ph type="title"/>
          </p:nvPr>
        </p:nvSpPr>
        <p:spPr/>
        <p:txBody>
          <a:bodyPr/>
          <a:lstStyle/>
          <a:p>
            <a:r>
              <a:rPr lang="en-US" dirty="0"/>
              <a:t> </a:t>
            </a:r>
            <a:endParaRPr lang="x-none" dirty="0"/>
          </a:p>
        </p:txBody>
      </p:sp>
      <p:sp>
        <p:nvSpPr>
          <p:cNvPr id="3" name="Content Placeholder 2">
            <a:extLst>
              <a:ext uri="{FF2B5EF4-FFF2-40B4-BE49-F238E27FC236}">
                <a16:creationId xmlns:a16="http://schemas.microsoft.com/office/drawing/2014/main" xmlns="" id="{877F81FE-F688-A560-EFE7-28E34FB7EDD8}"/>
              </a:ext>
            </a:extLst>
          </p:cNvPr>
          <p:cNvSpPr>
            <a:spLocks noGrp="1"/>
          </p:cNvSpPr>
          <p:nvPr>
            <p:ph idx="1"/>
          </p:nvPr>
        </p:nvSpPr>
        <p:spPr/>
        <p:txBody>
          <a:bodyPr/>
          <a:lstStyle/>
          <a:p>
            <a:pPr algn="just"/>
            <a:r>
              <a:rPr lang="en-US" dirty="0"/>
              <a:t>The e-waste is regulated through  The </a:t>
            </a:r>
            <a:r>
              <a:rPr lang="en-US" b="1" dirty="0"/>
              <a:t>Environmental Management (Control and Management of Electrical and Electronic Equipment Waste)</a:t>
            </a:r>
            <a:r>
              <a:rPr lang="en-US" dirty="0"/>
              <a:t> of 2021 </a:t>
            </a:r>
          </a:p>
          <a:p>
            <a:pPr lvl="1" algn="just">
              <a:buFont typeface="Wingdings" panose="05000000000000000000" pitchFamily="2" charset="2"/>
              <a:buChar char="ü"/>
            </a:pPr>
            <a:r>
              <a:rPr lang="en-US" dirty="0"/>
              <a:t>The Regulations provides for licensing and permitting of e-waste dealers in the country. The existing dealers include producers, importers, collectors, recyclers and storage.</a:t>
            </a:r>
          </a:p>
          <a:p>
            <a:endParaRPr lang="x-none" dirty="0"/>
          </a:p>
        </p:txBody>
      </p:sp>
      <p:sp>
        <p:nvSpPr>
          <p:cNvPr id="4" name="Slide Number Placeholder 3">
            <a:extLst>
              <a:ext uri="{FF2B5EF4-FFF2-40B4-BE49-F238E27FC236}">
                <a16:creationId xmlns:a16="http://schemas.microsoft.com/office/drawing/2014/main" xmlns="" id="{0D59C242-3F40-912C-8568-51AE50B8F422}"/>
              </a:ext>
            </a:extLst>
          </p:cNvPr>
          <p:cNvSpPr>
            <a:spLocks noGrp="1"/>
          </p:cNvSpPr>
          <p:nvPr>
            <p:ph type="sldNum" sz="quarter" idx="12"/>
          </p:nvPr>
        </p:nvSpPr>
        <p:spPr/>
        <p:txBody>
          <a:bodyPr/>
          <a:lstStyle/>
          <a:p>
            <a:fld id="{73417877-CAC4-4F6E-8E92-A6332C86E484}" type="slidenum">
              <a:rPr lang="en-US" smtClean="0"/>
              <a:t>4</a:t>
            </a:fld>
            <a:endParaRPr lang="en-US"/>
          </a:p>
        </p:txBody>
      </p:sp>
    </p:spTree>
    <p:extLst>
      <p:ext uri="{BB962C8B-B14F-4D97-AF65-F5344CB8AC3E}">
        <p14:creationId xmlns:p14="http://schemas.microsoft.com/office/powerpoint/2010/main" val="15256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C6BB0-233D-35C8-A844-E4C9A9530715}"/>
              </a:ext>
            </a:extLst>
          </p:cNvPr>
          <p:cNvSpPr>
            <a:spLocks noGrp="1"/>
          </p:cNvSpPr>
          <p:nvPr>
            <p:ph type="title"/>
          </p:nvPr>
        </p:nvSpPr>
        <p:spPr/>
        <p:txBody>
          <a:bodyPr/>
          <a:lstStyle/>
          <a:p>
            <a:r>
              <a:rPr lang="en-US" dirty="0"/>
              <a:t> </a:t>
            </a:r>
            <a:endParaRPr lang="x-none" dirty="0"/>
          </a:p>
        </p:txBody>
      </p:sp>
      <p:sp>
        <p:nvSpPr>
          <p:cNvPr id="3" name="Content Placeholder 2">
            <a:extLst>
              <a:ext uri="{FF2B5EF4-FFF2-40B4-BE49-F238E27FC236}">
                <a16:creationId xmlns:a16="http://schemas.microsoft.com/office/drawing/2014/main" xmlns="" id="{6E76B49E-C50F-1840-1EE3-79BDD7C19736}"/>
              </a:ext>
            </a:extLst>
          </p:cNvPr>
          <p:cNvSpPr>
            <a:spLocks noGrp="1"/>
          </p:cNvSpPr>
          <p:nvPr>
            <p:ph idx="1"/>
          </p:nvPr>
        </p:nvSpPr>
        <p:spPr/>
        <p:txBody>
          <a:bodyPr>
            <a:normAutofit/>
          </a:bodyPr>
          <a:lstStyle/>
          <a:p>
            <a:r>
              <a:rPr lang="en-US" b="1" dirty="0"/>
              <a:t>The Electronic and Postal Communication (Electronic Communication Equipment Standards and E-waste Management) Regulations, 2020  </a:t>
            </a:r>
          </a:p>
          <a:p>
            <a:r>
              <a:rPr lang="en-US" b="1" dirty="0"/>
              <a:t>EM (Fees and Charges) Regulations, 2021</a:t>
            </a:r>
          </a:p>
          <a:p>
            <a:r>
              <a:rPr lang="en-US" b="1" dirty="0"/>
              <a:t>The Environmental Impact Assessment and Audit regulations, 2005</a:t>
            </a:r>
          </a:p>
          <a:p>
            <a:pPr lvl="1">
              <a:buFont typeface="Wingdings" panose="05000000000000000000" pitchFamily="2" charset="2"/>
              <a:buChar char="ü"/>
            </a:pPr>
            <a:r>
              <a:rPr lang="en-US" dirty="0"/>
              <a:t>The regulations require all projects related to e-waste recycling,</a:t>
            </a:r>
          </a:p>
          <a:p>
            <a:pPr marL="457200" lvl="1" indent="0">
              <a:buNone/>
            </a:pPr>
            <a:r>
              <a:rPr lang="en-US" dirty="0"/>
              <a:t>refurbishing, and dismantling be subjected to full Environmental</a:t>
            </a:r>
          </a:p>
          <a:p>
            <a:pPr marL="457200" lvl="1" indent="0">
              <a:buNone/>
            </a:pPr>
            <a:r>
              <a:rPr lang="en-US" dirty="0"/>
              <a:t>Impact Assessment. Equally, the regulations require companies and e-waste processing plants to conduct an annual compliance audit.</a:t>
            </a:r>
          </a:p>
          <a:p>
            <a:endParaRPr lang="x-none" dirty="0"/>
          </a:p>
        </p:txBody>
      </p:sp>
      <p:sp>
        <p:nvSpPr>
          <p:cNvPr id="4" name="Slide Number Placeholder 3">
            <a:extLst>
              <a:ext uri="{FF2B5EF4-FFF2-40B4-BE49-F238E27FC236}">
                <a16:creationId xmlns:a16="http://schemas.microsoft.com/office/drawing/2014/main" xmlns="" id="{C58C3113-386F-AA28-84D5-59D472ACC692}"/>
              </a:ext>
            </a:extLst>
          </p:cNvPr>
          <p:cNvSpPr>
            <a:spLocks noGrp="1"/>
          </p:cNvSpPr>
          <p:nvPr>
            <p:ph type="sldNum" sz="quarter" idx="12"/>
          </p:nvPr>
        </p:nvSpPr>
        <p:spPr/>
        <p:txBody>
          <a:bodyPr/>
          <a:lstStyle/>
          <a:p>
            <a:fld id="{73417877-CAC4-4F6E-8E92-A6332C86E484}" type="slidenum">
              <a:rPr lang="en-US" smtClean="0"/>
              <a:t>5</a:t>
            </a:fld>
            <a:endParaRPr lang="en-US"/>
          </a:p>
        </p:txBody>
      </p:sp>
    </p:spTree>
    <p:extLst>
      <p:ext uri="{BB962C8B-B14F-4D97-AF65-F5344CB8AC3E}">
        <p14:creationId xmlns:p14="http://schemas.microsoft.com/office/powerpoint/2010/main" val="64401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CBDBA-2F6B-0076-20F3-D504BCE3AFBC}"/>
              </a:ext>
            </a:extLst>
          </p:cNvPr>
          <p:cNvSpPr>
            <a:spLocks noGrp="1"/>
          </p:cNvSpPr>
          <p:nvPr>
            <p:ph type="title"/>
          </p:nvPr>
        </p:nvSpPr>
        <p:spPr/>
        <p:txBody>
          <a:bodyPr/>
          <a:lstStyle/>
          <a:p>
            <a:r>
              <a:rPr lang="en-US" dirty="0"/>
              <a:t> </a:t>
            </a:r>
            <a:endParaRPr lang="x-none" dirty="0"/>
          </a:p>
        </p:txBody>
      </p:sp>
      <p:sp>
        <p:nvSpPr>
          <p:cNvPr id="3" name="Content Placeholder 2">
            <a:extLst>
              <a:ext uri="{FF2B5EF4-FFF2-40B4-BE49-F238E27FC236}">
                <a16:creationId xmlns:a16="http://schemas.microsoft.com/office/drawing/2014/main" xmlns="" id="{455A8CD0-F5E9-3D4D-08DA-496FA661FDE3}"/>
              </a:ext>
            </a:extLst>
          </p:cNvPr>
          <p:cNvSpPr>
            <a:spLocks noGrp="1"/>
          </p:cNvSpPr>
          <p:nvPr>
            <p:ph idx="1"/>
          </p:nvPr>
        </p:nvSpPr>
        <p:spPr/>
        <p:txBody>
          <a:bodyPr/>
          <a:lstStyle/>
          <a:p>
            <a:r>
              <a:rPr lang="en-US" dirty="0"/>
              <a:t>Tanzania is a party to several </a:t>
            </a:r>
            <a:r>
              <a:rPr lang="en-US" b="1" dirty="0"/>
              <a:t>Multilateral Environmental Agreements </a:t>
            </a:r>
            <a:r>
              <a:rPr lang="en-US" dirty="0"/>
              <a:t>related to e-waste management. Some of the MEAs include Basel Convention on control of Transboundary Movement of hazardous waste, Bamako Convention on the ban of import into Africa certain hazardous waste and their disposal.</a:t>
            </a:r>
          </a:p>
          <a:p>
            <a:r>
              <a:rPr lang="en-US" dirty="0"/>
              <a:t>E-waste is recognized as hazardous waste under the  Basel Convention definitions.</a:t>
            </a:r>
          </a:p>
          <a:p>
            <a:endParaRPr lang="x-none" dirty="0"/>
          </a:p>
        </p:txBody>
      </p:sp>
      <p:sp>
        <p:nvSpPr>
          <p:cNvPr id="4" name="Slide Number Placeholder 3">
            <a:extLst>
              <a:ext uri="{FF2B5EF4-FFF2-40B4-BE49-F238E27FC236}">
                <a16:creationId xmlns:a16="http://schemas.microsoft.com/office/drawing/2014/main" xmlns="" id="{DABDD1E7-24D5-DD63-1CC9-FC4983F4C0BD}"/>
              </a:ext>
            </a:extLst>
          </p:cNvPr>
          <p:cNvSpPr>
            <a:spLocks noGrp="1"/>
          </p:cNvSpPr>
          <p:nvPr>
            <p:ph type="sldNum" sz="quarter" idx="12"/>
          </p:nvPr>
        </p:nvSpPr>
        <p:spPr/>
        <p:txBody>
          <a:bodyPr/>
          <a:lstStyle/>
          <a:p>
            <a:fld id="{73417877-CAC4-4F6E-8E92-A6332C86E484}" type="slidenum">
              <a:rPr lang="en-US" smtClean="0"/>
              <a:t>6</a:t>
            </a:fld>
            <a:endParaRPr lang="en-US"/>
          </a:p>
        </p:txBody>
      </p:sp>
    </p:spTree>
    <p:extLst>
      <p:ext uri="{BB962C8B-B14F-4D97-AF65-F5344CB8AC3E}">
        <p14:creationId xmlns:p14="http://schemas.microsoft.com/office/powerpoint/2010/main" val="172153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BD799-BB0F-4C57-1D71-A35C0D7F7A63}"/>
              </a:ext>
            </a:extLst>
          </p:cNvPr>
          <p:cNvSpPr>
            <a:spLocks noGrp="1"/>
          </p:cNvSpPr>
          <p:nvPr>
            <p:ph type="title"/>
          </p:nvPr>
        </p:nvSpPr>
        <p:spPr>
          <a:xfrm>
            <a:off x="838200" y="136525"/>
            <a:ext cx="10515600" cy="844137"/>
          </a:xfrm>
        </p:spPr>
        <p:txBody>
          <a:bodyPr>
            <a:normAutofit/>
          </a:bodyPr>
          <a:lstStyle/>
          <a:p>
            <a:r>
              <a:rPr lang="en-US" dirty="0"/>
              <a:t> </a:t>
            </a:r>
            <a:r>
              <a:rPr lang="en-US" b="1" dirty="0"/>
              <a:t>Key stakeholders in Managing e - waste</a:t>
            </a:r>
            <a:endParaRPr lang="x-none" b="1" dirty="0"/>
          </a:p>
        </p:txBody>
      </p:sp>
      <p:sp>
        <p:nvSpPr>
          <p:cNvPr id="3" name="Content Placeholder 2">
            <a:extLst>
              <a:ext uri="{FF2B5EF4-FFF2-40B4-BE49-F238E27FC236}">
                <a16:creationId xmlns:a16="http://schemas.microsoft.com/office/drawing/2014/main" xmlns="" id="{DD6D16D9-D215-34FD-19F3-1B35D2D41808}"/>
              </a:ext>
            </a:extLst>
          </p:cNvPr>
          <p:cNvSpPr>
            <a:spLocks noGrp="1"/>
          </p:cNvSpPr>
          <p:nvPr>
            <p:ph idx="1"/>
          </p:nvPr>
        </p:nvSpPr>
        <p:spPr/>
        <p:txBody>
          <a:bodyPr/>
          <a:lstStyle/>
          <a:p>
            <a:r>
              <a:rPr lang="en-US" b="1" dirty="0"/>
              <a:t>The Vice President’s Office (VPO) </a:t>
            </a:r>
            <a:r>
              <a:rPr lang="en-US" dirty="0"/>
              <a:t>provides an overall policy coordination  and oversight of all environmental matters including waste management in the country.</a:t>
            </a:r>
          </a:p>
          <a:p>
            <a:pPr lvl="1">
              <a:buFont typeface="Wingdings" panose="05000000000000000000" pitchFamily="2" charset="2"/>
              <a:buChar char="ü"/>
            </a:pPr>
            <a:r>
              <a:rPr lang="en-US" dirty="0"/>
              <a:t>Developing policies and legislations for handling hazardous waste.</a:t>
            </a:r>
          </a:p>
          <a:p>
            <a:pPr lvl="1">
              <a:buFont typeface="Wingdings" panose="05000000000000000000" pitchFamily="2" charset="2"/>
              <a:buChar char="ü"/>
            </a:pPr>
            <a:r>
              <a:rPr lang="en-US" dirty="0"/>
              <a:t>Reviewing the quotation with the view of assessing the capacity of the</a:t>
            </a:r>
          </a:p>
          <a:p>
            <a:pPr lvl="1">
              <a:buFont typeface="Wingdings" panose="05000000000000000000" pitchFamily="2" charset="2"/>
              <a:buChar char="ü"/>
            </a:pPr>
            <a:r>
              <a:rPr lang="en-US" dirty="0"/>
              <a:t>dealers and providing permit for collection, transporting and storing of</a:t>
            </a:r>
          </a:p>
          <a:p>
            <a:pPr lvl="1">
              <a:buFont typeface="Wingdings" panose="05000000000000000000" pitchFamily="2" charset="2"/>
              <a:buChar char="ü"/>
            </a:pPr>
            <a:r>
              <a:rPr lang="en-US" dirty="0"/>
              <a:t>e-waste if satisfied by the capacity of the dealers</a:t>
            </a:r>
          </a:p>
          <a:p>
            <a:endParaRPr lang="x-none" dirty="0"/>
          </a:p>
        </p:txBody>
      </p:sp>
      <p:sp>
        <p:nvSpPr>
          <p:cNvPr id="4" name="Slide Number Placeholder 3">
            <a:extLst>
              <a:ext uri="{FF2B5EF4-FFF2-40B4-BE49-F238E27FC236}">
                <a16:creationId xmlns:a16="http://schemas.microsoft.com/office/drawing/2014/main" xmlns="" id="{7D84343E-C348-B586-1861-11015EF9A3EE}"/>
              </a:ext>
            </a:extLst>
          </p:cNvPr>
          <p:cNvSpPr>
            <a:spLocks noGrp="1"/>
          </p:cNvSpPr>
          <p:nvPr>
            <p:ph type="sldNum" sz="quarter" idx="12"/>
          </p:nvPr>
        </p:nvSpPr>
        <p:spPr/>
        <p:txBody>
          <a:bodyPr/>
          <a:lstStyle/>
          <a:p>
            <a:fld id="{73417877-CAC4-4F6E-8E92-A6332C86E484}" type="slidenum">
              <a:rPr lang="en-US" smtClean="0"/>
              <a:t>7</a:t>
            </a:fld>
            <a:endParaRPr lang="en-US"/>
          </a:p>
        </p:txBody>
      </p:sp>
    </p:spTree>
    <p:extLst>
      <p:ext uri="{BB962C8B-B14F-4D97-AF65-F5344CB8AC3E}">
        <p14:creationId xmlns:p14="http://schemas.microsoft.com/office/powerpoint/2010/main" val="245854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AAC66-6F14-417F-B314-BE7FC96749E8}"/>
              </a:ext>
            </a:extLst>
          </p:cNvPr>
          <p:cNvSpPr>
            <a:spLocks noGrp="1"/>
          </p:cNvSpPr>
          <p:nvPr>
            <p:ph type="title"/>
          </p:nvPr>
        </p:nvSpPr>
        <p:spPr>
          <a:xfrm>
            <a:off x="838200" y="136525"/>
            <a:ext cx="10515600" cy="634037"/>
          </a:xfrm>
        </p:spPr>
        <p:txBody>
          <a:bodyPr>
            <a:normAutofit fontScale="90000"/>
          </a:bodyPr>
          <a:lstStyle/>
          <a:p>
            <a:r>
              <a:rPr lang="en-GB" b="1" dirty="0">
                <a:latin typeface="Maiandra GD" panose="020E0502030308020204" pitchFamily="34" charset="0"/>
              </a:rPr>
              <a:t> </a:t>
            </a:r>
          </a:p>
        </p:txBody>
      </p:sp>
      <p:sp>
        <p:nvSpPr>
          <p:cNvPr id="3" name="Content Placeholder 2">
            <a:extLst>
              <a:ext uri="{FF2B5EF4-FFF2-40B4-BE49-F238E27FC236}">
                <a16:creationId xmlns:a16="http://schemas.microsoft.com/office/drawing/2014/main" xmlns="" id="{7F7D4FDE-F223-4745-810B-1911C67BD91F}"/>
              </a:ext>
            </a:extLst>
          </p:cNvPr>
          <p:cNvSpPr>
            <a:spLocks noGrp="1"/>
          </p:cNvSpPr>
          <p:nvPr>
            <p:ph idx="1"/>
          </p:nvPr>
        </p:nvSpPr>
        <p:spPr>
          <a:xfrm>
            <a:off x="0" y="1160980"/>
            <a:ext cx="12192000" cy="5015983"/>
          </a:xfrm>
        </p:spPr>
        <p:txBody>
          <a:bodyPr>
            <a:normAutofit/>
          </a:bodyPr>
          <a:lstStyle/>
          <a:p>
            <a:endParaRPr lang="en-US" b="1" dirty="0"/>
          </a:p>
          <a:p>
            <a:r>
              <a:rPr lang="en-US" b="1" dirty="0"/>
              <a:t>The National Environment Management Council (NEMC)</a:t>
            </a:r>
          </a:p>
          <a:p>
            <a:pPr marL="0" indent="0">
              <a:buNone/>
            </a:pPr>
            <a:r>
              <a:rPr lang="en-US" dirty="0"/>
              <a:t>NEMC is responsible for enforcing environmental quality standards for</a:t>
            </a:r>
          </a:p>
          <a:p>
            <a:pPr marL="0" indent="0">
              <a:buNone/>
            </a:pPr>
            <a:r>
              <a:rPr lang="en-US" dirty="0"/>
              <a:t>the management of hazardous waste. </a:t>
            </a:r>
          </a:p>
          <a:p>
            <a:pPr marL="0" indent="0">
              <a:buNone/>
            </a:pPr>
            <a:endParaRPr lang="en-US" dirty="0"/>
          </a:p>
          <a:p>
            <a:r>
              <a:rPr lang="en-GB" b="1" dirty="0"/>
              <a:t>Local Government Authorities (LGAs) / </a:t>
            </a:r>
            <a:r>
              <a:rPr lang="en-US" b="1" dirty="0"/>
              <a:t>President’s Office Regional Administration and Local Government (PORALG)</a:t>
            </a:r>
          </a:p>
          <a:p>
            <a:pPr lvl="1">
              <a:buFont typeface="Wingdings" panose="05000000000000000000" pitchFamily="2" charset="2"/>
              <a:buChar char="ü"/>
            </a:pPr>
            <a:r>
              <a:rPr lang="en-US" dirty="0"/>
              <a:t>LGAs monitor day to day e-waste activities done by e-waste dealer,</a:t>
            </a:r>
          </a:p>
          <a:p>
            <a:pPr lvl="1">
              <a:buFont typeface="Wingdings" panose="05000000000000000000" pitchFamily="2" charset="2"/>
              <a:buChar char="ü"/>
            </a:pPr>
            <a:r>
              <a:rPr lang="en-US" dirty="0"/>
              <a:t>Conducting an inventory and developing a database of electronic equipment and their waste.</a:t>
            </a:r>
          </a:p>
        </p:txBody>
      </p:sp>
      <p:sp>
        <p:nvSpPr>
          <p:cNvPr id="4" name="Slide Number Placeholder 3">
            <a:extLst>
              <a:ext uri="{FF2B5EF4-FFF2-40B4-BE49-F238E27FC236}">
                <a16:creationId xmlns:a16="http://schemas.microsoft.com/office/drawing/2014/main" xmlns="" id="{993D7F87-AA7E-4648-8B60-095E19A509E0}"/>
              </a:ext>
            </a:extLst>
          </p:cNvPr>
          <p:cNvSpPr>
            <a:spLocks noGrp="1"/>
          </p:cNvSpPr>
          <p:nvPr>
            <p:ph type="sldNum" sz="quarter" idx="12"/>
          </p:nvPr>
        </p:nvSpPr>
        <p:spPr/>
        <p:txBody>
          <a:bodyPr/>
          <a:lstStyle/>
          <a:p>
            <a:fld id="{73417877-CAC4-4F6E-8E92-A6332C86E484}" type="slidenum">
              <a:rPr lang="en-US" smtClean="0"/>
              <a:t>8</a:t>
            </a:fld>
            <a:endParaRPr lang="en-US"/>
          </a:p>
        </p:txBody>
      </p:sp>
    </p:spTree>
    <p:extLst>
      <p:ext uri="{BB962C8B-B14F-4D97-AF65-F5344CB8AC3E}">
        <p14:creationId xmlns:p14="http://schemas.microsoft.com/office/powerpoint/2010/main" val="153077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7E6AB6-CC94-00D7-6EC7-12C63B002568}"/>
              </a:ext>
            </a:extLst>
          </p:cNvPr>
          <p:cNvSpPr>
            <a:spLocks noGrp="1"/>
          </p:cNvSpPr>
          <p:nvPr>
            <p:ph type="title"/>
          </p:nvPr>
        </p:nvSpPr>
        <p:spPr>
          <a:xfrm>
            <a:off x="838200" y="136525"/>
            <a:ext cx="10515600" cy="698362"/>
          </a:xfrm>
        </p:spPr>
        <p:txBody>
          <a:bodyPr>
            <a:normAutofit/>
          </a:bodyPr>
          <a:lstStyle/>
          <a:p>
            <a:r>
              <a:rPr lang="en-US" dirty="0"/>
              <a:t> </a:t>
            </a:r>
            <a:r>
              <a:rPr lang="en-US" b="1" dirty="0"/>
              <a:t>ACHIEVEMENTS</a:t>
            </a:r>
            <a:endParaRPr lang="x-none" b="1" dirty="0"/>
          </a:p>
        </p:txBody>
      </p:sp>
      <p:sp>
        <p:nvSpPr>
          <p:cNvPr id="3" name="Content Placeholder 2">
            <a:extLst>
              <a:ext uri="{FF2B5EF4-FFF2-40B4-BE49-F238E27FC236}">
                <a16:creationId xmlns:a16="http://schemas.microsoft.com/office/drawing/2014/main" xmlns="" id="{283ACE08-7DF7-6525-472B-751A7DBA4D73}"/>
              </a:ext>
            </a:extLst>
          </p:cNvPr>
          <p:cNvSpPr>
            <a:spLocks noGrp="1"/>
          </p:cNvSpPr>
          <p:nvPr>
            <p:ph idx="1"/>
          </p:nvPr>
        </p:nvSpPr>
        <p:spPr>
          <a:xfrm>
            <a:off x="838200" y="1179443"/>
            <a:ext cx="10515600" cy="4704522"/>
          </a:xfrm>
        </p:spPr>
        <p:txBody>
          <a:bodyPr/>
          <a:lstStyle/>
          <a:p>
            <a:r>
              <a:rPr lang="en-US" dirty="0"/>
              <a:t>Enforcement and compliance of existing regulations </a:t>
            </a:r>
          </a:p>
          <a:p>
            <a:pPr lvl="1">
              <a:buFont typeface="Wingdings" panose="05000000000000000000" pitchFamily="2" charset="2"/>
              <a:buChar char="ü"/>
            </a:pPr>
            <a:r>
              <a:rPr lang="en-US" dirty="0"/>
              <a:t>30 e waste collectors </a:t>
            </a:r>
          </a:p>
          <a:p>
            <a:pPr lvl="1">
              <a:buFont typeface="Wingdings" panose="05000000000000000000" pitchFamily="2" charset="2"/>
              <a:buChar char="ü"/>
            </a:pPr>
            <a:r>
              <a:rPr lang="en-US" dirty="0"/>
              <a:t>3 e waste facility  (</a:t>
            </a:r>
            <a:r>
              <a:rPr lang="en-US" dirty="0" err="1"/>
              <a:t>Chilambo</a:t>
            </a:r>
            <a:r>
              <a:rPr lang="en-US" dirty="0"/>
              <a:t> General Trade, New </a:t>
            </a:r>
            <a:r>
              <a:rPr lang="en-US" dirty="0" err="1"/>
              <a:t>Tabosh</a:t>
            </a:r>
            <a:r>
              <a:rPr lang="en-US" dirty="0"/>
              <a:t> &amp; </a:t>
            </a:r>
            <a:r>
              <a:rPr lang="en-US" dirty="0" err="1"/>
              <a:t>Fuqiang</a:t>
            </a:r>
            <a:r>
              <a:rPr lang="en-US" dirty="0"/>
              <a:t> Companies)</a:t>
            </a:r>
          </a:p>
          <a:p>
            <a:r>
              <a:rPr lang="en-US" dirty="0"/>
              <a:t>Higher Education institutions have included e-waste management in their curriculums (UDSM, UDOM, DIT).</a:t>
            </a:r>
          </a:p>
          <a:p>
            <a:endParaRPr lang="x-none" dirty="0"/>
          </a:p>
        </p:txBody>
      </p:sp>
      <p:sp>
        <p:nvSpPr>
          <p:cNvPr id="4" name="Slide Number Placeholder 3">
            <a:extLst>
              <a:ext uri="{FF2B5EF4-FFF2-40B4-BE49-F238E27FC236}">
                <a16:creationId xmlns:a16="http://schemas.microsoft.com/office/drawing/2014/main" xmlns="" id="{2F38130D-6CE3-4334-20F3-1A978A3A18D8}"/>
              </a:ext>
            </a:extLst>
          </p:cNvPr>
          <p:cNvSpPr>
            <a:spLocks noGrp="1"/>
          </p:cNvSpPr>
          <p:nvPr>
            <p:ph type="sldNum" sz="quarter" idx="12"/>
          </p:nvPr>
        </p:nvSpPr>
        <p:spPr/>
        <p:txBody>
          <a:bodyPr/>
          <a:lstStyle/>
          <a:p>
            <a:fld id="{73417877-CAC4-4F6E-8E92-A6332C86E484}" type="slidenum">
              <a:rPr lang="en-US" smtClean="0"/>
              <a:t>9</a:t>
            </a:fld>
            <a:endParaRPr lang="en-US"/>
          </a:p>
        </p:txBody>
      </p:sp>
    </p:spTree>
    <p:extLst>
      <p:ext uri="{BB962C8B-B14F-4D97-AF65-F5344CB8AC3E}">
        <p14:creationId xmlns:p14="http://schemas.microsoft.com/office/powerpoint/2010/main" val="2774694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18764</TotalTime>
  <Words>549</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Maiandra GD</vt:lpstr>
      <vt:lpstr>Wingdings</vt:lpstr>
      <vt:lpstr>Office Theme</vt:lpstr>
      <vt:lpstr> </vt:lpstr>
      <vt:lpstr>Why regulate E-waste? </vt:lpstr>
      <vt:lpstr>Institutional and legal Framework on e-waste management in Tanzania</vt:lpstr>
      <vt:lpstr> </vt:lpstr>
      <vt:lpstr> </vt:lpstr>
      <vt:lpstr> </vt:lpstr>
      <vt:lpstr> Key stakeholders in Managing e - waste</vt:lpstr>
      <vt:lpstr> </vt:lpstr>
      <vt:lpstr> ACHIEVEMENTS</vt:lpstr>
      <vt:lpstr> CHALLENGES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126</cp:revision>
  <cp:lastPrinted>2021-09-27T04:57:02Z</cp:lastPrinted>
  <dcterms:created xsi:type="dcterms:W3CDTF">2021-06-22T05:40:39Z</dcterms:created>
  <dcterms:modified xsi:type="dcterms:W3CDTF">2024-03-11T13:22:48Z</dcterms:modified>
</cp:coreProperties>
</file>