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4" r:id="rId5"/>
    <p:sldId id="275" r:id="rId6"/>
    <p:sldId id="278" r:id="rId7"/>
    <p:sldId id="280" r:id="rId8"/>
    <p:sldId id="276" r:id="rId9"/>
    <p:sldId id="271" r:id="rId10"/>
    <p:sldId id="263" r:id="rId11"/>
    <p:sldId id="260" r:id="rId12"/>
    <p:sldId id="277" r:id="rId13"/>
    <p:sldId id="267" r:id="rId14"/>
    <p:sldId id="268" r:id="rId15"/>
    <p:sldId id="281" r:id="rId16"/>
    <p:sldId id="282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2" autoAdjust="0"/>
    <p:restoredTop sz="94660"/>
  </p:normalViewPr>
  <p:slideViewPr>
    <p:cSldViewPr>
      <p:cViewPr varScale="1">
        <p:scale>
          <a:sx n="72" d="100"/>
          <a:sy n="72" d="100"/>
        </p:scale>
        <p:origin x="163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BD92C-C3D4-4FEC-B8A3-0721AD1983F1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CA847-0652-474E-9009-E3C5675DFC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905000"/>
          </a:xfrm>
        </p:spPr>
        <p:txBody>
          <a:bodyPr>
            <a:normAutofit/>
          </a:bodyPr>
          <a:lstStyle/>
          <a:p>
            <a:r>
              <a:rPr lang="en-US" sz="3600" b="1" dirty="0"/>
              <a:t>LEGAL, POLICY AND INSTITUTIONAL  FRAMEWORKS FOR ENVIRONMENTAL PROTECTION IN SOUTH SUDAN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09801"/>
            <a:ext cx="7239000" cy="41909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b="1" dirty="0">
                <a:solidFill>
                  <a:schemeClr val="tx1"/>
                </a:solidFill>
              </a:rPr>
              <a:t> 6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EACO Regional E-Waste Workshop  </a:t>
            </a:r>
          </a:p>
          <a:p>
            <a:pPr>
              <a:lnSpc>
                <a:spcPct val="80000"/>
              </a:lnSpc>
              <a:defRPr/>
            </a:pPr>
            <a:r>
              <a:rPr lang="en-US" b="1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b="1" dirty="0">
                <a:solidFill>
                  <a:schemeClr val="tx1"/>
                </a:solidFill>
              </a:rPr>
              <a:t>11 – 13 March, 2024</a:t>
            </a:r>
          </a:p>
          <a:p>
            <a:pPr>
              <a:lnSpc>
                <a:spcPct val="80000"/>
              </a:lnSpc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b="1" dirty="0">
                <a:solidFill>
                  <a:schemeClr val="tx1"/>
                </a:solidFill>
              </a:rPr>
              <a:t>Imperial Plaza Hotel</a:t>
            </a:r>
          </a:p>
          <a:p>
            <a:pPr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Ministry of Environment &amp; Forestry, RSS, Juba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/>
              <a:t>Institutional framework (</a:t>
            </a:r>
            <a:r>
              <a:rPr lang="en-GB" sz="4000" b="1" dirty="0"/>
              <a:t>arrangements)</a:t>
            </a:r>
            <a:r>
              <a:rPr lang="en-GB" altLang="en-US" sz="4000" b="1" dirty="0"/>
              <a:t>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486400"/>
          </a:xfrm>
        </p:spPr>
        <p:txBody>
          <a:bodyPr>
            <a:normAutofit fontScale="25000" lnSpcReduction="2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GB" altLang="en-US" sz="10800" dirty="0"/>
              <a:t>Based on the decentralized nature of South Sudan – there are three levels of governments, namely:   </a:t>
            </a:r>
            <a:r>
              <a:rPr lang="en-GB" altLang="en-US" sz="10800" b="1" dirty="0"/>
              <a:t>national government (GOSS), State governments, Local government 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GB" altLang="en-US" sz="11200" dirty="0"/>
              <a:t>Environmental management will be decentralized to more local levels of governments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altLang="en-US" sz="11200" dirty="0"/>
              <a:t> Environment is a </a:t>
            </a:r>
            <a:r>
              <a:rPr lang="en-GB" altLang="en-US" sz="11200" b="1" dirty="0"/>
              <a:t>cross-cutting  (shared) responsibility  </a:t>
            </a:r>
            <a:r>
              <a:rPr lang="en-GB" altLang="en-US" sz="11200" dirty="0"/>
              <a:t>among all stakeholders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altLang="en-US" sz="11200" dirty="0"/>
              <a:t>Waste management is a </a:t>
            </a:r>
            <a:r>
              <a:rPr lang="en-GB" altLang="en-US" sz="11200" b="1" dirty="0"/>
              <a:t>municipal function, </a:t>
            </a:r>
            <a:r>
              <a:rPr lang="en-GB" altLang="en-US" sz="11200" dirty="0"/>
              <a:t>implying it is the responsibility of the local government, particularly the Municipality / City Council for this matter</a:t>
            </a:r>
          </a:p>
          <a:p>
            <a:pPr marL="0" indent="0" eaLnBrk="1" hangingPunct="1">
              <a:buNone/>
            </a:pPr>
            <a:endParaRPr lang="en-US" sz="7400" dirty="0"/>
          </a:p>
          <a:p>
            <a:pPr marL="0" indent="0">
              <a:buNone/>
            </a:pPr>
            <a:endParaRPr lang="en-US" sz="7400" dirty="0"/>
          </a:p>
          <a:p>
            <a:pPr marL="514350" indent="-514350">
              <a:buNone/>
            </a:pPr>
            <a:r>
              <a:rPr lang="en-US" sz="7400" dirty="0"/>
              <a:t>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/>
              <a:t>The National Environment Policy and Waste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8613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4400" dirty="0"/>
              <a:t>Ch 4, Article 4.1 of the National Environment Policy is about Waste Management and Sanitation.  Thus the policy aims to: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4000" b="1" dirty="0"/>
              <a:t>Regulate and improve management of waste </a:t>
            </a:r>
            <a:r>
              <a:rPr lang="en-GB" sz="4000" dirty="0"/>
              <a:t>in South Sudan;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4000" dirty="0"/>
              <a:t> Promote </a:t>
            </a:r>
            <a:r>
              <a:rPr lang="en-GB" sz="4000" b="1" dirty="0"/>
              <a:t>Reduction, Recycling and Reuse (3R) </a:t>
            </a:r>
            <a:r>
              <a:rPr lang="en-GB" sz="4000" dirty="0"/>
              <a:t>as well as the </a:t>
            </a:r>
            <a:r>
              <a:rPr lang="en-GB" sz="4000" b="1" dirty="0"/>
              <a:t>segregation and categorization </a:t>
            </a:r>
            <a:r>
              <a:rPr lang="en-GB" sz="4000" dirty="0"/>
              <a:t>of solid waste prior to disposal;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4000" dirty="0"/>
              <a:t> Encourage </a:t>
            </a:r>
            <a:r>
              <a:rPr lang="en-GB" sz="4000" b="1" dirty="0"/>
              <a:t>private sector investment </a:t>
            </a:r>
            <a:r>
              <a:rPr lang="en-GB" sz="4000" dirty="0"/>
              <a:t>in waste management;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4000" dirty="0"/>
              <a:t>Promote  </a:t>
            </a:r>
            <a:r>
              <a:rPr lang="en-GB" sz="4000" b="1" dirty="0"/>
              <a:t>Public Private Partnership (PPP) </a:t>
            </a:r>
            <a:r>
              <a:rPr lang="en-GB" sz="4000" dirty="0"/>
              <a:t>on waste management issues;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BB102-8A14-4DFB-AEE2-1926054F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GB" b="1" dirty="0" err="1"/>
              <a:t>Cont</a:t>
            </a:r>
            <a:r>
              <a:rPr lang="en-GB" b="1" dirty="0"/>
              <a:t>/…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DB048-6323-4BA6-B480-AA9437514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dirty="0"/>
              <a:t>Develop a </a:t>
            </a:r>
            <a:r>
              <a:rPr lang="en-GB" sz="2800" b="1" dirty="0"/>
              <a:t>holistic and integrated strategy </a:t>
            </a:r>
            <a:r>
              <a:rPr lang="en-GB" sz="2800" dirty="0"/>
              <a:t>for the management of municipal, septic or pharmaceutical, </a:t>
            </a:r>
            <a:r>
              <a:rPr lang="en-GB" sz="2800" b="1" dirty="0"/>
              <a:t>electronic waste</a:t>
            </a:r>
            <a:r>
              <a:rPr lang="en-GB" sz="2800" dirty="0"/>
              <a:t>, industrial and hazardous wastes;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/>
              <a:t>Encourage </a:t>
            </a:r>
            <a:r>
              <a:rPr lang="en-GB" sz="2800" b="1" dirty="0"/>
              <a:t>community participation </a:t>
            </a:r>
            <a:r>
              <a:rPr lang="en-GB" sz="2800" dirty="0"/>
              <a:t>in waste management;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/>
              <a:t>Promote </a:t>
            </a:r>
            <a:r>
              <a:rPr lang="en-GB" sz="2800" b="1" dirty="0"/>
              <a:t>education and awareness </a:t>
            </a:r>
            <a:r>
              <a:rPr lang="en-GB" sz="2800" dirty="0"/>
              <a:t>programmes on waste management issues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52797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pPr algn="l"/>
            <a:r>
              <a:rPr lang="en-GB" sz="3600" b="1" dirty="0"/>
              <a:t>Environmental Rule of Law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638800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Chapter 5 of the National Environment Policy is about the environmental rule of law: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instruments to achieve this include, among others:</a:t>
            </a:r>
          </a:p>
          <a:p>
            <a:pPr marL="857250"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National environmental legislations</a:t>
            </a:r>
          </a:p>
          <a:p>
            <a:pPr marL="857250"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Regional and international cooperation</a:t>
            </a:r>
          </a:p>
          <a:p>
            <a:pPr marL="857250"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Implementation of multi-lateral environmental agreements (MEAs)</a:t>
            </a:r>
          </a:p>
          <a:p>
            <a:pPr marL="857250"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Punitive measures and sanctions</a:t>
            </a:r>
          </a:p>
          <a:p>
            <a:pPr marL="857250"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Registration of consultants and consultancy firms</a:t>
            </a:r>
          </a:p>
          <a:p>
            <a:pPr marL="857250"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Environmental assessments (EIA &amp; Audits)</a:t>
            </a:r>
          </a:p>
          <a:p>
            <a:pPr marL="400050" lvl="1" indent="0">
              <a:buNone/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2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 </a:t>
            </a:r>
            <a:r>
              <a:rPr lang="en-US" b="1" dirty="0" err="1"/>
              <a:t>Cont</a:t>
            </a:r>
            <a:r>
              <a:rPr lang="en-US" b="1" dirty="0"/>
              <a:t>/…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05800" cy="54864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altLang="en-US" dirty="0"/>
              <a:t>Environmental standards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altLang="en-US" dirty="0"/>
              <a:t>Environmental enforcement and compliance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altLang="en-US" dirty="0"/>
              <a:t>Handling environmental crimes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altLang="en-US" dirty="0"/>
              <a:t>Environmental education and awareness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78CC5-FF6B-4761-9808-54B45321E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/>
              <a:t>Challenges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61CBE-2F98-4455-8F37-FD75312F2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Lack of data on e-waste;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Lack of stand alone legal framework for waste management, including e-waste;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informal e-waste (collection) vendors;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Lack or limited awareness about dangers of improper handling of e-waste</a:t>
            </a:r>
          </a:p>
        </p:txBody>
      </p:sp>
    </p:spTree>
    <p:extLst>
      <p:ext uri="{BB962C8B-B14F-4D97-AF65-F5344CB8AC3E}">
        <p14:creationId xmlns:p14="http://schemas.microsoft.com/office/powerpoint/2010/main" val="3528292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EC356-08A6-4C20-A451-DBF7E13C7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b="1" dirty="0"/>
              <a:t>Opportunities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074A7-B776-4299-91B3-BD8BE75B9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Job creation for dealers in e-waste recycling;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Development of policy and legal frameworks for e-wastes;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Awareness-raising campaigns for people to know the dangers/hazards regarding poor handling/management of e-wastes;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Having strong coordination </a:t>
            </a:r>
            <a:r>
              <a:rPr lang="en-GB"/>
              <a:t>and collaboration among </a:t>
            </a:r>
            <a:r>
              <a:rPr lang="en-GB" dirty="0"/>
              <a:t>stakeholders  in management of e-wastes.</a:t>
            </a:r>
          </a:p>
        </p:txBody>
      </p:sp>
    </p:spTree>
    <p:extLst>
      <p:ext uri="{BB962C8B-B14F-4D97-AF65-F5344CB8AC3E}">
        <p14:creationId xmlns:p14="http://schemas.microsoft.com/office/powerpoint/2010/main" val="4158428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C2263-5B93-46ED-BAC6-ADAC75A74C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Thanks for your attention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66997B-E84B-40A6-9BCF-BB5AD58256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Any queries</a:t>
            </a:r>
          </a:p>
        </p:txBody>
      </p:sp>
    </p:spTree>
    <p:extLst>
      <p:ext uri="{BB962C8B-B14F-4D97-AF65-F5344CB8AC3E}">
        <p14:creationId xmlns:p14="http://schemas.microsoft.com/office/powerpoint/2010/main" val="3873581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Introduction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National Legal and Policy frameworks for environmental protection and management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Institutional framework (arrangement)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National Environmental Policy and Waste Management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Environmental rule of law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Challenges and opportunities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/>
              <a:t> </a:t>
            </a:r>
            <a:br>
              <a:rPr lang="en-US" sz="4000" b="1" dirty="0"/>
            </a:br>
            <a:r>
              <a:rPr lang="en-US" sz="4000" b="1" dirty="0"/>
              <a:t>Introduction: </a:t>
            </a:r>
            <a:br>
              <a:rPr lang="en-US" sz="28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648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The Transitional Constitution of the Republic of South Sudan (2011) allocates the responsibilities of protection of the environment to  the national government;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In exercising of these powers and responsibilities, the government must establish appropriate institutional arrangements that will ensure protection and management of the environment.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6B585-DE0E-49C2-9006-17E2CDF3D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7" y="274638"/>
            <a:ext cx="8428383" cy="14017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National Legal and Policy frameworks for environmental protection &amp; management 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C982F-568D-408B-9A4A-FA4E21D98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545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relevant national legal and policy frameworks are: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The Transitional Constitution of South Sudan (2011);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 R-ARCSS (2018)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The National Environment Policy (2015 – 2025);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The Draft South Sudan Environment Bill (2023);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515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4C6B4-E63A-46FA-B95A-A4598DBB3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447799"/>
          </a:xfrm>
        </p:spPr>
        <p:txBody>
          <a:bodyPr>
            <a:normAutofit fontScale="90000"/>
          </a:bodyPr>
          <a:lstStyle/>
          <a:p>
            <a:pPr marL="742950" indent="-742950" algn="l">
              <a:buFont typeface="+mj-lt"/>
              <a:buAutoNum type="alphaLcParenR"/>
            </a:pPr>
            <a:r>
              <a:rPr lang="en-US" b="1" dirty="0"/>
              <a:t>The Transitional Constitution of   South Sudan (2011);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2D467-CAD1-4AE4-B1CB-D0948C4AE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783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3200" b="1" dirty="0"/>
              <a:t>As stipulated in Section 41 of the TCSS 2011: 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GB" altLang="en-US" sz="3200" dirty="0"/>
              <a:t> The Transitional Constitution</a:t>
            </a:r>
            <a:r>
              <a:rPr lang="en-GB" altLang="en-US" dirty="0"/>
              <a:t> </a:t>
            </a:r>
            <a:r>
              <a:rPr lang="en-GB" altLang="en-US" sz="3200" dirty="0"/>
              <a:t>provides for the </a:t>
            </a:r>
            <a:r>
              <a:rPr lang="en-GB" altLang="en-US" sz="3200" b="1" dirty="0"/>
              <a:t>fundamental right of every person or community  </a:t>
            </a:r>
            <a:r>
              <a:rPr lang="en-GB" altLang="en-US" sz="3200" dirty="0"/>
              <a:t>in South Sudan to  </a:t>
            </a:r>
            <a:r>
              <a:rPr lang="en-GB" altLang="en-US" sz="3200" b="1" dirty="0"/>
              <a:t>have a clean and healthy environment;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GB" altLang="en-US" sz="3200" dirty="0"/>
              <a:t> The Transitional Constitution further </a:t>
            </a:r>
            <a:r>
              <a:rPr lang="en-GB" altLang="en-US" sz="3200" b="1" dirty="0"/>
              <a:t>commits all levels of government in South Sudan to ensure that the environment is protected </a:t>
            </a:r>
            <a:r>
              <a:rPr lang="en-GB" altLang="en-US" sz="3200" dirty="0"/>
              <a:t>for the benefit of the present and future generations, through reasonable legislative action and other measures;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0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E1573-1783-40BF-8FAF-B759F2D4D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70" y="69229"/>
            <a:ext cx="8229600" cy="1096962"/>
          </a:xfrm>
        </p:spPr>
        <p:txBody>
          <a:bodyPr/>
          <a:lstStyle/>
          <a:p>
            <a:pPr marL="742950" indent="-742950" algn="l">
              <a:buFont typeface="+mj-lt"/>
              <a:buAutoNum type="alphaLcParenR" startAt="2"/>
            </a:pPr>
            <a:r>
              <a:rPr lang="en-GB" b="1" dirty="0"/>
              <a:t>The R-ACRSS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B37E3-7C58-44E9-9F0B-1E60612C8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7451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dirty="0"/>
              <a:t>The Revitalized Agreement for Resolution of Conflict in South Sudan (R-ARCSS) in Articles 1.10.3.7, 4.6.1.3, 4.9.1 and 4.9.2 provide that: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200" dirty="0"/>
              <a:t>The national Ministry of Environment and Forestry was established in the </a:t>
            </a:r>
            <a:r>
              <a:rPr lang="en-GB" sz="3200" dirty="0" err="1"/>
              <a:t>RTGoNU</a:t>
            </a:r>
            <a:r>
              <a:rPr lang="en-GB" sz="3200" dirty="0"/>
              <a:t> under the Economic Cluster;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200" dirty="0"/>
              <a:t>The </a:t>
            </a:r>
            <a:r>
              <a:rPr lang="en-GB" sz="3200" dirty="0" err="1"/>
              <a:t>RTGoNU</a:t>
            </a:r>
            <a:r>
              <a:rPr lang="en-GB" sz="3200" dirty="0"/>
              <a:t> shall establish the </a:t>
            </a:r>
            <a:r>
              <a:rPr lang="en-GB" sz="3200" b="1" dirty="0"/>
              <a:t>Environmental Management Authority (EMA)</a:t>
            </a:r>
            <a:r>
              <a:rPr lang="en-GB" sz="3200" dirty="0"/>
              <a:t> upon commencement of the </a:t>
            </a:r>
            <a:r>
              <a:rPr lang="en-GB" sz="3200" dirty="0" err="1"/>
              <a:t>tranitional</a:t>
            </a:r>
            <a:r>
              <a:rPr lang="en-GB" sz="3200" dirty="0"/>
              <a:t> period;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200" dirty="0"/>
              <a:t>The </a:t>
            </a:r>
            <a:r>
              <a:rPr lang="en-GB" sz="3200" dirty="0" err="1"/>
              <a:t>RTGoNU</a:t>
            </a:r>
            <a:r>
              <a:rPr lang="en-GB" sz="3200" dirty="0"/>
              <a:t> shall </a:t>
            </a:r>
            <a:r>
              <a:rPr lang="en-GB" sz="3200" b="1" dirty="0"/>
              <a:t>develop comprehensive policies and legal institutional frameworks </a:t>
            </a:r>
            <a:r>
              <a:rPr lang="en-GB" sz="3200" dirty="0"/>
              <a:t>for the preservation, conservation and sustainable use of the environment.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932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FCE00-1D9A-448D-A5D9-5C821A4F2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err="1"/>
              <a:t>Cont</a:t>
            </a:r>
            <a:r>
              <a:rPr lang="en-GB" b="1" dirty="0"/>
              <a:t>/….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69F79-1680-489D-9764-7E9A8AC80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</a:t>
            </a:r>
            <a:r>
              <a:rPr lang="en-GB" sz="3200" dirty="0"/>
              <a:t>The feasibility study of any project must include an </a:t>
            </a:r>
            <a:r>
              <a:rPr lang="en-GB" sz="3200" b="1" dirty="0"/>
              <a:t>environmental impact certificate </a:t>
            </a:r>
            <a:r>
              <a:rPr lang="en-GB" sz="3200" dirty="0"/>
              <a:t>from the Ministry of Environment and Forestry.</a:t>
            </a: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104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A6269-48EA-409A-9E27-10C249060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 algn="l">
              <a:buFont typeface="+mj-lt"/>
              <a:buAutoNum type="alphaLcParenR" startAt="3"/>
            </a:pPr>
            <a:r>
              <a:rPr lang="en-GB" b="1" dirty="0"/>
              <a:t>National Environment Policy (2015 -2025)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B18A3-37D2-4682-836F-80EBDCB97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dirty="0"/>
              <a:t>The National Environment Policy will: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GB" altLang="en-US" sz="3200" dirty="0"/>
              <a:t> </a:t>
            </a:r>
            <a:r>
              <a:rPr lang="en-GB" altLang="en-US" sz="3200" b="1" dirty="0"/>
              <a:t>give effect to the Constitutional environmental rights </a:t>
            </a:r>
            <a:r>
              <a:rPr lang="en-GB" altLang="en-US" sz="3200" dirty="0"/>
              <a:t>of the people or Community;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GB" altLang="en-US" sz="3200" dirty="0"/>
              <a:t> </a:t>
            </a:r>
            <a:r>
              <a:rPr lang="en-GB" altLang="en-US" sz="3200" b="1" dirty="0"/>
              <a:t>give effect to the Ministry’s vision </a:t>
            </a:r>
            <a:r>
              <a:rPr lang="en-GB" altLang="en-US" sz="3200" dirty="0"/>
              <a:t>of ensuring a healthy and clean environment for all;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GB" altLang="en-US" sz="3200" dirty="0"/>
              <a:t> </a:t>
            </a:r>
            <a:r>
              <a:rPr lang="en-GB" altLang="en-US" sz="3200" b="1" dirty="0"/>
              <a:t>promote compliance </a:t>
            </a:r>
            <a:r>
              <a:rPr lang="en-GB" altLang="en-US" sz="3200" dirty="0"/>
              <a:t>with the environmental legal frameworks;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GB" altLang="en-US" sz="3200" dirty="0"/>
              <a:t> </a:t>
            </a:r>
            <a:r>
              <a:rPr lang="en-GB" altLang="en-US" sz="3200" b="1" dirty="0"/>
              <a:t>demonstrate the Ministry’s commitment </a:t>
            </a:r>
            <a:r>
              <a:rPr lang="en-GB" altLang="en-US" sz="3200" dirty="0"/>
              <a:t>to sustainable development;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GB" altLang="en-US" sz="3200" dirty="0"/>
              <a:t> </a:t>
            </a:r>
            <a:r>
              <a:rPr lang="en-GB" altLang="en-US" sz="3200" b="1" dirty="0"/>
              <a:t>provide an institutional framework </a:t>
            </a:r>
            <a:r>
              <a:rPr lang="en-GB" altLang="en-US" sz="3200" dirty="0"/>
              <a:t>for Policy implementation;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944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pPr marL="742950" indent="-742950" algn="l">
              <a:buFont typeface="+mj-lt"/>
              <a:buAutoNum type="alphaLcParenR" startAt="4"/>
            </a:pPr>
            <a:r>
              <a:rPr lang="en-US" sz="4000" b="1" dirty="0">
                <a:latin typeface="+mn-lt"/>
              </a:rPr>
              <a:t>Draft Environment Bill (2023)</a:t>
            </a:r>
            <a:r>
              <a:rPr lang="en-US" sz="2800" b="1" dirty="0">
                <a:latin typeface="+mn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440362"/>
          </a:xfrm>
        </p:spPr>
        <p:txBody>
          <a:bodyPr>
            <a:normAutofit/>
          </a:bodyPr>
          <a:lstStyle/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purpose of this Bill 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is to provide for establishment of a legal and institutional framework for the protection and sustainable management of the environment.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This Bill is drafted in accordance with the provisions of Article 4.6.1.3, 4.9 of the </a:t>
            </a:r>
            <a:r>
              <a:rPr lang="en-US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R-ARCSS and 41 of the Transitional Constitution, 2011</a:t>
            </a: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which grants the Government of South Sudan concurrent authority over protection and management of the environment. 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The provisions of this Bill </a:t>
            </a:r>
            <a:r>
              <a:rPr lang="en-US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apply throughout South Sudan</a:t>
            </a: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in all matters related to environment.</a:t>
            </a:r>
            <a:endParaRPr lang="en-GB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916</Words>
  <Application>Microsoft Office PowerPoint</Application>
  <PresentationFormat>On-screen Show (4:3)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Office Theme</vt:lpstr>
      <vt:lpstr>LEGAL, POLICY AND INSTITUTIONAL  FRAMEWORKS FOR ENVIRONMENTAL PROTECTION IN SOUTH SUDAN</vt:lpstr>
      <vt:lpstr>Presentation Outline</vt:lpstr>
      <vt:lpstr>  Introduction:  </vt:lpstr>
      <vt:lpstr>National Legal and Policy frameworks for environmental protection &amp; management </vt:lpstr>
      <vt:lpstr>The Transitional Constitution of   South Sudan (2011); </vt:lpstr>
      <vt:lpstr>The R-ACRSS</vt:lpstr>
      <vt:lpstr>Cont/….</vt:lpstr>
      <vt:lpstr>National Environment Policy (2015 -2025)</vt:lpstr>
      <vt:lpstr>Draft Environment Bill (2023) </vt:lpstr>
      <vt:lpstr>Institutional framework (arrangements):</vt:lpstr>
      <vt:lpstr>The National Environment Policy and Waste Management </vt:lpstr>
      <vt:lpstr>Cont/…</vt:lpstr>
      <vt:lpstr>Environmental Rule of Law</vt:lpstr>
      <vt:lpstr> Cont/…</vt:lpstr>
      <vt:lpstr>Challenges </vt:lpstr>
      <vt:lpstr>Opportunities  </vt:lpstr>
      <vt:lpstr>Thanks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&amp; POLICY FRAMEWORKS FOR DEALING WITH CLIMATE CHANGE AND ITS IMPACTS</dc:title>
  <dc:creator>admin</dc:creator>
  <cp:lastModifiedBy>Batali</cp:lastModifiedBy>
  <cp:revision>245</cp:revision>
  <dcterms:created xsi:type="dcterms:W3CDTF">2006-08-16T00:00:00Z</dcterms:created>
  <dcterms:modified xsi:type="dcterms:W3CDTF">2024-03-12T11:14:05Z</dcterms:modified>
</cp:coreProperties>
</file>