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69" r:id="rId3"/>
    <p:sldId id="288" r:id="rId4"/>
    <p:sldId id="311" r:id="rId5"/>
    <p:sldId id="290" r:id="rId6"/>
    <p:sldId id="291" r:id="rId7"/>
    <p:sldId id="310" r:id="rId8"/>
    <p:sldId id="313" r:id="rId9"/>
    <p:sldId id="314" r:id="rId10"/>
    <p:sldId id="312" r:id="rId11"/>
    <p:sldId id="309" r:id="rId12"/>
    <p:sldId id="302" r:id="rId13"/>
    <p:sldId id="270" r:id="rId14"/>
    <p:sldId id="308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116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23BE4-8620-4884-9A49-D441AB3F1177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BCBFD-8447-4F5F-B028-CB3B470BC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36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BCBFD-8447-4F5F-B028-CB3B470BCD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15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Pillar</a:t>
            </a:r>
            <a:r>
              <a:rPr lang="en-GB" sz="1200" baseline="0" dirty="0"/>
              <a:t> 1 </a:t>
            </a:r>
            <a:r>
              <a:rPr lang="en-GB" sz="1200" dirty="0"/>
              <a:t>priority intervention is to harmonize the existing policy, legal and regulatory framework for e-waste management within the EACO member states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Pillar 2 </a:t>
            </a:r>
            <a:r>
              <a:rPr lang="en-US" sz="1200" dirty="0"/>
              <a:t>- </a:t>
            </a:r>
            <a:r>
              <a:rPr lang="en-GB" sz="1200" dirty="0"/>
              <a:t>to ensure rationalization of e-waste management infrastructure in the EACO member states and put in place the requisite infrastructure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Pillar</a:t>
            </a:r>
            <a:r>
              <a:rPr lang="en-GB" sz="1200" baseline="0" dirty="0"/>
              <a:t> 3 -</a:t>
            </a:r>
            <a:r>
              <a:rPr lang="en-GB" sz="1200" dirty="0"/>
              <a:t>Put in place a comprehensive Resource Mobilization Mechanism for e-waste management.</a:t>
            </a:r>
            <a:endParaRPr lang="en-US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/>
              <a:t> </a:t>
            </a:r>
            <a:endParaRPr lang="en-GB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BCBFD-8447-4F5F-B028-CB3B470BCD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7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0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5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7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>
                <a:latin typeface="Century Gothic" pitchFamily="34" charset="0"/>
              </a:defRPr>
            </a:lvl1pPr>
            <a:lvl2pPr algn="just">
              <a:defRPr>
                <a:latin typeface="Century Gothic" pitchFamily="34" charset="0"/>
              </a:defRPr>
            </a:lvl2pPr>
            <a:lvl3pPr algn="just">
              <a:defRPr>
                <a:latin typeface="Century Gothic" pitchFamily="34" charset="0"/>
              </a:defRPr>
            </a:lvl3pPr>
            <a:lvl4pPr algn="just">
              <a:defRPr>
                <a:latin typeface="Century Gothic" pitchFamily="34" charset="0"/>
              </a:defRPr>
            </a:lvl4pPr>
            <a:lvl5pPr algn="just"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7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7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6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2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6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0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9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AF43-9160-410E-B072-9679DE034D8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2F47B-B2E4-4816-9ADD-F3CF25E0B62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41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8839200" cy="55626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THE 6</a:t>
            </a:r>
            <a:r>
              <a:rPr lang="en-US" sz="3200" baseline="30000" dirty="0"/>
              <a:t>TH</a:t>
            </a:r>
            <a:r>
              <a:rPr lang="en-US" sz="3200" dirty="0"/>
              <a:t> EACO REGIONAL E-WASTE WORKSHOP ON SUSTAINABLE E-WASTE MANAGEMENT IN THE EAST AFRICAN REGION </a:t>
            </a:r>
            <a:br>
              <a:rPr lang="en-US" sz="3200" dirty="0"/>
            </a:br>
            <a:r>
              <a:rPr lang="en-US" sz="3200" dirty="0"/>
              <a:t>JUBA-SOUTH SUDAN</a:t>
            </a:r>
            <a:br>
              <a:rPr lang="en-GB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>
                <a:solidFill>
                  <a:srgbClr val="0070C0"/>
                </a:solidFill>
              </a:rPr>
              <a:t>KEY MILESTONES IN THE IMPLEMENTATION OF EACO REGIONAL E-WASTE STRATEGY 2022-2027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2700" dirty="0"/>
              <a:t>MBERA Olivier</a:t>
            </a:r>
            <a:br>
              <a:rPr lang="en-US" sz="2700" dirty="0"/>
            </a:br>
            <a:r>
              <a:rPr lang="en-US" sz="2700" dirty="0"/>
              <a:t>RCS-Chairperson &amp; General Manager </a:t>
            </a:r>
            <a:r>
              <a:rPr lang="en-US" sz="2700" dirty="0" err="1"/>
              <a:t>Enviroserve</a:t>
            </a:r>
            <a:r>
              <a:rPr lang="en-US" sz="2700" dirty="0"/>
              <a:t> Rwanda </a:t>
            </a:r>
          </a:p>
        </p:txBody>
      </p:sp>
    </p:spTree>
    <p:extLst>
      <p:ext uri="{BB962C8B-B14F-4D97-AF65-F5344CB8AC3E}">
        <p14:creationId xmlns:p14="http://schemas.microsoft.com/office/powerpoint/2010/main" val="2524908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GB" sz="3600" dirty="0"/>
              <a:t>Status of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Pillar 5: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Capacity Building, Research and Innovation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indent="0">
              <a:buNone/>
            </a:pPr>
            <a:endParaRPr lang="en-GB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Through the ITU-sponsored Harmonization of E-waste Data project, members of WG 07 and representatives of the National Statistical Offices of EACO Member Countries were trained on E-waste Data Toolkit.</a:t>
            </a:r>
            <a:endParaRPr lang="en-KE" sz="2000" dirty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Capacity building on Green ICTs and E-waste Management was organized in Kampala, Uganda and attended by members of the national steering committees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ea typeface="Arial" panose="020B0604020202020204" pitchFamily="34" charset="0"/>
              </a:rPr>
              <a:t> Researches related to e-waste statistics have been conducted  with</a:t>
            </a:r>
            <a:r>
              <a:rPr lang="en-US" sz="2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 pilot studies in Kenya and Burundi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EACO WG 07 is planning to hold an e-waste innovation competition/awards.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15860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GB" sz="3600" dirty="0"/>
              <a:t>Status of Implementation…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724400"/>
          </a:xfrm>
        </p:spPr>
        <p:txBody>
          <a:bodyPr>
            <a:normAutofit fontScale="62500" lnSpcReduction="20000"/>
          </a:bodyPr>
          <a:lstStyle/>
          <a:p>
            <a:r>
              <a:rPr lang="en-GB" sz="2000" b="1" dirty="0"/>
              <a:t>Burundi</a:t>
            </a:r>
          </a:p>
          <a:p>
            <a:r>
              <a:rPr lang="en-GB" sz="2800" dirty="0"/>
              <a:t>  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Worked in collaboration with ITU on E-waste Policy</a:t>
            </a:r>
            <a:endParaRPr lang="en-KE" sz="28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Completed the ITU-sponsored pilot survey of Harmonization of E-waste Data</a:t>
            </a:r>
            <a:endParaRPr lang="en-GB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800" b="1" dirty="0">
                <a:solidFill>
                  <a:srgbClr val="000000"/>
                </a:solidFill>
              </a:rPr>
              <a:t>Kenya</a:t>
            </a:r>
          </a:p>
          <a:p>
            <a:pPr lvl="0" algn="just">
              <a:lnSpc>
                <a:spcPct val="115000"/>
              </a:lnSpc>
              <a:spcAft>
                <a:spcPts val="15"/>
              </a:spcAft>
            </a:pP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In the process of setting up an E-waste Demonstration Site at its Konza City Technopolis</a:t>
            </a:r>
            <a:endParaRPr lang="en-KE" sz="28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Completed the ITU-sponsored pilot survey of Harmonization of E-waste Data</a:t>
            </a:r>
            <a:endParaRPr lang="en-GB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800" b="1" dirty="0">
                <a:solidFill>
                  <a:srgbClr val="000000"/>
                </a:solidFill>
              </a:rPr>
              <a:t>Rwanda</a:t>
            </a:r>
          </a:p>
          <a:p>
            <a:pPr lvl="0" algn="l">
              <a:lnSpc>
                <a:spcPct val="115000"/>
              </a:lnSpc>
              <a:spcAft>
                <a:spcPts val="15"/>
              </a:spcAft>
            </a:pP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More awareness activities on e-waste were undertaken especially through media and workshops.</a:t>
            </a:r>
            <a:endParaRPr lang="en-KE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0" algn="l">
              <a:lnSpc>
                <a:spcPct val="115000"/>
              </a:lnSpc>
              <a:spcAft>
                <a:spcPts val="15"/>
              </a:spcAft>
            </a:pP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EPR Implementation Guidelines on e-waste management supported by ITU/UNEP</a:t>
            </a:r>
            <a:endParaRPr lang="en-KE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en-GB" sz="2800" dirty="0">
                <a:effectLst/>
                <a:ea typeface="Calibri" panose="020F0502020204030204" pitchFamily="34" charset="0"/>
              </a:rPr>
              <a:t>Increasing collection points in the whole country for easy disposal of e-waste Management from the public</a:t>
            </a:r>
            <a:endParaRPr lang="en-US" sz="2800" dirty="0"/>
          </a:p>
          <a:p>
            <a:pPr>
              <a:buFontTx/>
              <a:buChar char="-"/>
            </a:pPr>
            <a:endParaRPr lang="en-US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132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>
            <a:normAutofit fontScale="90000"/>
          </a:bodyPr>
          <a:lstStyle/>
          <a:p>
            <a:pPr lvl="0"/>
            <a:r>
              <a:rPr lang="en-GB" sz="3600" dirty="0"/>
              <a:t>Status of Implementation…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/>
              <a:t>Tanzania</a:t>
            </a:r>
          </a:p>
          <a:p>
            <a:r>
              <a:rPr lang="en-GB" sz="8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Completed </a:t>
            </a:r>
            <a:r>
              <a:rPr lang="en-GB" sz="8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ReduCE</a:t>
            </a:r>
            <a:r>
              <a:rPr lang="en-GB" sz="8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-waste project by PREVENT Alliance in collaboration with EACO, UNITAR-SCYCLE and WRF.</a:t>
            </a:r>
          </a:p>
          <a:p>
            <a:r>
              <a:rPr lang="en-GB" sz="8000" dirty="0">
                <a:solidFill>
                  <a:srgbClr val="000000"/>
                </a:solidFill>
                <a:ea typeface="Calibri" panose="020F0502020204030204" pitchFamily="34" charset="0"/>
              </a:rPr>
              <a:t>A new dismantling facility was established</a:t>
            </a:r>
          </a:p>
          <a:p>
            <a:r>
              <a:rPr lang="en-GB" sz="8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Enacted Regulations and guidelines on e-waste</a:t>
            </a:r>
          </a:p>
          <a:p>
            <a:pPr marL="0" indent="0">
              <a:buNone/>
            </a:pPr>
            <a:r>
              <a:rPr lang="en-GB" sz="8000" b="1" dirty="0">
                <a:solidFill>
                  <a:srgbClr val="000000"/>
                </a:solidFill>
              </a:rPr>
              <a:t>South Sudan</a:t>
            </a:r>
            <a:endParaRPr lang="en-US" sz="8000" b="1" dirty="0"/>
          </a:p>
          <a:p>
            <a:r>
              <a:rPr lang="en-GB" sz="8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The National Communication Authority (NCA) is still engaging the Ministry of Environment to formulate the National Steering Committee and other e-waste management structures.</a:t>
            </a:r>
          </a:p>
          <a:p>
            <a:pPr marL="0" indent="0">
              <a:buNone/>
            </a:pPr>
            <a:r>
              <a:rPr lang="en-GB" sz="8000" b="1" dirty="0">
                <a:solidFill>
                  <a:srgbClr val="000000"/>
                </a:solidFill>
              </a:rPr>
              <a:t>Uganda</a:t>
            </a:r>
          </a:p>
          <a:p>
            <a:pPr lvl="0" algn="just">
              <a:lnSpc>
                <a:spcPct val="115000"/>
              </a:lnSpc>
            </a:pPr>
            <a:r>
              <a:rPr lang="en-GB" sz="8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Baseline study on e-waste is complete</a:t>
            </a:r>
            <a:r>
              <a:rPr lang="en-KE" sz="8000" dirty="0">
                <a:solidFill>
                  <a:srgbClr val="000000"/>
                </a:solidFill>
                <a:ea typeface="Calibri" panose="020F0502020204030204" pitchFamily="34" charset="0"/>
              </a:rPr>
              <a:t>d</a:t>
            </a:r>
          </a:p>
          <a:p>
            <a:pPr lvl="0" algn="just">
              <a:lnSpc>
                <a:spcPct val="115000"/>
              </a:lnSpc>
            </a:pPr>
            <a:r>
              <a:rPr lang="en-US" sz="8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On 10</a:t>
            </a:r>
            <a:r>
              <a:rPr lang="en-US" sz="8000" baseline="30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th</a:t>
            </a:r>
            <a:r>
              <a:rPr lang="en-US" sz="8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 June 2021, Uganda launched National E-waste Collection Facility under the guidance of the National Steering Committee and support of UCC. </a:t>
            </a:r>
            <a:endParaRPr lang="en-KE" sz="8000" dirty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en-US" sz="8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Uganda have a new law on Environment with provisions on E-waste and Waste Management Regulations</a:t>
            </a:r>
            <a:r>
              <a:rPr lang="en-KE" sz="8000" dirty="0">
                <a:solidFill>
                  <a:srgbClr val="000000"/>
                </a:solidFill>
                <a:ea typeface="Arial" panose="020B0604020202020204" pitchFamily="34" charset="0"/>
              </a:rPr>
              <a:t> </a:t>
            </a:r>
          </a:p>
          <a:p>
            <a:pPr lvl="0" algn="just">
              <a:lnSpc>
                <a:spcPct val="115000"/>
              </a:lnSpc>
            </a:pPr>
            <a:r>
              <a:rPr lang="en-GB" sz="8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Surveillance on counterfeit products in the country is on-going through the relevant authorities.</a:t>
            </a:r>
            <a:endParaRPr lang="en-US" sz="8000" dirty="0"/>
          </a:p>
          <a:p>
            <a:pPr marL="0" indent="0">
              <a:buNone/>
            </a:pPr>
            <a:endParaRPr lang="en-GB" sz="80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6688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68685"/>
            <a:ext cx="8229600" cy="607715"/>
          </a:xfrm>
        </p:spPr>
        <p:txBody>
          <a:bodyPr>
            <a:normAutofit fontScale="90000"/>
          </a:bodyPr>
          <a:lstStyle/>
          <a:p>
            <a:pPr lvl="0"/>
            <a:br>
              <a:rPr lang="en-GB" sz="3600" b="1" dirty="0"/>
            </a:br>
            <a:br>
              <a:rPr lang="en-GB" sz="3600" dirty="0"/>
            </a:br>
            <a:r>
              <a:rPr lang="en-GB" sz="3600" dirty="0"/>
              <a:t>Challenges</a:t>
            </a:r>
            <a:br>
              <a:rPr lang="en-GB" sz="3600" dirty="0"/>
            </a:br>
            <a:br>
              <a:rPr lang="en-GB" sz="3600" u="sng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876799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en-US" sz="2000" dirty="0"/>
              <a:t>Insufficient financial resources to  implement some component of strategy especially on  infrastructure for E-waste management ( Regional facilities)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000" dirty="0"/>
              <a:t>Slow pace in adopting the free movement of e-waste in the region as raw materials for existing recycling facilities 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/>
              <a:t>Limited awareness at country levels and Regional levels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/>
              <a:t> </a:t>
            </a:r>
            <a:r>
              <a:rPr lang="en-US" sz="2000" dirty="0"/>
              <a:t>Countries are at different levels on e-waste management 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GB" sz="2000" dirty="0"/>
          </a:p>
          <a:p>
            <a:pPr algn="l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0" indent="0" algn="l">
              <a:buNone/>
            </a:pPr>
            <a:endParaRPr lang="en-US" sz="24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pPr algn="l"/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2201488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68685"/>
            <a:ext cx="8229600" cy="607715"/>
          </a:xfrm>
        </p:spPr>
        <p:txBody>
          <a:bodyPr>
            <a:normAutofit fontScale="90000"/>
          </a:bodyPr>
          <a:lstStyle/>
          <a:p>
            <a:pPr lvl="0"/>
            <a:br>
              <a:rPr lang="en-GB" sz="3600" b="1" dirty="0"/>
            </a:br>
            <a:br>
              <a:rPr lang="en-GB" sz="3600" dirty="0"/>
            </a:br>
            <a:r>
              <a:rPr lang="en-GB" sz="3600" dirty="0"/>
              <a:t>Recommendations &amp; Way Forward</a:t>
            </a:r>
            <a:br>
              <a:rPr lang="en-GB" sz="3600" dirty="0"/>
            </a:br>
            <a:br>
              <a:rPr lang="en-GB" sz="3600" u="sng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876799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en-US" sz="2000" dirty="0"/>
              <a:t>Mobilizing more financial resource and considering implementing infrastructure for E-waste management on PPP basis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Member States should consider allocating a budget for e-waste management in order to conduct more awareness and fund e-waste management activities in r</a:t>
            </a:r>
            <a:endParaRPr lang="en-US" sz="2000" dirty="0"/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/>
              <a:t>Engaging member states especially regulatory authorities to adopt the free movement of e-waste in the region to licensed  recycling companies in the region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/>
              <a:t> Conduct more awareness campaigns at national and regional level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/>
              <a:t> </a:t>
            </a:r>
            <a:r>
              <a:rPr lang="en-US" sz="2000" dirty="0"/>
              <a:t>Member states to continue with the implementation of the 2nd Regional E-waste Management Strategy (2022– 2027) while sharing experiences and success stories.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US" sz="3600" dirty="0"/>
          </a:p>
          <a:p>
            <a:pPr algn="l"/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99411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rgbClr val="0070C0"/>
                </a:solidFill>
                <a:latin typeface="Century Gothic"/>
                <a:cs typeface="Century Gothic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7866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en-GB" sz="3600" dirty="0"/>
              <a:t>Content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GB" sz="2000" dirty="0"/>
              <a:t>Background </a:t>
            </a:r>
          </a:p>
          <a:p>
            <a:r>
              <a:rPr lang="en-GB" sz="2000" dirty="0"/>
              <a:t>Regional E-Waste Management Strategy ( Vision, Mission and Key Pillars </a:t>
            </a:r>
          </a:p>
          <a:p>
            <a:r>
              <a:rPr lang="en-GB" sz="2000" dirty="0"/>
              <a:t>Status of Implementation</a:t>
            </a:r>
          </a:p>
          <a:p>
            <a:r>
              <a:rPr lang="en-GB" sz="2000" dirty="0"/>
              <a:t>Challenges</a:t>
            </a:r>
          </a:p>
          <a:p>
            <a:r>
              <a:rPr lang="en-GB" sz="2000" dirty="0"/>
              <a:t>Way Forward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689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GB" sz="3600" dirty="0"/>
              <a:t>Regional E-Waste Management Strategy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2nd EACO Regional E-Waste Management Strategy is a five-year plan covering the period </a:t>
            </a:r>
            <a:r>
              <a:rPr lang="en-GB" sz="2000"/>
              <a:t>from 2022 to 2027</a:t>
            </a:r>
            <a:endParaRPr lang="en-GB" sz="2000" dirty="0"/>
          </a:p>
          <a:p>
            <a:r>
              <a:rPr lang="en-GB" sz="2000" dirty="0"/>
              <a:t>The Strategy spells out the priority areas of E-waste management strategies together with specific actions to help to actualize them.</a:t>
            </a:r>
          </a:p>
          <a:p>
            <a:r>
              <a:rPr lang="en-GB" sz="2000" dirty="0"/>
              <a:t> The regional strategy was approved after a series of consultation meetings from the national steering committees, regional steering committee and different awareness workshop meetings held in Burundi and Tanzania. </a:t>
            </a:r>
          </a:p>
          <a:p>
            <a:pPr marL="0" indent="0">
              <a:buNone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72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GB" sz="3600" dirty="0"/>
              <a:t>Regional E-Waste Management Strategy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id="{5A7593C0-6DB3-3BE5-393B-D5BBE5D08857}"/>
              </a:ext>
            </a:extLst>
          </p:cNvPr>
          <p:cNvSpPr/>
          <p:nvPr/>
        </p:nvSpPr>
        <p:spPr>
          <a:xfrm>
            <a:off x="381000" y="2362200"/>
            <a:ext cx="1905000" cy="1295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Vision 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C00FA738-2198-DF24-306D-9A6931744B78}"/>
              </a:ext>
            </a:extLst>
          </p:cNvPr>
          <p:cNvSpPr/>
          <p:nvPr/>
        </p:nvSpPr>
        <p:spPr bwMode="auto">
          <a:xfrm>
            <a:off x="2561705" y="2362200"/>
            <a:ext cx="6172200" cy="1295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/>
              <a:t>“  </a:t>
            </a:r>
            <a:r>
              <a:rPr lang="en-US" sz="2000" b="1" dirty="0"/>
              <a:t>Towards </a:t>
            </a:r>
            <a:r>
              <a:rPr lang="en-US" sz="2000" b="1" i="1" dirty="0"/>
              <a:t>Zero negative impact of e-Waste in EACO member states by 2030”.</a:t>
            </a:r>
            <a:endParaRPr lang="en-US" sz="2000" b="1" dirty="0"/>
          </a:p>
        </p:txBody>
      </p:sp>
      <p:sp>
        <p:nvSpPr>
          <p:cNvPr id="8" name="Rounded Rectangle 8">
            <a:extLst>
              <a:ext uri="{FF2B5EF4-FFF2-40B4-BE49-F238E27FC236}">
                <a16:creationId xmlns:a16="http://schemas.microsoft.com/office/drawing/2014/main" id="{095207C7-E800-2DFF-537F-37DE572188C5}"/>
              </a:ext>
            </a:extLst>
          </p:cNvPr>
          <p:cNvSpPr/>
          <p:nvPr/>
        </p:nvSpPr>
        <p:spPr>
          <a:xfrm>
            <a:off x="381000" y="4191000"/>
            <a:ext cx="1905000" cy="1611923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white"/>
                </a:solidFill>
              </a:rPr>
              <a:t>Goal </a:t>
            </a: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29352A24-3A2F-9076-6A35-781B998DEB99}"/>
              </a:ext>
            </a:extLst>
          </p:cNvPr>
          <p:cNvSpPr/>
          <p:nvPr/>
        </p:nvSpPr>
        <p:spPr bwMode="auto">
          <a:xfrm>
            <a:off x="2524298" y="4267200"/>
            <a:ext cx="6172200" cy="1600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i="1" dirty="0"/>
              <a:t>Achieve a sustainable e-waste management system in the EACO member states”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sz="3600" dirty="0"/>
              <a:t>Regional E-Waste Management Strategy…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lnSpcReduction="10000"/>
          </a:bodyPr>
          <a:lstStyle/>
          <a:p>
            <a:endParaRPr lang="en-GB" sz="2800" dirty="0"/>
          </a:p>
          <a:p>
            <a:r>
              <a:rPr lang="en-GB" sz="2000" dirty="0"/>
              <a:t>The Strategy had five pillars:-</a:t>
            </a:r>
          </a:p>
          <a:p>
            <a:pPr marL="0" indent="0">
              <a:buNone/>
            </a:pPr>
            <a:endParaRPr lang="en-GB" sz="2000" dirty="0"/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/>
              <a:t>Pillar1: Policy, Legal and Regulatory frameworks.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GB" sz="2000" dirty="0"/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000" dirty="0"/>
              <a:t>Pillar 2: Infrastructure for E-waste Management.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US" sz="2000" dirty="0"/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000" dirty="0"/>
              <a:t>Pillar 3: Resource Mobilization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Pillar 4: Coordination and Institutional Alignment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Pillar 5: Capacity Building, Research and Innovation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indent="0" algn="l">
              <a:buNone/>
            </a:pP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663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GB" sz="3600" dirty="0"/>
              <a:t>Status of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b="1" dirty="0"/>
              <a:t>Pillar 1: Policy, Legal and regulatory framework: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E-waste Policies, regulations and standards have been developed and reviewed in all EACO member states ( Burundi worked with </a:t>
            </a:r>
            <a:r>
              <a:rPr lang="en-GB" sz="2000" dirty="0" err="1"/>
              <a:t>with</a:t>
            </a:r>
            <a:r>
              <a:rPr lang="en-GB" sz="2000" dirty="0"/>
              <a:t> ITU to develop an e-waste policy, Uganda, Rwanda, Kenya and Tanzania have reviewed their policies and regulations and South Sudan is engaging to start the development of an e-waste policy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 Rwanda, Kenya and Tanzania are at advanced level for the implementation of EPR policies and regulations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 Uganda have a new law on environment with provision for e-waste management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Different regional workshops have been conducted  in 2015, 2017, 2018, 2019,2022, 2023 in Kenya, Uganda, Rwanda, Burundi and Tanzania respectively. Another workshop is currently happening in </a:t>
            </a:r>
            <a:r>
              <a:rPr lang="en-GB" sz="2000" dirty="0" err="1"/>
              <a:t>Juba,South</a:t>
            </a:r>
            <a:r>
              <a:rPr lang="en-GB" sz="2000" dirty="0"/>
              <a:t> Sudan in 2024 in order to facilitate the adoption and dissemination of developed legal and  policy instruments, harmonisation of policies in the region  and conduct awareness raising to member states 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3155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GB" sz="3600" dirty="0"/>
              <a:t>Status of Implementation…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90511"/>
            <a:ext cx="8915400" cy="570088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1" dirty="0"/>
              <a:t>Pillar 2: Infrastructure for E-waste Management.</a:t>
            </a:r>
            <a:endParaRPr lang="en-GB" sz="2000" b="1" dirty="0"/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/>
              <a:t>E-waste management infrastructure requirements analysis and e-waste surveys for the EACO member states have been done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/>
              <a:t>Some EACO member states have established state of art infrastructure for e-waste Management ( Rwanda in 2018, Kenya and Tanzania )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/>
              <a:t> EACO has conducted a study on e-waste statistics in the region with the support of UNITAR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/>
              <a:t> Tanzania recently completed </a:t>
            </a:r>
            <a:r>
              <a:rPr lang="en-GB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Completed</a:t>
            </a:r>
            <a:r>
              <a:rPr lang="en-GB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ReduCE</a:t>
            </a:r>
            <a:r>
              <a:rPr lang="en-GB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-waste project by PREVENT Alliance in collaboration with EACO, UNITAR-SCYCLE and WRF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0000"/>
                </a:solidFill>
              </a:rPr>
              <a:t> Rwanda is currently increasing collection infrastructure in all districts of the Country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In the process of setting up an E-waste Demonstration Site at its Konza City Technopolis</a:t>
            </a:r>
            <a:endParaRPr lang="en-KE" sz="20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en-GB" sz="2000" dirty="0">
              <a:solidFill>
                <a:srgbClr val="000000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8764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GB" sz="3600" dirty="0"/>
              <a:t>Status of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Pillar 3: Resource Mobilisation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A resource mobilisation strategy has been developed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Different  international organisations such as GIZ, ITU, UNEP,UNITAR, etc, are being mobilised to support the implementation of strategy </a:t>
            </a:r>
          </a:p>
          <a:p>
            <a:pPr marL="0" indent="0">
              <a:buNone/>
            </a:pPr>
            <a:r>
              <a:rPr lang="en-GB" sz="2000" dirty="0"/>
              <a:t>        1.UNITAR </a:t>
            </a:r>
            <a:r>
              <a:rPr lang="en-GB" sz="2000" dirty="0" err="1"/>
              <a:t>providingfunding</a:t>
            </a:r>
            <a:r>
              <a:rPr lang="en-GB" sz="2000" dirty="0"/>
              <a:t> of Euros 239,000 for the Reduce   Waste project </a:t>
            </a:r>
          </a:p>
          <a:p>
            <a:pPr marL="0" indent="0">
              <a:buNone/>
            </a:pPr>
            <a:r>
              <a:rPr lang="en-GB" sz="2000" dirty="0"/>
              <a:t>       2. ITU providing  funding of US dollar 200,000 for Data Harmonisation and implementation of EPR, etc.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 EACO secretariat continue to provide resources/ funding to support the implementation of the strategy 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0387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GB" sz="3600" dirty="0"/>
              <a:t>Status of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Pillar 4: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Coordination and Institutional Alignment </a:t>
            </a:r>
            <a:endParaRPr lang="en-GB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A stakeholder engagement and coordination strategy  was developed and implemented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 EACO supports the Regional steering committee and WG 07 to coordinate the implementation of the strategy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 Coordination of e-waste activities at national level in EACO member states is being  spearheaded by the NSC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 EACO continue to support the annual awareness raising workshops in different countries ( the recent workshop in Tanzania was attended by 400 participants ) 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4752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1213</Words>
  <Application>Microsoft Office PowerPoint</Application>
  <PresentationFormat>On-screen Show (4:3)</PresentationFormat>
  <Paragraphs>118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Office Theme</vt:lpstr>
      <vt:lpstr>THE 6TH EACO REGIONAL E-WASTE WORKSHOP ON SUSTAINABLE E-WASTE MANAGEMENT IN THE EAST AFRICAN REGION  JUBA-SOUTH SUDAN   KEY MILESTONES IN THE IMPLEMENTATION OF EACO REGIONAL E-WASTE STRATEGY 2022-2027   MBERA Olivier RCS-Chairperson &amp; General Manager Enviroserve Rwanda </vt:lpstr>
      <vt:lpstr>Content </vt:lpstr>
      <vt:lpstr>Regional E-Waste Management Strategy </vt:lpstr>
      <vt:lpstr>Regional E-Waste Management Strategy </vt:lpstr>
      <vt:lpstr>Regional E-Waste Management Strategy… </vt:lpstr>
      <vt:lpstr>Status of Implementation</vt:lpstr>
      <vt:lpstr>Status of Implementation…</vt:lpstr>
      <vt:lpstr>Status of Implementation</vt:lpstr>
      <vt:lpstr>Status of Implementation</vt:lpstr>
      <vt:lpstr>Status of Implementation</vt:lpstr>
      <vt:lpstr>Status of Implementation…</vt:lpstr>
      <vt:lpstr>Status of Implementation…</vt:lpstr>
      <vt:lpstr>  Challenges  </vt:lpstr>
      <vt:lpstr>  Recommendations &amp; Way Forward  </vt:lpstr>
      <vt:lpstr>Thank You</vt:lpstr>
    </vt:vector>
  </TitlesOfParts>
  <Company>CCK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EACO E-Transactions Taskforce</dc:title>
  <dc:creator>ISL</dc:creator>
  <cp:lastModifiedBy>Olivier Mbera</cp:lastModifiedBy>
  <cp:revision>216</cp:revision>
  <dcterms:created xsi:type="dcterms:W3CDTF">2013-06-24T08:56:34Z</dcterms:created>
  <dcterms:modified xsi:type="dcterms:W3CDTF">2024-03-10T19:03:07Z</dcterms:modified>
</cp:coreProperties>
</file>