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71DE3C6-156D-41A8-B868-E411CD6FC403}">
          <p14:sldIdLst>
            <p14:sldId id="256"/>
            <p14:sldId id="257"/>
            <p14:sldId id="258"/>
            <p14:sldId id="259"/>
            <p14:sldId id="260"/>
            <p14:sldId id="262"/>
            <p14:sldId id="261"/>
            <p14:sldId id="263"/>
          </p14:sldIdLst>
        </p14:section>
        <p14:section name="Untitled Section" id="{D3FAB1ED-7307-438A-9772-92C96668FA66}">
          <p14:sldIdLst>
            <p14:sldId id="265"/>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4C1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3/24/2025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E127-FD96-4465-9DC2-B9E4B596DCAB}"/>
              </a:ext>
            </a:extLst>
          </p:cNvPr>
          <p:cNvSpPr>
            <a:spLocks noGrp="1"/>
          </p:cNvSpPr>
          <p:nvPr>
            <p:ph type="ctrTitle"/>
          </p:nvPr>
        </p:nvSpPr>
        <p:spPr>
          <a:xfrm>
            <a:off x="207818" y="1118040"/>
            <a:ext cx="11335689" cy="3640995"/>
          </a:xfrm>
        </p:spPr>
        <p:txBody>
          <a:bodyPr>
            <a:normAutofit fontScale="90000"/>
          </a:bodyPr>
          <a:lstStyle/>
          <a:p>
            <a:pPr lvl="0" algn="ctr" defTabSz="914400" fontAlgn="base">
              <a:spcAft>
                <a:spcPct val="0"/>
              </a:spcAft>
            </a:pPr>
            <a:br>
              <a:rPr lang="en-US" sz="3200" b="1" dirty="0">
                <a:solidFill>
                  <a:srgbClr val="00CC99">
                    <a:lumMod val="50000"/>
                  </a:srgbClr>
                </a:solidFill>
                <a:latin typeface="Times New Roman" pitchFamily="18" charset="0"/>
                <a:ea typeface="+mn-ea"/>
                <a:cs typeface="+mn-cs"/>
              </a:rPr>
            </a:br>
            <a:br>
              <a:rPr lang="en-US" sz="3200" b="1" dirty="0">
                <a:solidFill>
                  <a:srgbClr val="00CC99">
                    <a:lumMod val="50000"/>
                  </a:srgbClr>
                </a:solidFill>
                <a:latin typeface="Times New Roman" pitchFamily="18" charset="0"/>
                <a:ea typeface="+mn-ea"/>
                <a:cs typeface="+mn-cs"/>
              </a:rPr>
            </a:br>
            <a:br>
              <a:rPr lang="en-US" sz="3200" b="1" dirty="0">
                <a:solidFill>
                  <a:srgbClr val="00CC99">
                    <a:lumMod val="50000"/>
                  </a:srgbClr>
                </a:solidFill>
                <a:latin typeface="Times New Roman" pitchFamily="18" charset="0"/>
                <a:ea typeface="+mn-ea"/>
                <a:cs typeface="+mn-cs"/>
              </a:rPr>
            </a:br>
            <a:br>
              <a:rPr lang="en-US" sz="3200" b="1" dirty="0">
                <a:solidFill>
                  <a:srgbClr val="00CC99">
                    <a:lumMod val="50000"/>
                  </a:srgbClr>
                </a:solidFill>
                <a:latin typeface="Times New Roman" pitchFamily="18" charset="0"/>
                <a:ea typeface="+mn-ea"/>
                <a:cs typeface="+mn-cs"/>
              </a:rPr>
            </a:br>
            <a:br>
              <a:rPr lang="en-US" sz="3200" b="1" dirty="0">
                <a:solidFill>
                  <a:srgbClr val="00CC99">
                    <a:lumMod val="50000"/>
                  </a:srgbClr>
                </a:solidFill>
                <a:latin typeface="Times New Roman" pitchFamily="18" charset="0"/>
                <a:ea typeface="+mn-ea"/>
                <a:cs typeface="+mn-cs"/>
              </a:rPr>
            </a:br>
            <a:r>
              <a:rPr lang="en-US" sz="3200" b="1" dirty="0">
                <a:solidFill>
                  <a:srgbClr val="00CC99">
                    <a:lumMod val="50000"/>
                  </a:srgbClr>
                </a:solidFill>
                <a:latin typeface="Times New Roman" pitchFamily="18" charset="0"/>
                <a:ea typeface="+mn-ea"/>
                <a:cs typeface="+mn-cs"/>
              </a:rPr>
              <a:t>The United Republic of Tanzania</a:t>
            </a:r>
            <a:br>
              <a:rPr lang="en-US" sz="3200" b="1" dirty="0">
                <a:solidFill>
                  <a:srgbClr val="00CC99">
                    <a:lumMod val="50000"/>
                  </a:srgbClr>
                </a:solidFill>
                <a:latin typeface="Times New Roman" pitchFamily="18" charset="0"/>
                <a:ea typeface="+mn-ea"/>
                <a:cs typeface="+mn-cs"/>
              </a:rPr>
            </a:br>
            <a:r>
              <a:rPr lang="en-US" sz="3200" b="1" dirty="0">
                <a:solidFill>
                  <a:srgbClr val="00CC99">
                    <a:lumMod val="50000"/>
                  </a:srgbClr>
                </a:solidFill>
                <a:latin typeface="Times New Roman" pitchFamily="18" charset="0"/>
                <a:ea typeface="+mn-ea"/>
                <a:cs typeface="+mn-cs"/>
              </a:rPr>
              <a:t>Vice President’s Office</a:t>
            </a:r>
            <a:br>
              <a:rPr lang="en-US" sz="3100" b="1" dirty="0">
                <a:solidFill>
                  <a:srgbClr val="00CC99">
                    <a:lumMod val="50000"/>
                  </a:srgbClr>
                </a:solidFill>
                <a:latin typeface="Times New Roman" pitchFamily="18" charset="0"/>
                <a:ea typeface="+mn-ea"/>
                <a:cs typeface="+mn-cs"/>
              </a:rPr>
            </a:br>
            <a:br>
              <a:rPr lang="en-US" sz="3100" b="1" dirty="0">
                <a:solidFill>
                  <a:srgbClr val="00CC99">
                    <a:lumMod val="50000"/>
                  </a:srgbClr>
                </a:solidFill>
                <a:latin typeface="Times New Roman" pitchFamily="18" charset="0"/>
                <a:ea typeface="+mn-ea"/>
                <a:cs typeface="+mn-cs"/>
              </a:rPr>
            </a:br>
            <a:r>
              <a:rPr lang="en-US" sz="3100" b="1" dirty="0">
                <a:solidFill>
                  <a:srgbClr val="084C10"/>
                </a:solidFill>
                <a:latin typeface="Times New Roman" pitchFamily="18" charset="0"/>
                <a:ea typeface="+mn-ea"/>
                <a:cs typeface="+mn-cs"/>
              </a:rPr>
              <a:t>E-waste Policy and Legal Framework and Enforcement in Tanzania</a:t>
            </a:r>
            <a:br>
              <a:rPr lang="en-US" sz="3100" b="1" dirty="0">
                <a:solidFill>
                  <a:srgbClr val="084C10"/>
                </a:solidFill>
                <a:latin typeface="Times New Roman" pitchFamily="18" charset="0"/>
                <a:ea typeface="+mn-ea"/>
                <a:cs typeface="+mn-cs"/>
              </a:rPr>
            </a:br>
            <a:r>
              <a:rPr lang="en-US" sz="3100" b="1" dirty="0">
                <a:solidFill>
                  <a:srgbClr val="084C10"/>
                </a:solidFill>
                <a:latin typeface="Times New Roman" pitchFamily="18" charset="0"/>
                <a:ea typeface="+mn-ea"/>
                <a:cs typeface="+mn-cs"/>
              </a:rPr>
              <a:t>March 2025</a:t>
            </a:r>
            <a:br>
              <a:rPr lang="en-US" sz="1600" b="1" dirty="0">
                <a:solidFill>
                  <a:srgbClr val="0000CC"/>
                </a:solidFill>
                <a:latin typeface="Arial"/>
                <a:ea typeface="+mn-ea"/>
                <a:cs typeface="+mn-cs"/>
              </a:rPr>
            </a:br>
            <a:endParaRPr lang="en-TZ" dirty="0"/>
          </a:p>
        </p:txBody>
      </p:sp>
      <p:pic>
        <p:nvPicPr>
          <p:cNvPr id="4" name="Picture 3">
            <a:extLst>
              <a:ext uri="{FF2B5EF4-FFF2-40B4-BE49-F238E27FC236}">
                <a16:creationId xmlns:a16="http://schemas.microsoft.com/office/drawing/2014/main" id="{331D6B34-D95B-427E-996F-9331E0F49E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3900" y="220913"/>
            <a:ext cx="176755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TCRA out to curb imported e-waste - Daily News">
            <a:extLst>
              <a:ext uri="{FF2B5EF4-FFF2-40B4-BE49-F238E27FC236}">
                <a16:creationId xmlns:a16="http://schemas.microsoft.com/office/drawing/2014/main" id="{EFA982CC-5ED9-4B63-AC7F-76B9E7C578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946" y="4108844"/>
            <a:ext cx="5498312" cy="274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19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9A77F-AC5D-4F32-9681-8A8A85C87CA3}"/>
              </a:ext>
            </a:extLst>
          </p:cNvPr>
          <p:cNvSpPr>
            <a:spLocks noGrp="1"/>
          </p:cNvSpPr>
          <p:nvPr>
            <p:ph type="title"/>
          </p:nvPr>
        </p:nvSpPr>
        <p:spPr/>
        <p:txBody>
          <a:bodyPr/>
          <a:lstStyle/>
          <a:p>
            <a:pPr algn="ctr"/>
            <a:r>
              <a:rPr lang="en-US" dirty="0"/>
              <a:t>Challenges </a:t>
            </a:r>
            <a:endParaRPr lang="en-TZ" dirty="0"/>
          </a:p>
        </p:txBody>
      </p:sp>
      <p:sp>
        <p:nvSpPr>
          <p:cNvPr id="3" name="Content Placeholder 2">
            <a:extLst>
              <a:ext uri="{FF2B5EF4-FFF2-40B4-BE49-F238E27FC236}">
                <a16:creationId xmlns:a16="http://schemas.microsoft.com/office/drawing/2014/main" id="{FE77681D-16FD-4403-88A0-DBD09A899630}"/>
              </a:ext>
            </a:extLst>
          </p:cNvPr>
          <p:cNvSpPr>
            <a:spLocks noGrp="1"/>
          </p:cNvSpPr>
          <p:nvPr>
            <p:ph idx="1"/>
          </p:nvPr>
        </p:nvSpPr>
        <p:spPr>
          <a:xfrm>
            <a:off x="2240280" y="1383030"/>
            <a:ext cx="9264332" cy="4528192"/>
          </a:xfrm>
        </p:spPr>
        <p:txBody>
          <a:bodyPr/>
          <a:lstStyle/>
          <a:p>
            <a:endParaRPr lang="en-US" dirty="0"/>
          </a:p>
          <a:p>
            <a:r>
              <a:rPr lang="en-US" dirty="0"/>
              <a:t>Inadequate public awareness on the risks of improper e-waste disposal and the benefits of recycling.</a:t>
            </a:r>
          </a:p>
          <a:p>
            <a:r>
              <a:rPr lang="en-GB"/>
              <a:t>Low </a:t>
            </a:r>
            <a:r>
              <a:rPr lang="en-GB" dirty="0"/>
              <a:t>number of certified e-waste dealers compared to the e-waste volume.</a:t>
            </a:r>
            <a:endParaRPr lang="en-US" dirty="0"/>
          </a:p>
          <a:p>
            <a:endParaRPr lang="en-TZ" dirty="0"/>
          </a:p>
        </p:txBody>
      </p:sp>
    </p:spTree>
    <p:extLst>
      <p:ext uri="{BB962C8B-B14F-4D97-AF65-F5344CB8AC3E}">
        <p14:creationId xmlns:p14="http://schemas.microsoft.com/office/powerpoint/2010/main" val="291123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33B5-99F0-4BD7-8FDA-52D16E43AC3A}"/>
              </a:ext>
            </a:extLst>
          </p:cNvPr>
          <p:cNvSpPr>
            <a:spLocks noGrp="1"/>
          </p:cNvSpPr>
          <p:nvPr>
            <p:ph type="title"/>
          </p:nvPr>
        </p:nvSpPr>
        <p:spPr>
          <a:xfrm>
            <a:off x="2592925" y="624110"/>
            <a:ext cx="8499145" cy="687855"/>
          </a:xfrm>
        </p:spPr>
        <p:txBody>
          <a:bodyPr/>
          <a:lstStyle/>
          <a:p>
            <a:pPr algn="ctr"/>
            <a:r>
              <a:rPr lang="en-US" dirty="0"/>
              <a:t>Introduction</a:t>
            </a:r>
            <a:endParaRPr lang="en-TZ" dirty="0"/>
          </a:p>
        </p:txBody>
      </p:sp>
      <p:sp>
        <p:nvSpPr>
          <p:cNvPr id="3" name="Content Placeholder 2">
            <a:extLst>
              <a:ext uri="{FF2B5EF4-FFF2-40B4-BE49-F238E27FC236}">
                <a16:creationId xmlns:a16="http://schemas.microsoft.com/office/drawing/2014/main" id="{D713BEB6-248D-4B42-8BCE-A9B7981A02D0}"/>
              </a:ext>
            </a:extLst>
          </p:cNvPr>
          <p:cNvSpPr>
            <a:spLocks noGrp="1"/>
          </p:cNvSpPr>
          <p:nvPr>
            <p:ph idx="1"/>
          </p:nvPr>
        </p:nvSpPr>
        <p:spPr>
          <a:xfrm>
            <a:off x="1171575" y="1409700"/>
            <a:ext cx="10333037" cy="4501522"/>
          </a:xfrm>
        </p:spPr>
        <p:txBody>
          <a:bodyPr>
            <a:normAutofit/>
          </a:bodyPr>
          <a:lstStyle/>
          <a:p>
            <a:pPr algn="just"/>
            <a:r>
              <a:rPr lang="en-US" sz="2200" dirty="0"/>
              <a:t>EMA 2004 </a:t>
            </a:r>
            <a:r>
              <a:rPr lang="en-US" sz="2000" dirty="0"/>
              <a:t>is the core legislation for all environmental issues in Tanzania. </a:t>
            </a:r>
            <a:r>
              <a:rPr lang="en-US" sz="2200" dirty="0"/>
              <a:t>provides a legal and institutional framework for sustainable environmental management, prevention and control of pollution, waste management, environmental quality standards, public participation, environmental compliance, and enforcement. </a:t>
            </a:r>
          </a:p>
          <a:p>
            <a:pPr algn="just"/>
            <a:r>
              <a:rPr lang="en-US" sz="2200" dirty="0"/>
              <a:t>Under the EMA 2004, the NEMC is mandated to undertake enforcement, compliance, review and monitoring of environmental impact assessments,</a:t>
            </a:r>
          </a:p>
          <a:p>
            <a:pPr algn="just"/>
            <a:r>
              <a:rPr lang="en-US" sz="2200" dirty="0"/>
              <a:t>The disposal of hazardous waste is regulated by the Environmental Management Act EMA 2004 and audited by NEMC.</a:t>
            </a:r>
          </a:p>
          <a:p>
            <a:pPr algn="just"/>
            <a:r>
              <a:rPr lang="en-US" sz="2200" dirty="0"/>
              <a:t>Waste management services in Tanzania are provided by a combination of government agencies and private companies. </a:t>
            </a:r>
          </a:p>
          <a:p>
            <a:pPr algn="just"/>
            <a:endParaRPr lang="en-US" dirty="0"/>
          </a:p>
          <a:p>
            <a:pPr algn="just"/>
            <a:endParaRPr lang="en-TZ" dirty="0"/>
          </a:p>
        </p:txBody>
      </p:sp>
    </p:spTree>
    <p:extLst>
      <p:ext uri="{BB962C8B-B14F-4D97-AF65-F5344CB8AC3E}">
        <p14:creationId xmlns:p14="http://schemas.microsoft.com/office/powerpoint/2010/main" val="375365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69AC-E054-4DDC-A7D4-61CD763CE19A}"/>
              </a:ext>
            </a:extLst>
          </p:cNvPr>
          <p:cNvSpPr>
            <a:spLocks noGrp="1"/>
          </p:cNvSpPr>
          <p:nvPr>
            <p:ph type="title"/>
          </p:nvPr>
        </p:nvSpPr>
        <p:spPr>
          <a:xfrm>
            <a:off x="1761067" y="624110"/>
            <a:ext cx="9743545" cy="1280890"/>
          </a:xfrm>
        </p:spPr>
        <p:txBody>
          <a:bodyPr/>
          <a:lstStyle/>
          <a:p>
            <a:pPr algn="ctr"/>
            <a:r>
              <a:rPr lang="en-US" dirty="0"/>
              <a:t>INTRO…………..</a:t>
            </a:r>
            <a:endParaRPr lang="en-TZ" dirty="0"/>
          </a:p>
        </p:txBody>
      </p:sp>
      <p:sp>
        <p:nvSpPr>
          <p:cNvPr id="3" name="Content Placeholder 2">
            <a:extLst>
              <a:ext uri="{FF2B5EF4-FFF2-40B4-BE49-F238E27FC236}">
                <a16:creationId xmlns:a16="http://schemas.microsoft.com/office/drawing/2014/main" id="{BC212385-E82D-47A6-8DED-405837DBAF81}"/>
              </a:ext>
            </a:extLst>
          </p:cNvPr>
          <p:cNvSpPr>
            <a:spLocks noGrp="1"/>
          </p:cNvSpPr>
          <p:nvPr>
            <p:ph idx="1"/>
          </p:nvPr>
        </p:nvSpPr>
        <p:spPr>
          <a:xfrm>
            <a:off x="1761067" y="1347538"/>
            <a:ext cx="9743545" cy="4563684"/>
          </a:xfrm>
        </p:spPr>
        <p:txBody>
          <a:bodyPr>
            <a:normAutofit/>
          </a:bodyPr>
          <a:lstStyle/>
          <a:p>
            <a:pPr algn="just"/>
            <a:r>
              <a:rPr lang="en-US" dirty="0"/>
              <a:t>Local government authorities often play a significant role in waste collection, while private companies are involved in areas such as waste transportation, disposal, and recycling. </a:t>
            </a:r>
          </a:p>
          <a:p>
            <a:pPr algn="just"/>
            <a:r>
              <a:rPr lang="en-US" dirty="0"/>
              <a:t>Community-based organizations also contribute to waste collection in many areas sorting waste into categories for disposal and recycling, and selling the recyclable plastic, metal, and electronic waste to commercial recycling plants.</a:t>
            </a:r>
          </a:p>
          <a:p>
            <a:pPr algn="just"/>
            <a:endParaRPr lang="en-US" dirty="0"/>
          </a:p>
          <a:p>
            <a:pPr marL="0" lvl="0" indent="0" algn="just">
              <a:spcBef>
                <a:spcPts val="0"/>
              </a:spcBef>
              <a:buNone/>
            </a:pPr>
            <a:r>
              <a:rPr lang="en-US" dirty="0"/>
              <a:t>Why regulate E-waste?</a:t>
            </a:r>
          </a:p>
          <a:p>
            <a:pPr lvl="0" algn="just">
              <a:spcBef>
                <a:spcPts val="0"/>
              </a:spcBef>
              <a:buFont typeface="Wingdings" panose="05000000000000000000" pitchFamily="2" charset="2"/>
              <a:buChar char="§"/>
            </a:pPr>
            <a:r>
              <a:rPr lang="en-US" dirty="0"/>
              <a:t>Its valuable resources that can be recovered</a:t>
            </a:r>
          </a:p>
          <a:p>
            <a:pPr lvl="0" algn="just">
              <a:spcBef>
                <a:spcPts val="0"/>
              </a:spcBef>
              <a:buFont typeface="Wingdings" panose="05000000000000000000" pitchFamily="2" charset="2"/>
              <a:buChar char="§"/>
            </a:pPr>
            <a:r>
              <a:rPr lang="en-US" dirty="0"/>
              <a:t>Significant growth in e-waste generation (0.5% of total waste generated in the country)</a:t>
            </a:r>
          </a:p>
          <a:p>
            <a:pPr lvl="0" algn="just">
              <a:spcBef>
                <a:spcPts val="0"/>
              </a:spcBef>
              <a:buFont typeface="Wingdings" panose="05000000000000000000" pitchFamily="2" charset="2"/>
              <a:buChar char="§"/>
            </a:pPr>
            <a:r>
              <a:rPr lang="en-US" dirty="0"/>
              <a:t>State of Environment Report 2019 highlighted that e-waste is an emerging environmental threat</a:t>
            </a:r>
          </a:p>
          <a:p>
            <a:pPr algn="just"/>
            <a:endParaRPr lang="en-TZ" dirty="0"/>
          </a:p>
        </p:txBody>
      </p:sp>
    </p:spTree>
    <p:extLst>
      <p:ext uri="{BB962C8B-B14F-4D97-AF65-F5344CB8AC3E}">
        <p14:creationId xmlns:p14="http://schemas.microsoft.com/office/powerpoint/2010/main" val="237330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E7CD1-BCEE-4F65-9304-D5C8F2A24D94}"/>
              </a:ext>
            </a:extLst>
          </p:cNvPr>
          <p:cNvSpPr>
            <a:spLocks noGrp="1"/>
          </p:cNvSpPr>
          <p:nvPr>
            <p:ph type="title"/>
          </p:nvPr>
        </p:nvSpPr>
        <p:spPr>
          <a:xfrm>
            <a:off x="2514601" y="624110"/>
            <a:ext cx="8990012" cy="890365"/>
          </a:xfrm>
        </p:spPr>
        <p:txBody>
          <a:bodyPr>
            <a:normAutofit/>
          </a:bodyPr>
          <a:lstStyle/>
          <a:p>
            <a:pPr algn="ctr"/>
            <a:r>
              <a:rPr lang="en-US" sz="3200" dirty="0"/>
              <a:t>Framework</a:t>
            </a:r>
            <a:endParaRPr lang="en-TZ" sz="3200" dirty="0"/>
          </a:p>
        </p:txBody>
      </p:sp>
      <p:sp>
        <p:nvSpPr>
          <p:cNvPr id="3" name="Content Placeholder 2">
            <a:extLst>
              <a:ext uri="{FF2B5EF4-FFF2-40B4-BE49-F238E27FC236}">
                <a16:creationId xmlns:a16="http://schemas.microsoft.com/office/drawing/2014/main" id="{7E8DAF49-5690-41FA-BD70-C7C1219A3624}"/>
              </a:ext>
            </a:extLst>
          </p:cNvPr>
          <p:cNvSpPr>
            <a:spLocks noGrp="1"/>
          </p:cNvSpPr>
          <p:nvPr>
            <p:ph idx="1"/>
          </p:nvPr>
        </p:nvSpPr>
        <p:spPr>
          <a:xfrm>
            <a:off x="2286000" y="1657350"/>
            <a:ext cx="9218612" cy="4253872"/>
          </a:xfrm>
        </p:spPr>
        <p:txBody>
          <a:bodyPr>
            <a:normAutofit/>
          </a:bodyPr>
          <a:lstStyle/>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National Environmental Policy 2021</a:t>
            </a:r>
          </a:p>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Environmental Management Act 2004</a:t>
            </a:r>
          </a:p>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EM (Control and Management of Waste Electrical and Electronic Equipment) Regulations, 2021</a:t>
            </a:r>
          </a:p>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The Electronic and Postal Communication (Electronic Communication Equipment Standards and E-waste Management) Regulations, 2020</a:t>
            </a:r>
          </a:p>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EM (Charges) Regulations, 2021</a:t>
            </a:r>
          </a:p>
          <a:p>
            <a:pPr lvl="0" defTabSz="914400" eaLnBrk="0" fontAlgn="base" hangingPunct="0">
              <a:spcBef>
                <a:spcPct val="20000"/>
              </a:spcBef>
              <a:spcAft>
                <a:spcPct val="0"/>
              </a:spcAft>
              <a:buClrTx/>
              <a:buFont typeface="Wingdings" panose="05000000000000000000" pitchFamily="2" charset="2"/>
              <a:buChar char="§"/>
            </a:pPr>
            <a:r>
              <a:rPr lang="en-US" sz="2100" dirty="0">
                <a:solidFill>
                  <a:schemeClr val="tx1"/>
                </a:solidFill>
              </a:rPr>
              <a:t>The Extended Producer Responsibility (EPR) guideline</a:t>
            </a:r>
            <a:r>
              <a:rPr lang="en-US" sz="2100" i="1" dirty="0">
                <a:solidFill>
                  <a:schemeClr val="tx1"/>
                </a:solidFill>
              </a:rPr>
              <a:t>(Draft</a:t>
            </a:r>
            <a:r>
              <a:rPr lang="en-US" sz="2100" dirty="0">
                <a:solidFill>
                  <a:schemeClr val="tx1"/>
                </a:solidFill>
              </a:rPr>
              <a:t>)</a:t>
            </a:r>
          </a:p>
          <a:p>
            <a:endParaRPr lang="en-TZ" dirty="0"/>
          </a:p>
        </p:txBody>
      </p:sp>
    </p:spTree>
    <p:extLst>
      <p:ext uri="{BB962C8B-B14F-4D97-AF65-F5344CB8AC3E}">
        <p14:creationId xmlns:p14="http://schemas.microsoft.com/office/powerpoint/2010/main" val="39818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48F3C-D8CE-49BF-9057-204565078912}"/>
              </a:ext>
            </a:extLst>
          </p:cNvPr>
          <p:cNvSpPr>
            <a:spLocks noGrp="1"/>
          </p:cNvSpPr>
          <p:nvPr>
            <p:ph type="title"/>
          </p:nvPr>
        </p:nvSpPr>
        <p:spPr>
          <a:xfrm>
            <a:off x="1809750" y="276225"/>
            <a:ext cx="9694863" cy="1133475"/>
          </a:xfrm>
        </p:spPr>
        <p:txBody>
          <a:bodyPr/>
          <a:lstStyle/>
          <a:p>
            <a:pPr algn="ctr"/>
            <a:r>
              <a:rPr lang="en-US" dirty="0"/>
              <a:t>Framework……………</a:t>
            </a:r>
            <a:endParaRPr lang="en-TZ" dirty="0"/>
          </a:p>
        </p:txBody>
      </p:sp>
      <p:sp>
        <p:nvSpPr>
          <p:cNvPr id="3" name="Content Placeholder 2">
            <a:extLst>
              <a:ext uri="{FF2B5EF4-FFF2-40B4-BE49-F238E27FC236}">
                <a16:creationId xmlns:a16="http://schemas.microsoft.com/office/drawing/2014/main" id="{3653A809-5E82-4BC6-90DB-6A0265F6AA35}"/>
              </a:ext>
            </a:extLst>
          </p:cNvPr>
          <p:cNvSpPr>
            <a:spLocks noGrp="1"/>
          </p:cNvSpPr>
          <p:nvPr>
            <p:ph idx="1"/>
          </p:nvPr>
        </p:nvSpPr>
        <p:spPr>
          <a:xfrm>
            <a:off x="1524000" y="1181100"/>
            <a:ext cx="9980612" cy="4730122"/>
          </a:xfrm>
        </p:spPr>
        <p:txBody>
          <a:bodyPr>
            <a:normAutofit lnSpcReduction="10000"/>
          </a:bodyPr>
          <a:lstStyle/>
          <a:p>
            <a:pPr marL="0" indent="0" algn="just">
              <a:buNone/>
            </a:pPr>
            <a:r>
              <a:rPr lang="en-US" dirty="0"/>
              <a:t>The government has taken various steps to strengthen waste management in the country, including Enacting Electronic Waste Management Regulations (2021)</a:t>
            </a:r>
            <a:r>
              <a:rPr lang="en-GB" dirty="0"/>
              <a:t>: This regulation:-</a:t>
            </a:r>
          </a:p>
          <a:p>
            <a:pPr algn="just">
              <a:buFont typeface="Wingdings" panose="05000000000000000000" pitchFamily="2" charset="2"/>
              <a:buChar char="§"/>
            </a:pPr>
            <a:r>
              <a:rPr lang="en-US" dirty="0"/>
              <a:t>Implement producer responsibility for e-waste.</a:t>
            </a:r>
          </a:p>
          <a:p>
            <a:pPr algn="just">
              <a:buFont typeface="Wingdings" panose="05000000000000000000" pitchFamily="2" charset="2"/>
              <a:buChar char="§"/>
            </a:pPr>
            <a:r>
              <a:rPr lang="en-US" dirty="0"/>
              <a:t>Provides requirements and conditions for the application of a permit to collect, store, and transport e-waste within the country</a:t>
            </a:r>
            <a:endParaRPr lang="en-GB" dirty="0"/>
          </a:p>
          <a:p>
            <a:pPr algn="just">
              <a:buFont typeface="Wingdings" panose="05000000000000000000" pitchFamily="2" charset="2"/>
              <a:buChar char="§"/>
            </a:pPr>
            <a:r>
              <a:rPr lang="en-GB" dirty="0"/>
              <a:t>Enhancing public awareness and participation in pollution reduction.</a:t>
            </a:r>
          </a:p>
          <a:p>
            <a:pPr algn="just">
              <a:buFont typeface="Wingdings" panose="05000000000000000000" pitchFamily="2" charset="2"/>
              <a:buChar char="§"/>
            </a:pPr>
            <a:r>
              <a:rPr lang="en-GB" dirty="0"/>
              <a:t>Enhancing collaboration between government and private sector in investment in waste management.</a:t>
            </a:r>
          </a:p>
          <a:p>
            <a:pPr algn="just">
              <a:buFont typeface="Wingdings" panose="05000000000000000000" pitchFamily="2" charset="2"/>
              <a:buChar char="§"/>
            </a:pPr>
            <a:r>
              <a:rPr lang="en-GB" dirty="0"/>
              <a:t>Strengthening institutions (technically and financially) for effective waste management.</a:t>
            </a:r>
          </a:p>
          <a:p>
            <a:pPr algn="just">
              <a:buFont typeface="Wingdings" panose="05000000000000000000" pitchFamily="2" charset="2"/>
              <a:buChar char="§"/>
            </a:pPr>
            <a:r>
              <a:rPr lang="en-GB" dirty="0"/>
              <a:t>Enhancing regional and international cooperation on pollution control.</a:t>
            </a:r>
            <a:r>
              <a:rPr lang="en-US" dirty="0"/>
              <a:t> </a:t>
            </a:r>
          </a:p>
          <a:p>
            <a:pPr algn="just">
              <a:buFont typeface="Wingdings" panose="05000000000000000000" pitchFamily="2" charset="2"/>
              <a:buChar char="§"/>
            </a:pPr>
            <a:r>
              <a:rPr lang="en-US" dirty="0"/>
              <a:t>Promote environmentally friendly EEE.</a:t>
            </a:r>
          </a:p>
          <a:p>
            <a:pPr algn="just">
              <a:buFont typeface="Wingdings" panose="05000000000000000000" pitchFamily="2" charset="2"/>
              <a:buChar char="§"/>
            </a:pPr>
            <a:r>
              <a:rPr lang="en-US" dirty="0"/>
              <a:t>Facilitate data collection on EEE and e-waste. </a:t>
            </a:r>
            <a:endParaRPr lang="en-TZ" dirty="0"/>
          </a:p>
        </p:txBody>
      </p:sp>
    </p:spTree>
    <p:extLst>
      <p:ext uri="{BB962C8B-B14F-4D97-AF65-F5344CB8AC3E}">
        <p14:creationId xmlns:p14="http://schemas.microsoft.com/office/powerpoint/2010/main" val="557114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47DAC-5187-4D1D-8E92-E0C99B459F45}"/>
              </a:ext>
            </a:extLst>
          </p:cNvPr>
          <p:cNvSpPr>
            <a:spLocks noGrp="1"/>
          </p:cNvSpPr>
          <p:nvPr>
            <p:ph type="title"/>
          </p:nvPr>
        </p:nvSpPr>
        <p:spPr>
          <a:xfrm>
            <a:off x="2219325" y="624110"/>
            <a:ext cx="9285287" cy="757015"/>
          </a:xfrm>
        </p:spPr>
        <p:txBody>
          <a:bodyPr/>
          <a:lstStyle/>
          <a:p>
            <a:pPr algn="ctr"/>
            <a:r>
              <a:rPr lang="en-US" dirty="0"/>
              <a:t>Framework……………..</a:t>
            </a:r>
            <a:endParaRPr lang="en-TZ" dirty="0"/>
          </a:p>
        </p:txBody>
      </p:sp>
      <p:sp>
        <p:nvSpPr>
          <p:cNvPr id="3" name="Content Placeholder 2">
            <a:extLst>
              <a:ext uri="{FF2B5EF4-FFF2-40B4-BE49-F238E27FC236}">
                <a16:creationId xmlns:a16="http://schemas.microsoft.com/office/drawing/2014/main" id="{0F8D0F37-6CF8-4B73-AC2C-C4CAD3E5DB83}"/>
              </a:ext>
            </a:extLst>
          </p:cNvPr>
          <p:cNvSpPr>
            <a:spLocks noGrp="1"/>
          </p:cNvSpPr>
          <p:nvPr>
            <p:ph idx="1"/>
          </p:nvPr>
        </p:nvSpPr>
        <p:spPr>
          <a:xfrm>
            <a:off x="1952625" y="1447800"/>
            <a:ext cx="9551987" cy="4463422"/>
          </a:xfrm>
        </p:spPr>
        <p:txBody>
          <a:bodyPr/>
          <a:lstStyle/>
          <a:p>
            <a:pPr marL="0" indent="0">
              <a:buNone/>
            </a:pPr>
            <a:r>
              <a:rPr lang="en-GB" dirty="0"/>
              <a:t>Sections 133-139 of the Environmental Management Act, 2004 prescribes the requirements to control </a:t>
            </a:r>
            <a:r>
              <a:rPr lang="en-US" dirty="0"/>
              <a:t>import, export, transit, internal movement, and disposal of hazardous waste.</a:t>
            </a:r>
          </a:p>
          <a:p>
            <a:pPr marL="0" indent="0">
              <a:buNone/>
            </a:pPr>
            <a:r>
              <a:rPr lang="en-US" dirty="0"/>
              <a:t>Specifically:-</a:t>
            </a:r>
            <a:endParaRPr lang="en-GB" dirty="0"/>
          </a:p>
          <a:p>
            <a:pPr>
              <a:buFont typeface="Wingdings" panose="05000000000000000000" pitchFamily="2" charset="2"/>
              <a:buChar char="§"/>
            </a:pPr>
            <a:r>
              <a:rPr lang="en-GB" dirty="0"/>
              <a:t>Prior Informed Consent procedures</a:t>
            </a:r>
          </a:p>
          <a:p>
            <a:pPr>
              <a:buFont typeface="Wingdings" panose="05000000000000000000" pitchFamily="2" charset="2"/>
              <a:buChar char="§"/>
            </a:pPr>
            <a:r>
              <a:rPr lang="en-GB" dirty="0"/>
              <a:t>Local regulatory procedures (in-country permits)</a:t>
            </a:r>
          </a:p>
          <a:p>
            <a:pPr>
              <a:buFont typeface="Wingdings" panose="05000000000000000000" pitchFamily="2" charset="2"/>
              <a:buChar char="§"/>
            </a:pPr>
            <a:r>
              <a:rPr lang="en-GB" dirty="0"/>
              <a:t>Duty of local governments in hazardous waste management</a:t>
            </a:r>
          </a:p>
          <a:p>
            <a:pPr>
              <a:buFont typeface="Wingdings" panose="05000000000000000000" pitchFamily="2" charset="2"/>
              <a:buChar char="§"/>
            </a:pPr>
            <a:r>
              <a:rPr lang="en-GB" dirty="0"/>
              <a:t>Duty of the generator of hazardous waste</a:t>
            </a:r>
          </a:p>
          <a:p>
            <a:pPr>
              <a:buFont typeface="Wingdings" panose="05000000000000000000" pitchFamily="2" charset="2"/>
              <a:buChar char="§"/>
            </a:pPr>
            <a:r>
              <a:rPr lang="en-GB" dirty="0"/>
              <a:t>Multi-sectoral collaboration in disposal of hazardous waste</a:t>
            </a:r>
          </a:p>
          <a:p>
            <a:endParaRPr lang="en-TZ" dirty="0"/>
          </a:p>
        </p:txBody>
      </p:sp>
    </p:spTree>
    <p:extLst>
      <p:ext uri="{BB962C8B-B14F-4D97-AF65-F5344CB8AC3E}">
        <p14:creationId xmlns:p14="http://schemas.microsoft.com/office/powerpoint/2010/main" val="496238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93F70-9928-47E5-B90A-B58077F6731E}"/>
              </a:ext>
            </a:extLst>
          </p:cNvPr>
          <p:cNvSpPr>
            <a:spLocks noGrp="1"/>
          </p:cNvSpPr>
          <p:nvPr>
            <p:ph type="title"/>
          </p:nvPr>
        </p:nvSpPr>
        <p:spPr>
          <a:xfrm>
            <a:off x="2352675" y="306333"/>
            <a:ext cx="8911687" cy="1280890"/>
          </a:xfrm>
        </p:spPr>
        <p:txBody>
          <a:bodyPr/>
          <a:lstStyle/>
          <a:p>
            <a:pPr algn="ctr"/>
            <a:r>
              <a:rPr lang="en-US" dirty="0"/>
              <a:t>	Framework……………</a:t>
            </a:r>
            <a:endParaRPr lang="en-TZ" dirty="0"/>
          </a:p>
        </p:txBody>
      </p:sp>
      <p:sp>
        <p:nvSpPr>
          <p:cNvPr id="3" name="Content Placeholder 2">
            <a:extLst>
              <a:ext uri="{FF2B5EF4-FFF2-40B4-BE49-F238E27FC236}">
                <a16:creationId xmlns:a16="http://schemas.microsoft.com/office/drawing/2014/main" id="{250F91BF-3920-48C0-B1AE-D12ABDE1E300}"/>
              </a:ext>
            </a:extLst>
          </p:cNvPr>
          <p:cNvSpPr>
            <a:spLocks noGrp="1"/>
          </p:cNvSpPr>
          <p:nvPr>
            <p:ph idx="1"/>
          </p:nvPr>
        </p:nvSpPr>
        <p:spPr>
          <a:xfrm>
            <a:off x="2352675" y="1333500"/>
            <a:ext cx="9151937" cy="4577722"/>
          </a:xfrm>
        </p:spPr>
        <p:txBody>
          <a:bodyPr>
            <a:normAutofit fontScale="92500" lnSpcReduction="20000"/>
          </a:bodyPr>
          <a:lstStyle/>
          <a:p>
            <a:pPr marL="0" indent="0">
              <a:buNone/>
            </a:pPr>
            <a:r>
              <a:rPr lang="en-US" dirty="0"/>
              <a:t>The Electronic and Postal Communication (Electronic Communication Equipment Standards and E-waste Management) Regulations, 2020 covers:- </a:t>
            </a:r>
          </a:p>
          <a:p>
            <a:pPr algn="just"/>
            <a:r>
              <a:rPr lang="en-US" sz="1900" dirty="0">
                <a:solidFill>
                  <a:schemeClr val="tx1"/>
                </a:solidFill>
              </a:rPr>
              <a:t>Electronic communications equipment imported or manufactured for use in the United Republic</a:t>
            </a:r>
          </a:p>
          <a:p>
            <a:pPr algn="just"/>
            <a:r>
              <a:rPr lang="en-US" sz="1900" dirty="0">
                <a:solidFill>
                  <a:schemeClr val="tx1"/>
                </a:solidFill>
              </a:rPr>
              <a:t>Equipment must be for connection to any electronic communications network to receive or transmit electronic communication signals</a:t>
            </a:r>
          </a:p>
          <a:p>
            <a:pPr algn="just"/>
            <a:r>
              <a:rPr lang="en-US" sz="1900" dirty="0">
                <a:solidFill>
                  <a:schemeClr val="tx1"/>
                </a:solidFill>
              </a:rPr>
              <a:t>Part IV (Section 13-27) Provides roles and responsibilities of various actors including importers</a:t>
            </a:r>
          </a:p>
          <a:p>
            <a:pPr algn="just"/>
            <a:r>
              <a:rPr lang="en-US" sz="1900" dirty="0">
                <a:solidFill>
                  <a:schemeClr val="tx1"/>
                </a:solidFill>
              </a:rPr>
              <a:t>Section 7 (1)(a) requires manufacturers and importers of electronic communication equipment to pay an </a:t>
            </a:r>
            <a:r>
              <a:rPr lang="en-US" sz="1900" dirty="0" err="1">
                <a:solidFill>
                  <a:schemeClr val="tx1"/>
                </a:solidFill>
              </a:rPr>
              <a:t>ecolevy</a:t>
            </a:r>
            <a:r>
              <a:rPr lang="en-US" sz="1900" dirty="0">
                <a:solidFill>
                  <a:schemeClr val="tx1"/>
                </a:solidFill>
              </a:rPr>
              <a:t> fee in respect of handling the end-of-life of the electronic</a:t>
            </a:r>
          </a:p>
          <a:p>
            <a:pPr algn="just"/>
            <a:r>
              <a:rPr lang="en-US" sz="1900" dirty="0">
                <a:solidFill>
                  <a:schemeClr val="tx1"/>
                </a:solidFill>
              </a:rPr>
              <a:t>Sections 8 and 9 provide the requirement for technical evaluation and functionality test</a:t>
            </a:r>
          </a:p>
          <a:p>
            <a:pPr algn="just"/>
            <a:r>
              <a:rPr lang="en-US" sz="1900" dirty="0">
                <a:solidFill>
                  <a:schemeClr val="tx1"/>
                </a:solidFill>
              </a:rPr>
              <a:t>Section 17(1)(b) requires manufacturers and importers to ensure the collection of e-waste resulting from the end of life of a product complies with the principle of EPR</a:t>
            </a:r>
            <a:endParaRPr lang="en-GB" sz="1900" dirty="0">
              <a:solidFill>
                <a:schemeClr val="tx1"/>
              </a:solidFill>
            </a:endParaRPr>
          </a:p>
          <a:p>
            <a:endParaRPr lang="en-TZ" dirty="0"/>
          </a:p>
        </p:txBody>
      </p:sp>
    </p:spTree>
    <p:extLst>
      <p:ext uri="{BB962C8B-B14F-4D97-AF65-F5344CB8AC3E}">
        <p14:creationId xmlns:p14="http://schemas.microsoft.com/office/powerpoint/2010/main" val="201260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DE6DC-A6CA-4BF6-93C3-F913503922B4}"/>
              </a:ext>
            </a:extLst>
          </p:cNvPr>
          <p:cNvSpPr>
            <a:spLocks noGrp="1"/>
          </p:cNvSpPr>
          <p:nvPr>
            <p:ph type="title"/>
          </p:nvPr>
        </p:nvSpPr>
        <p:spPr>
          <a:xfrm>
            <a:off x="1748791" y="480060"/>
            <a:ext cx="9755822" cy="1424940"/>
          </a:xfrm>
        </p:spPr>
        <p:txBody>
          <a:bodyPr/>
          <a:lstStyle/>
          <a:p>
            <a:pPr algn="ctr"/>
            <a:r>
              <a:rPr lang="en-US" dirty="0"/>
              <a:t>	Framework……………</a:t>
            </a:r>
            <a:endParaRPr lang="en-TZ" dirty="0"/>
          </a:p>
        </p:txBody>
      </p:sp>
      <p:sp>
        <p:nvSpPr>
          <p:cNvPr id="3" name="Content Placeholder 2">
            <a:extLst>
              <a:ext uri="{FF2B5EF4-FFF2-40B4-BE49-F238E27FC236}">
                <a16:creationId xmlns:a16="http://schemas.microsoft.com/office/drawing/2014/main" id="{FEC9694E-5664-41E9-8B28-3D314F01D8DC}"/>
              </a:ext>
            </a:extLst>
          </p:cNvPr>
          <p:cNvSpPr>
            <a:spLocks noGrp="1"/>
          </p:cNvSpPr>
          <p:nvPr>
            <p:ph idx="1"/>
          </p:nvPr>
        </p:nvSpPr>
        <p:spPr>
          <a:xfrm>
            <a:off x="1840375" y="1666754"/>
            <a:ext cx="9664237" cy="4244468"/>
          </a:xfrm>
        </p:spPr>
        <p:txBody>
          <a:bodyPr/>
          <a:lstStyle/>
          <a:p>
            <a:pPr algn="just"/>
            <a:r>
              <a:rPr lang="en-US" dirty="0">
                <a:solidFill>
                  <a:schemeClr val="tx1"/>
                </a:solidFill>
              </a:rPr>
              <a:t>Environmental Management (charges) Regulations, 2021: This regulation establishes the fees for applications and permits related to collecting, storing, and transporting e-waste within Tanzania.</a:t>
            </a:r>
          </a:p>
          <a:p>
            <a:pPr algn="just"/>
            <a:r>
              <a:rPr lang="en-US" dirty="0">
                <a:solidFill>
                  <a:schemeClr val="tx1"/>
                </a:solidFill>
              </a:rPr>
              <a:t>Environmental Management (fee and charges) Regulations, 2024 (Amendment): This amendment modifies the fee structure for network facilities, as defined by the Electronic and Postal Communications Act.</a:t>
            </a:r>
          </a:p>
          <a:p>
            <a:pPr algn="just"/>
            <a:r>
              <a:rPr lang="en-US" dirty="0">
                <a:solidFill>
                  <a:schemeClr val="tx1"/>
                </a:solidFill>
              </a:rPr>
              <a:t>The amendment replaces the prior fee with a charge of 0.02% of the network facilities' gross annual turnover.</a:t>
            </a:r>
          </a:p>
          <a:p>
            <a:pPr algn="just"/>
            <a:r>
              <a:rPr lang="en-US" dirty="0">
                <a:solidFill>
                  <a:schemeClr val="tx1"/>
                </a:solidFill>
              </a:rPr>
              <a:t>Electrical and Electronic Industries: Deletes the previous Category 19 and substitutes it with a new category specifically for "Electrical and Electronic Industries," provides for the implementation of new, industry-specific fees</a:t>
            </a:r>
          </a:p>
          <a:p>
            <a:pPr algn="just"/>
            <a:r>
              <a:rPr lang="en-US" dirty="0">
                <a:solidFill>
                  <a:schemeClr val="tx1"/>
                </a:solidFill>
              </a:rPr>
              <a:t>The Extended Producer Responsibility (EPR) guideline, 2021 are still </a:t>
            </a:r>
            <a:r>
              <a:rPr lang="en-US" sz="1900" dirty="0">
                <a:solidFill>
                  <a:schemeClr val="tx1"/>
                </a:solidFill>
                <a:latin typeface="Century Gothic" pitchFamily="34" charset="0"/>
              </a:rPr>
              <a:t>under approval processes </a:t>
            </a:r>
            <a:endParaRPr lang="en-TZ" dirty="0">
              <a:solidFill>
                <a:schemeClr val="tx1"/>
              </a:solidFill>
            </a:endParaRPr>
          </a:p>
        </p:txBody>
      </p:sp>
    </p:spTree>
    <p:extLst>
      <p:ext uri="{BB962C8B-B14F-4D97-AF65-F5344CB8AC3E}">
        <p14:creationId xmlns:p14="http://schemas.microsoft.com/office/powerpoint/2010/main" val="300711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988DD-C67A-4A2E-8DF1-5F0DD9E55BB1}"/>
              </a:ext>
            </a:extLst>
          </p:cNvPr>
          <p:cNvSpPr>
            <a:spLocks noGrp="1"/>
          </p:cNvSpPr>
          <p:nvPr>
            <p:ph type="title"/>
          </p:nvPr>
        </p:nvSpPr>
        <p:spPr>
          <a:xfrm>
            <a:off x="2165684" y="150868"/>
            <a:ext cx="8911687" cy="1280890"/>
          </a:xfrm>
        </p:spPr>
        <p:txBody>
          <a:bodyPr/>
          <a:lstStyle/>
          <a:p>
            <a:pPr algn="ctr"/>
            <a:r>
              <a:rPr lang="en-US" dirty="0"/>
              <a:t>Achievements</a:t>
            </a:r>
            <a:endParaRPr lang="en-TZ" dirty="0"/>
          </a:p>
        </p:txBody>
      </p:sp>
      <p:sp>
        <p:nvSpPr>
          <p:cNvPr id="3" name="Content Placeholder 2">
            <a:extLst>
              <a:ext uri="{FF2B5EF4-FFF2-40B4-BE49-F238E27FC236}">
                <a16:creationId xmlns:a16="http://schemas.microsoft.com/office/drawing/2014/main" id="{C4F76B90-74E2-46DB-9339-7D0071DB5BD7}"/>
              </a:ext>
            </a:extLst>
          </p:cNvPr>
          <p:cNvSpPr>
            <a:spLocks noGrp="1"/>
          </p:cNvSpPr>
          <p:nvPr>
            <p:ph idx="1"/>
          </p:nvPr>
        </p:nvSpPr>
        <p:spPr>
          <a:xfrm>
            <a:off x="2165684" y="1431758"/>
            <a:ext cx="9338928" cy="4479464"/>
          </a:xfrm>
        </p:spPr>
        <p:txBody>
          <a:bodyPr/>
          <a:lstStyle/>
          <a:p>
            <a:pPr algn="just"/>
            <a:r>
              <a:rPr lang="en-US" dirty="0"/>
              <a:t>The pre-inspection and collection of eco levy for all communication devices destined for the URT started on May 23, 2023 conducted under </a:t>
            </a:r>
            <a:r>
              <a:rPr lang="en-US" i="1" dirty="0"/>
              <a:t>pre-inspection and collection of advance eco-levy project</a:t>
            </a:r>
            <a:r>
              <a:rPr lang="en-US" dirty="0"/>
              <a:t>.</a:t>
            </a:r>
          </a:p>
          <a:p>
            <a:pPr algn="just"/>
            <a:r>
              <a:rPr lang="en-TZ" dirty="0"/>
              <a:t>The inspection is the implementation of the 2020 regulations on the Electronic and Postal Communications (Electronic Communication Equipment Standards and e-waste Management).</a:t>
            </a:r>
            <a:endParaRPr lang="en-US" dirty="0"/>
          </a:p>
          <a:p>
            <a:pPr algn="just"/>
            <a:r>
              <a:rPr lang="en-US" dirty="0"/>
              <a:t>A total of 168,177 electronic communication devices are inspected as of September 30, 2024.</a:t>
            </a:r>
          </a:p>
          <a:p>
            <a:pPr algn="just"/>
            <a:r>
              <a:rPr lang="en-US" dirty="0"/>
              <a:t>A total of 377 Eco Levy Certificates have been issued as of September 30, 2024.</a:t>
            </a:r>
          </a:p>
          <a:p>
            <a:pPr algn="just"/>
            <a:r>
              <a:rPr lang="en-US" dirty="0"/>
              <a:t>Also Tanzania currently, has a total of Tanzania has 2 certified dismantling plants and 20 e-waste collectors.</a:t>
            </a:r>
          </a:p>
          <a:p>
            <a:endParaRPr lang="en-TZ" dirty="0"/>
          </a:p>
        </p:txBody>
      </p:sp>
    </p:spTree>
    <p:extLst>
      <p:ext uri="{BB962C8B-B14F-4D97-AF65-F5344CB8AC3E}">
        <p14:creationId xmlns:p14="http://schemas.microsoft.com/office/powerpoint/2010/main" val="37421581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2591</TotalTime>
  <Words>854</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Century Gothic</vt:lpstr>
      <vt:lpstr>Times New Roman</vt:lpstr>
      <vt:lpstr>Wingdings</vt:lpstr>
      <vt:lpstr>Wingdings 3</vt:lpstr>
      <vt:lpstr>Wisp</vt:lpstr>
      <vt:lpstr>     The United Republic of Tanzania Vice President’s Office  E-waste Policy and Legal Framework and Enforcement in Tanzania March 2025 </vt:lpstr>
      <vt:lpstr>Introduction</vt:lpstr>
      <vt:lpstr>INTRO…………..</vt:lpstr>
      <vt:lpstr>Framework</vt:lpstr>
      <vt:lpstr>Framework……………</vt:lpstr>
      <vt:lpstr>Framework……………..</vt:lpstr>
      <vt:lpstr> Framework……………</vt:lpstr>
      <vt:lpstr> Framework……………</vt:lpstr>
      <vt:lpstr>Achievements</vt:lpstr>
      <vt:lpstr>Challenges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United Republic of Tanzania Vice President’s Office E-waste Policy and Legal Framework and Enforcement in Tanzania  March 2025</dc:title>
  <dc:creator>user</dc:creator>
  <cp:lastModifiedBy>user</cp:lastModifiedBy>
  <cp:revision>35</cp:revision>
  <dcterms:created xsi:type="dcterms:W3CDTF">2025-03-22T10:37:56Z</dcterms:created>
  <dcterms:modified xsi:type="dcterms:W3CDTF">2025-03-24T06:39:58Z</dcterms:modified>
</cp:coreProperties>
</file>