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3066"/>
    <p:restoredTop sz="93022"/>
  </p:normalViewPr>
  <p:slideViewPr>
    <p:cSldViewPr>
      <p:cViewPr varScale="1">
        <p:scale>
          <a:sx n="119" d="100"/>
          <a:sy n="119" d="100"/>
        </p:scale>
        <p:origin x="158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tableStyles" Target="tableStyle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69" name=""/>
        <p:cNvGrpSpPr/>
        <p:nvPr/>
      </p:nvGrpSpPr>
      <p:grpSpPr>
        <a:xfrm>
          <a:off x="0" y="0"/>
          <a:ext cx="0" cy="0"/>
          <a:chOff x="0" y="0"/>
          <a:chExt cx="0" cy="0"/>
        </a:xfrm>
      </p:grpSpPr>
      <p:sp>
        <p:nvSpPr>
          <p:cNvPr id="1048682"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83"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84"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85"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86"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87"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lvl1pPr>
              <a:defRPr b="1">
                <a:latin typeface="Century Gothic" pitchFamily="34" charset="0"/>
              </a:defRPr>
            </a:lvl1pPr>
          </a:lstStyle>
          <a:p>
            <a:r>
              <a:rPr dirty="0" lang="en-US"/>
              <a:t>Click to edit Master title style</a:t>
            </a:r>
          </a:p>
        </p:txBody>
      </p:sp>
      <p:sp>
        <p:nvSpPr>
          <p:cNvPr id="1048582" name="Subtitle 2"/>
          <p:cNvSpPr>
            <a:spLocks noGrp="1"/>
          </p:cNvSpPr>
          <p:nvPr>
            <p:ph type="subTitle" idx="1"/>
          </p:nvPr>
        </p:nvSpPr>
        <p:spPr>
          <a:xfrm>
            <a:off x="1371600" y="3886200"/>
            <a:ext cx="6400800" cy="1752600"/>
          </a:xfrm>
        </p:spPr>
        <p:txBody>
          <a:bodyPr/>
          <a:lstStyle>
            <a:lvl1pPr algn="ctr" indent="0" marL="0">
              <a:buNone/>
              <a:defRPr b="1">
                <a:solidFill>
                  <a:schemeClr val="tx1">
                    <a:tint val="75000"/>
                  </a:schemeClr>
                </a:solidFill>
                <a:latin typeface="Century Gothic" pitchFamily="34" charset="0"/>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dirty="0" lang="en-US"/>
              <a:t>Click to edit Master subtitle style</a:t>
            </a:r>
          </a:p>
        </p:txBody>
      </p:sp>
      <p:sp>
        <p:nvSpPr>
          <p:cNvPr id="1048583" name="Date Placeholder 3"/>
          <p:cNvSpPr>
            <a:spLocks noGrp="1"/>
          </p:cNvSpPr>
          <p:nvPr>
            <p:ph type="dt" sz="half" idx="10"/>
          </p:nvPr>
        </p:nvSpPr>
        <p:spPr/>
        <p:txBody>
          <a:bodyPr/>
          <a:p>
            <a:fld id="{D967AF43-9160-410E-B072-9679DE034D8D}" type="datetimeFigureOut">
              <a:rPr lang="en-US" smtClean="0"/>
              <a:t>3/13/23</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2" name=""/>
        <p:cNvGrpSpPr/>
        <p:nvPr/>
      </p:nvGrpSpPr>
      <p:grpSpPr>
        <a:xfrm>
          <a:off x="0" y="0"/>
          <a:ext cx="0" cy="0"/>
          <a:chOff x="0" y="0"/>
          <a:chExt cx="0" cy="0"/>
        </a:xfrm>
      </p:grpSpPr>
      <p:sp>
        <p:nvSpPr>
          <p:cNvPr id="1048649" name="Title 1"/>
          <p:cNvSpPr>
            <a:spLocks noGrp="1"/>
          </p:cNvSpPr>
          <p:nvPr>
            <p:ph type="title"/>
          </p:nvPr>
        </p:nvSpPr>
        <p:spPr/>
        <p:txBody>
          <a:bodyPr/>
          <a:p>
            <a:r>
              <a:rPr lang="en-US"/>
              <a:t>Click to edit Master title style</a:t>
            </a:r>
          </a:p>
        </p:txBody>
      </p:sp>
      <p:sp>
        <p:nvSpPr>
          <p:cNvPr id="1048650"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1" name="Date Placeholder 3"/>
          <p:cNvSpPr>
            <a:spLocks noGrp="1"/>
          </p:cNvSpPr>
          <p:nvPr>
            <p:ph type="dt" sz="half" idx="10"/>
          </p:nvPr>
        </p:nvSpPr>
        <p:spPr/>
        <p:txBody>
          <a:bodyPr/>
          <a:p>
            <a:fld id="{D967AF43-9160-410E-B072-9679DE034D8D}" type="datetimeFigureOut">
              <a:rPr lang="en-US" smtClean="0"/>
              <a:t>3/13/23</a:t>
            </a:fld>
            <a:endParaRPr lang="en-US"/>
          </a:p>
        </p:txBody>
      </p:sp>
      <p:sp>
        <p:nvSpPr>
          <p:cNvPr id="1048652" name="Footer Placeholder 4"/>
          <p:cNvSpPr>
            <a:spLocks noGrp="1"/>
          </p:cNvSpPr>
          <p:nvPr>
            <p:ph type="ftr" sz="quarter" idx="11"/>
          </p:nvPr>
        </p:nvSpPr>
        <p:spPr/>
        <p:txBody>
          <a:bodyPr/>
          <a:p>
            <a:endParaRPr lang="en-US"/>
          </a:p>
        </p:txBody>
      </p:sp>
      <p:sp>
        <p:nvSpPr>
          <p:cNvPr id="1048653" name="Slide Number Placeholder 5"/>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60" name=""/>
        <p:cNvGrpSpPr/>
        <p:nvPr/>
      </p:nvGrpSpPr>
      <p:grpSpPr>
        <a:xfrm>
          <a:off x="0" y="0"/>
          <a:ext cx="0" cy="0"/>
          <a:chOff x="0" y="0"/>
          <a:chExt cx="0" cy="0"/>
        </a:xfrm>
      </p:grpSpPr>
      <p:sp>
        <p:nvSpPr>
          <p:cNvPr id="1048638" name="Vertical Title 1"/>
          <p:cNvSpPr>
            <a:spLocks noGrp="1"/>
          </p:cNvSpPr>
          <p:nvPr>
            <p:ph type="title" orient="vert"/>
          </p:nvPr>
        </p:nvSpPr>
        <p:spPr>
          <a:xfrm>
            <a:off x="6629400" y="274638"/>
            <a:ext cx="2057400" cy="5851525"/>
          </a:xfrm>
        </p:spPr>
        <p:txBody>
          <a:bodyPr vert="eaVert"/>
          <a:p>
            <a:r>
              <a:rPr lang="en-US"/>
              <a:t>Click to edit Master title style</a:t>
            </a:r>
          </a:p>
        </p:txBody>
      </p:sp>
      <p:sp>
        <p:nvSpPr>
          <p:cNvPr id="1048639" name="Vertical Text Placeholder 2"/>
          <p:cNvSpPr>
            <a:spLocks noGrp="1"/>
          </p:cNvSpPr>
          <p:nvPr>
            <p:ph type="body" orient="vert" idx="1"/>
          </p:nvPr>
        </p:nvSpPr>
        <p:spPr>
          <a:xfrm>
            <a:off x="457200" y="274638"/>
            <a:ext cx="6019800" cy="5851525"/>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0" name="Date Placeholder 3"/>
          <p:cNvSpPr>
            <a:spLocks noGrp="1"/>
          </p:cNvSpPr>
          <p:nvPr>
            <p:ph type="dt" sz="half" idx="10"/>
          </p:nvPr>
        </p:nvSpPr>
        <p:spPr/>
        <p:txBody>
          <a:bodyPr/>
          <a:p>
            <a:fld id="{D967AF43-9160-410E-B072-9679DE034D8D}" type="datetimeFigureOut">
              <a:rPr lang="en-US" smtClean="0"/>
              <a:t>3/13/23</a:t>
            </a:fld>
            <a:endParaRPr lang="en-US"/>
          </a:p>
        </p:txBody>
      </p:sp>
      <p:sp>
        <p:nvSpPr>
          <p:cNvPr id="1048641" name="Footer Placeholder 4"/>
          <p:cNvSpPr>
            <a:spLocks noGrp="1"/>
          </p:cNvSpPr>
          <p:nvPr>
            <p:ph type="ftr" sz="quarter" idx="11"/>
          </p:nvPr>
        </p:nvSpPr>
        <p:spPr/>
        <p:txBody>
          <a:bodyPr/>
          <a:p>
            <a:endParaRPr lang="en-US"/>
          </a:p>
        </p:txBody>
      </p:sp>
      <p:sp>
        <p:nvSpPr>
          <p:cNvPr id="1048642" name="Slide Number Placeholder 5"/>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7" name=""/>
        <p:cNvGrpSpPr/>
        <p:nvPr/>
      </p:nvGrpSpPr>
      <p:grpSpPr>
        <a:xfrm>
          <a:off x="0" y="0"/>
          <a:ext cx="0" cy="0"/>
          <a:chOff x="0" y="0"/>
          <a:chExt cx="0" cy="0"/>
        </a:xfrm>
      </p:grpSpPr>
      <p:sp>
        <p:nvSpPr>
          <p:cNvPr id="1048587" name="Title 1"/>
          <p:cNvSpPr>
            <a:spLocks noGrp="1"/>
          </p:cNvSpPr>
          <p:nvPr>
            <p:ph type="title"/>
          </p:nvPr>
        </p:nvSpPr>
        <p:spPr/>
        <p:txBody>
          <a:bodyPr/>
          <a:lstStyle>
            <a:lvl1pPr>
              <a:defRPr b="1">
                <a:latin typeface="Century Gothic" pitchFamily="34" charset="0"/>
              </a:defRPr>
            </a:lvl1pPr>
          </a:lstStyle>
          <a:p>
            <a:r>
              <a:rPr dirty="0" lang="en-US"/>
              <a:t>Click to edit Master title style</a:t>
            </a:r>
          </a:p>
        </p:txBody>
      </p:sp>
      <p:sp>
        <p:nvSpPr>
          <p:cNvPr id="1048588" name="Content Placeholder 2"/>
          <p:cNvSpPr>
            <a:spLocks noGrp="1"/>
          </p:cNvSpPr>
          <p:nvPr>
            <p:ph idx="1"/>
          </p:nvPr>
        </p:nvSpPr>
        <p:spPr/>
        <p:txBody>
          <a:bodyPr/>
          <a:lstStyle>
            <a:lvl1pPr algn="just">
              <a:defRPr>
                <a:latin typeface="Century Gothic" pitchFamily="34" charset="0"/>
              </a:defRPr>
            </a:lvl1pPr>
            <a:lvl2pPr algn="just">
              <a:defRPr>
                <a:latin typeface="Century Gothic" pitchFamily="34" charset="0"/>
              </a:defRPr>
            </a:lvl2pPr>
            <a:lvl3pPr algn="just">
              <a:defRPr>
                <a:latin typeface="Century Gothic" pitchFamily="34" charset="0"/>
              </a:defRPr>
            </a:lvl3pPr>
            <a:lvl4pPr algn="just">
              <a:defRPr>
                <a:latin typeface="Century Gothic" pitchFamily="34" charset="0"/>
              </a:defRPr>
            </a:lvl4pPr>
            <a:lvl5pPr algn="just">
              <a:defRPr>
                <a:latin typeface="Century Gothic" pitchFamily="34" charset="0"/>
              </a:defRPr>
            </a:lvl5p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p>
        </p:txBody>
      </p:sp>
      <p:sp>
        <p:nvSpPr>
          <p:cNvPr id="1048589" name="Date Placeholder 3"/>
          <p:cNvSpPr>
            <a:spLocks noGrp="1"/>
          </p:cNvSpPr>
          <p:nvPr>
            <p:ph type="dt" sz="half" idx="10"/>
          </p:nvPr>
        </p:nvSpPr>
        <p:spPr/>
        <p:txBody>
          <a:bodyPr/>
          <a:p>
            <a:fld id="{D967AF43-9160-410E-B072-9679DE034D8D}" type="datetimeFigureOut">
              <a:rPr lang="en-US" smtClean="0"/>
              <a:t>3/13/23</a:t>
            </a:fld>
            <a:endParaRPr lang="en-US"/>
          </a:p>
        </p:txBody>
      </p:sp>
      <p:sp>
        <p:nvSpPr>
          <p:cNvPr id="1048590" name="Footer Placeholder 4"/>
          <p:cNvSpPr>
            <a:spLocks noGrp="1"/>
          </p:cNvSpPr>
          <p:nvPr>
            <p:ph type="ftr" sz="quarter" idx="11"/>
          </p:nvPr>
        </p:nvSpPr>
        <p:spPr/>
        <p:txBody>
          <a:bodyPr/>
          <a:p>
            <a:endParaRPr lang="en-US"/>
          </a:p>
        </p:txBody>
      </p:sp>
      <p:sp>
        <p:nvSpPr>
          <p:cNvPr id="1048591" name="Slide Number Placeholder 5"/>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63" name=""/>
        <p:cNvGrpSpPr/>
        <p:nvPr/>
      </p:nvGrpSpPr>
      <p:grpSpPr>
        <a:xfrm>
          <a:off x="0" y="0"/>
          <a:ext cx="0" cy="0"/>
          <a:chOff x="0" y="0"/>
          <a:chExt cx="0" cy="0"/>
        </a:xfrm>
      </p:grpSpPr>
      <p:sp>
        <p:nvSpPr>
          <p:cNvPr id="1048654" name="Title 1"/>
          <p:cNvSpPr>
            <a:spLocks noGrp="1"/>
          </p:cNvSpPr>
          <p:nvPr>
            <p:ph type="title"/>
          </p:nvPr>
        </p:nvSpPr>
        <p:spPr>
          <a:xfrm>
            <a:off x="722313" y="4406900"/>
            <a:ext cx="7772400" cy="1362075"/>
          </a:xfrm>
        </p:spPr>
        <p:txBody>
          <a:bodyPr anchor="t"/>
          <a:lstStyle>
            <a:lvl1pPr algn="l">
              <a:defRPr b="1" cap="all" sz="4000"/>
            </a:lvl1pPr>
          </a:lstStyle>
          <a:p>
            <a:r>
              <a:rPr lang="en-US"/>
              <a:t>Click to edit Master title style</a:t>
            </a:r>
          </a:p>
        </p:txBody>
      </p:sp>
      <p:sp>
        <p:nvSpPr>
          <p:cNvPr id="1048655"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56" name="Date Placeholder 3"/>
          <p:cNvSpPr>
            <a:spLocks noGrp="1"/>
          </p:cNvSpPr>
          <p:nvPr>
            <p:ph type="dt" sz="half" idx="10"/>
          </p:nvPr>
        </p:nvSpPr>
        <p:spPr/>
        <p:txBody>
          <a:bodyPr/>
          <a:p>
            <a:fld id="{D967AF43-9160-410E-B072-9679DE034D8D}" type="datetimeFigureOut">
              <a:rPr lang="en-US" smtClean="0"/>
              <a:t>3/13/23</a:t>
            </a:fld>
            <a:endParaRPr lang="en-US"/>
          </a:p>
        </p:txBody>
      </p:sp>
      <p:sp>
        <p:nvSpPr>
          <p:cNvPr id="1048657" name="Footer Placeholder 4"/>
          <p:cNvSpPr>
            <a:spLocks noGrp="1"/>
          </p:cNvSpPr>
          <p:nvPr>
            <p:ph type="ftr" sz="quarter" idx="11"/>
          </p:nvPr>
        </p:nvSpPr>
        <p:spPr/>
        <p:txBody>
          <a:bodyPr/>
          <a:p>
            <a:endParaRPr lang="en-US"/>
          </a:p>
        </p:txBody>
      </p:sp>
      <p:sp>
        <p:nvSpPr>
          <p:cNvPr id="1048658" name="Slide Number Placeholder 5"/>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4" name=""/>
        <p:cNvGrpSpPr/>
        <p:nvPr/>
      </p:nvGrpSpPr>
      <p:grpSpPr>
        <a:xfrm>
          <a:off x="0" y="0"/>
          <a:ext cx="0" cy="0"/>
          <a:chOff x="0" y="0"/>
          <a:chExt cx="0" cy="0"/>
        </a:xfrm>
      </p:grpSpPr>
      <p:sp>
        <p:nvSpPr>
          <p:cNvPr id="1048659" name="Title 1"/>
          <p:cNvSpPr>
            <a:spLocks noGrp="1"/>
          </p:cNvSpPr>
          <p:nvPr>
            <p:ph type="title"/>
          </p:nvPr>
        </p:nvSpPr>
        <p:spPr/>
        <p:txBody>
          <a:bodyPr/>
          <a:lstStyle>
            <a:lvl1pPr>
              <a:defRPr b="1">
                <a:latin typeface="Century Gothic" pitchFamily="34" charset="0"/>
              </a:defRPr>
            </a:lvl1pPr>
          </a:lstStyle>
          <a:p>
            <a:r>
              <a:rPr dirty="0" lang="en-US"/>
              <a:t>Click to edit Master title style</a:t>
            </a:r>
          </a:p>
        </p:txBody>
      </p:sp>
      <p:sp>
        <p:nvSpPr>
          <p:cNvPr id="1048660" name="Content Placeholder 2"/>
          <p:cNvSpPr>
            <a:spLocks noGrp="1"/>
          </p:cNvSpPr>
          <p:nvPr>
            <p:ph sz="half" idx="1"/>
          </p:nvPr>
        </p:nvSpPr>
        <p:spPr>
          <a:xfrm>
            <a:off x="457200" y="1600200"/>
            <a:ext cx="4038600" cy="45259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p>
        </p:txBody>
      </p:sp>
      <p:sp>
        <p:nvSpPr>
          <p:cNvPr id="1048661" name="Content Placeholder 3"/>
          <p:cNvSpPr>
            <a:spLocks noGrp="1"/>
          </p:cNvSpPr>
          <p:nvPr>
            <p:ph sz="half" idx="2"/>
          </p:nvPr>
        </p:nvSpPr>
        <p:spPr>
          <a:xfrm>
            <a:off x="4648200" y="1600200"/>
            <a:ext cx="4038600" cy="45259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p>
        </p:txBody>
      </p:sp>
      <p:sp>
        <p:nvSpPr>
          <p:cNvPr id="1048662" name="Date Placeholder 4"/>
          <p:cNvSpPr>
            <a:spLocks noGrp="1"/>
          </p:cNvSpPr>
          <p:nvPr>
            <p:ph type="dt" sz="half" idx="10"/>
          </p:nvPr>
        </p:nvSpPr>
        <p:spPr/>
        <p:txBody>
          <a:bodyPr/>
          <a:p>
            <a:fld id="{D967AF43-9160-410E-B072-9679DE034D8D}" type="datetimeFigureOut">
              <a:rPr lang="en-US" smtClean="0"/>
              <a:t>3/13/23</a:t>
            </a:fld>
            <a:endParaRPr lang="en-US"/>
          </a:p>
        </p:txBody>
      </p:sp>
      <p:sp>
        <p:nvSpPr>
          <p:cNvPr id="1048663" name="Footer Placeholder 5"/>
          <p:cNvSpPr>
            <a:spLocks noGrp="1"/>
          </p:cNvSpPr>
          <p:nvPr>
            <p:ph type="ftr" sz="quarter" idx="11"/>
          </p:nvPr>
        </p:nvSpPr>
        <p:spPr/>
        <p:txBody>
          <a:bodyPr/>
          <a:p>
            <a:endParaRPr lang="en-US"/>
          </a:p>
        </p:txBody>
      </p:sp>
      <p:sp>
        <p:nvSpPr>
          <p:cNvPr id="1048664" name="Slide Number Placeholder 6"/>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65" name=""/>
        <p:cNvGrpSpPr/>
        <p:nvPr/>
      </p:nvGrpSpPr>
      <p:grpSpPr>
        <a:xfrm>
          <a:off x="0" y="0"/>
          <a:ext cx="0" cy="0"/>
          <a:chOff x="0" y="0"/>
          <a:chExt cx="0" cy="0"/>
        </a:xfrm>
      </p:grpSpPr>
      <p:sp>
        <p:nvSpPr>
          <p:cNvPr id="1048665" name="Title 1"/>
          <p:cNvSpPr>
            <a:spLocks noGrp="1"/>
          </p:cNvSpPr>
          <p:nvPr>
            <p:ph type="title"/>
          </p:nvPr>
        </p:nvSpPr>
        <p:spPr/>
        <p:txBody>
          <a:bodyPr/>
          <a:p>
            <a:r>
              <a:rPr lang="en-US"/>
              <a:t>Click to edit Master title style</a:t>
            </a:r>
          </a:p>
        </p:txBody>
      </p:sp>
      <p:sp>
        <p:nvSpPr>
          <p:cNvPr id="1048666"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6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8"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6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0" name="Date Placeholder 6"/>
          <p:cNvSpPr>
            <a:spLocks noGrp="1"/>
          </p:cNvSpPr>
          <p:nvPr>
            <p:ph type="dt" sz="half" idx="10"/>
          </p:nvPr>
        </p:nvSpPr>
        <p:spPr/>
        <p:txBody>
          <a:bodyPr/>
          <a:p>
            <a:fld id="{D967AF43-9160-410E-B072-9679DE034D8D}" type="datetimeFigureOut">
              <a:rPr lang="en-US" smtClean="0"/>
              <a:t>3/13/23</a:t>
            </a:fld>
            <a:endParaRPr lang="en-US"/>
          </a:p>
        </p:txBody>
      </p:sp>
      <p:sp>
        <p:nvSpPr>
          <p:cNvPr id="1048671" name="Footer Placeholder 7"/>
          <p:cNvSpPr>
            <a:spLocks noGrp="1"/>
          </p:cNvSpPr>
          <p:nvPr>
            <p:ph type="ftr" sz="quarter" idx="11"/>
          </p:nvPr>
        </p:nvSpPr>
        <p:spPr/>
        <p:txBody>
          <a:bodyPr/>
          <a:p>
            <a:endParaRPr lang="en-US"/>
          </a:p>
        </p:txBody>
      </p:sp>
      <p:sp>
        <p:nvSpPr>
          <p:cNvPr id="1048672" name="Slide Number Placeholder 8"/>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59" name=""/>
        <p:cNvGrpSpPr/>
        <p:nvPr/>
      </p:nvGrpSpPr>
      <p:grpSpPr>
        <a:xfrm>
          <a:off x="0" y="0"/>
          <a:ext cx="0" cy="0"/>
          <a:chOff x="0" y="0"/>
          <a:chExt cx="0" cy="0"/>
        </a:xfrm>
      </p:grpSpPr>
      <p:sp>
        <p:nvSpPr>
          <p:cNvPr id="1048634" name="Title 1"/>
          <p:cNvSpPr>
            <a:spLocks noGrp="1"/>
          </p:cNvSpPr>
          <p:nvPr>
            <p:ph type="title"/>
          </p:nvPr>
        </p:nvSpPr>
        <p:spPr/>
        <p:txBody>
          <a:bodyPr/>
          <a:p>
            <a:r>
              <a:rPr lang="en-US"/>
              <a:t>Click to edit Master title style</a:t>
            </a:r>
          </a:p>
        </p:txBody>
      </p:sp>
      <p:sp>
        <p:nvSpPr>
          <p:cNvPr id="1048635" name="Date Placeholder 2"/>
          <p:cNvSpPr>
            <a:spLocks noGrp="1"/>
          </p:cNvSpPr>
          <p:nvPr>
            <p:ph type="dt" sz="half" idx="10"/>
          </p:nvPr>
        </p:nvSpPr>
        <p:spPr/>
        <p:txBody>
          <a:bodyPr/>
          <a:p>
            <a:fld id="{D967AF43-9160-410E-B072-9679DE034D8D}" type="datetimeFigureOut">
              <a:rPr lang="en-US" smtClean="0"/>
              <a:t>3/13/23</a:t>
            </a:fld>
            <a:endParaRPr lang="en-US"/>
          </a:p>
        </p:txBody>
      </p:sp>
      <p:sp>
        <p:nvSpPr>
          <p:cNvPr id="1048636" name="Footer Placeholder 3"/>
          <p:cNvSpPr>
            <a:spLocks noGrp="1"/>
          </p:cNvSpPr>
          <p:nvPr>
            <p:ph type="ftr" sz="quarter" idx="11"/>
          </p:nvPr>
        </p:nvSpPr>
        <p:spPr/>
        <p:txBody>
          <a:bodyPr/>
          <a:p>
            <a:endParaRPr lang="en-US"/>
          </a:p>
        </p:txBody>
      </p:sp>
      <p:sp>
        <p:nvSpPr>
          <p:cNvPr id="1048637" name="Slide Number Placeholder 4"/>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66" name=""/>
        <p:cNvGrpSpPr/>
        <p:nvPr/>
      </p:nvGrpSpPr>
      <p:grpSpPr>
        <a:xfrm>
          <a:off x="0" y="0"/>
          <a:ext cx="0" cy="0"/>
          <a:chOff x="0" y="0"/>
          <a:chExt cx="0" cy="0"/>
        </a:xfrm>
      </p:grpSpPr>
      <p:sp>
        <p:nvSpPr>
          <p:cNvPr id="1048673" name="Date Placeholder 1"/>
          <p:cNvSpPr>
            <a:spLocks noGrp="1"/>
          </p:cNvSpPr>
          <p:nvPr>
            <p:ph type="dt" sz="half" idx="10"/>
          </p:nvPr>
        </p:nvSpPr>
        <p:spPr/>
        <p:txBody>
          <a:bodyPr/>
          <a:p>
            <a:fld id="{D967AF43-9160-410E-B072-9679DE034D8D}" type="datetimeFigureOut">
              <a:rPr lang="en-US" smtClean="0"/>
              <a:t>3/13/23</a:t>
            </a:fld>
            <a:endParaRPr lang="en-US"/>
          </a:p>
        </p:txBody>
      </p:sp>
      <p:sp>
        <p:nvSpPr>
          <p:cNvPr id="1048674" name="Footer Placeholder 2"/>
          <p:cNvSpPr>
            <a:spLocks noGrp="1"/>
          </p:cNvSpPr>
          <p:nvPr>
            <p:ph type="ftr" sz="quarter" idx="11"/>
          </p:nvPr>
        </p:nvSpPr>
        <p:spPr/>
        <p:txBody>
          <a:bodyPr/>
          <a:p>
            <a:endParaRPr lang="en-US"/>
          </a:p>
        </p:txBody>
      </p:sp>
      <p:sp>
        <p:nvSpPr>
          <p:cNvPr id="1048675" name="Slide Number Placeholder 3"/>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67" name=""/>
        <p:cNvGrpSpPr/>
        <p:nvPr/>
      </p:nvGrpSpPr>
      <p:grpSpPr>
        <a:xfrm>
          <a:off x="0" y="0"/>
          <a:ext cx="0" cy="0"/>
          <a:chOff x="0" y="0"/>
          <a:chExt cx="0" cy="0"/>
        </a:xfrm>
      </p:grpSpPr>
      <p:sp>
        <p:nvSpPr>
          <p:cNvPr id="1048676" name="Title 1"/>
          <p:cNvSpPr>
            <a:spLocks noGrp="1"/>
          </p:cNvSpPr>
          <p:nvPr>
            <p:ph type="title"/>
          </p:nvPr>
        </p:nvSpPr>
        <p:spPr>
          <a:xfrm>
            <a:off x="457200" y="273050"/>
            <a:ext cx="3008313" cy="1162050"/>
          </a:xfrm>
        </p:spPr>
        <p:txBody>
          <a:bodyPr anchor="b"/>
          <a:lstStyle>
            <a:lvl1pPr algn="l">
              <a:defRPr b="1" sz="2000"/>
            </a:lvl1pPr>
          </a:lstStyle>
          <a:p>
            <a:r>
              <a:rPr lang="en-US"/>
              <a:t>Click to edit Master title style</a:t>
            </a:r>
          </a:p>
        </p:txBody>
      </p:sp>
      <p:sp>
        <p:nvSpPr>
          <p:cNvPr id="104867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8"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79" name="Date Placeholder 4"/>
          <p:cNvSpPr>
            <a:spLocks noGrp="1"/>
          </p:cNvSpPr>
          <p:nvPr>
            <p:ph type="dt" sz="half" idx="10"/>
          </p:nvPr>
        </p:nvSpPr>
        <p:spPr/>
        <p:txBody>
          <a:bodyPr/>
          <a:p>
            <a:fld id="{D967AF43-9160-410E-B072-9679DE034D8D}" type="datetimeFigureOut">
              <a:rPr lang="en-US" smtClean="0"/>
              <a:t>3/13/23</a:t>
            </a:fld>
            <a:endParaRPr lang="en-US"/>
          </a:p>
        </p:txBody>
      </p:sp>
      <p:sp>
        <p:nvSpPr>
          <p:cNvPr id="1048680" name="Footer Placeholder 5"/>
          <p:cNvSpPr>
            <a:spLocks noGrp="1"/>
          </p:cNvSpPr>
          <p:nvPr>
            <p:ph type="ftr" sz="quarter" idx="11"/>
          </p:nvPr>
        </p:nvSpPr>
        <p:spPr/>
        <p:txBody>
          <a:bodyPr/>
          <a:p>
            <a:endParaRPr lang="en-US"/>
          </a:p>
        </p:txBody>
      </p:sp>
      <p:sp>
        <p:nvSpPr>
          <p:cNvPr id="1048681" name="Slide Number Placeholder 6"/>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1" name=""/>
        <p:cNvGrpSpPr/>
        <p:nvPr/>
      </p:nvGrpSpPr>
      <p:grpSpPr>
        <a:xfrm>
          <a:off x="0" y="0"/>
          <a:ext cx="0" cy="0"/>
          <a:chOff x="0" y="0"/>
          <a:chExt cx="0" cy="0"/>
        </a:xfrm>
      </p:grpSpPr>
      <p:sp>
        <p:nvSpPr>
          <p:cNvPr id="1048643" name="Title 1"/>
          <p:cNvSpPr>
            <a:spLocks noGrp="1"/>
          </p:cNvSpPr>
          <p:nvPr>
            <p:ph type="title"/>
          </p:nvPr>
        </p:nvSpPr>
        <p:spPr>
          <a:xfrm>
            <a:off x="1792288" y="4800600"/>
            <a:ext cx="5486400" cy="566738"/>
          </a:xfrm>
        </p:spPr>
        <p:txBody>
          <a:bodyPr anchor="b"/>
          <a:lstStyle>
            <a:lvl1pPr algn="l">
              <a:defRPr b="1" sz="2000"/>
            </a:lvl1pPr>
          </a:lstStyle>
          <a:p>
            <a:r>
              <a:rPr lang="en-US"/>
              <a:t>Click to edit Master title style</a:t>
            </a:r>
          </a:p>
        </p:txBody>
      </p:sp>
      <p:sp>
        <p:nvSpPr>
          <p:cNvPr id="1048644"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645"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46" name="Date Placeholder 4"/>
          <p:cNvSpPr>
            <a:spLocks noGrp="1"/>
          </p:cNvSpPr>
          <p:nvPr>
            <p:ph type="dt" sz="half" idx="10"/>
          </p:nvPr>
        </p:nvSpPr>
        <p:spPr/>
        <p:txBody>
          <a:bodyPr/>
          <a:p>
            <a:fld id="{D967AF43-9160-410E-B072-9679DE034D8D}" type="datetimeFigureOut">
              <a:rPr lang="en-US" smtClean="0"/>
              <a:t>3/13/23</a:t>
            </a:fld>
            <a:endParaRPr lang="en-US"/>
          </a:p>
        </p:txBody>
      </p:sp>
      <p:sp>
        <p:nvSpPr>
          <p:cNvPr id="1048647" name="Footer Placeholder 5"/>
          <p:cNvSpPr>
            <a:spLocks noGrp="1"/>
          </p:cNvSpPr>
          <p:nvPr>
            <p:ph type="ftr" sz="quarter" idx="11"/>
          </p:nvPr>
        </p:nvSpPr>
        <p:spPr/>
        <p:txBody>
          <a:bodyPr/>
          <a:p>
            <a:endParaRPr lang="en-US"/>
          </a:p>
        </p:txBody>
      </p:sp>
      <p:sp>
        <p:nvSpPr>
          <p:cNvPr id="1048648" name="Slide Number Placeholder 6"/>
          <p:cNvSpPr>
            <a:spLocks noGrp="1"/>
          </p:cNvSpPr>
          <p:nvPr>
            <p:ph type="sldNum" sz="quarter" idx="12"/>
          </p:nvPr>
        </p:nvSpPr>
        <p:spPr/>
        <p:txBody>
          <a:bodyPr/>
          <a:p>
            <a:fld id="{1F12F47B-B2E4-4816-9ADD-F3CF25E0B62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pn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D967AF43-9160-410E-B072-9679DE034D8D}" type="datetimeFigureOut">
              <a:rPr lang="en-US" smtClean="0"/>
              <a:t>3/13/23</a:t>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1F12F47B-B2E4-4816-9ADD-F3CF25E0B621}" type="slidenum">
              <a:rPr lang="en-US" smtClean="0"/>
              <a:t>‹#›</a:t>
            </a:fld>
            <a:endParaRPr lang="en-US"/>
          </a:p>
        </p:txBody>
      </p:sp>
      <p:pic>
        <p:nvPicPr>
          <p:cNvPr id="2097152" name="Picture 2"/>
          <p:cNvPicPr>
            <a:picLocks noChangeAspect="1" noChangeArrowheads="1"/>
          </p:cNvPicPr>
          <p:nvPr userDrawn="1"/>
        </p:nvPicPr>
        <p:blipFill>
          <a:blip xmlns:r="http://schemas.openxmlformats.org/officeDocument/2006/relationships" r:embed="rId12"/>
          <a:srcRect/>
          <a:stretch>
            <a:fillRect/>
          </a:stretch>
        </p:blipFill>
        <p:spPr bwMode="auto">
          <a:xfrm>
            <a:off x="0" y="0"/>
            <a:ext cx="9163050" cy="1122363"/>
          </a:xfrm>
          <a:prstGeom prst="rect"/>
          <a:noFill/>
          <a:ln>
            <a:noFill/>
          </a:ln>
          <a:effectLst/>
        </p:spPr>
      </p:pic>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Title 1"/>
          <p:cNvSpPr>
            <a:spLocks noGrp="1"/>
          </p:cNvSpPr>
          <p:nvPr>
            <p:ph type="ctrTitle"/>
          </p:nvPr>
        </p:nvSpPr>
        <p:spPr>
          <a:xfrm>
            <a:off x="685800" y="1295400"/>
            <a:ext cx="7772400" cy="5181600"/>
          </a:xfrm>
        </p:spPr>
        <p:txBody>
          <a:bodyPr>
            <a:normAutofit/>
          </a:bodyPr>
          <a:p>
            <a:r>
              <a:rPr dirty="0" sz="3200" lang="en-US"/>
              <a:t>EACO WG 07 ACTIVITIES AND MILESTONES IN REGIONAL E-WASTE MANAGEMENT AND GREEN ICTs</a:t>
            </a:r>
            <a:br>
              <a:rPr dirty="0" sz="3200" lang="en-US"/>
            </a:br>
            <a:br>
              <a:rPr dirty="0" sz="3200" lang="en-US"/>
            </a:br>
            <a:r>
              <a:rPr dirty="0" sz="3100" lang="en-US"/>
              <a:t>Presented to the </a:t>
            </a:r>
            <a:r>
              <a:rPr dirty="0" sz="3100" lang="en-US"/>
              <a:t>7</a:t>
            </a:r>
            <a:r>
              <a:rPr baseline="30000" dirty="0" sz="3100" lang="en-US"/>
              <a:t>h</a:t>
            </a:r>
            <a:r>
              <a:rPr dirty="0" sz="3100" lang="en-US"/>
              <a:t> E-waste Awareness Workshop 2</a:t>
            </a:r>
            <a:r>
              <a:rPr dirty="0" sz="3100" lang="en-US"/>
              <a:t>4</a:t>
            </a:r>
            <a:r>
              <a:rPr baseline="30000" dirty="0" sz="3100" lang="en-US"/>
              <a:t>th </a:t>
            </a:r>
            <a:r>
              <a:rPr dirty="0" sz="3100" lang="en-US"/>
              <a:t>- 2</a:t>
            </a:r>
            <a:r>
              <a:rPr dirty="0" sz="3100" lang="en-US"/>
              <a:t>6</a:t>
            </a:r>
            <a:r>
              <a:rPr baseline="30000" dirty="0" sz="3100" lang="en-US"/>
              <a:t>t</a:t>
            </a:r>
            <a:r>
              <a:rPr baseline="30000" dirty="0" sz="3100" lang="en-US"/>
              <a:t>h</a:t>
            </a:r>
            <a:r>
              <a:rPr dirty="0" sz="3100" lang="en-US"/>
              <a:t> March 2024</a:t>
            </a:r>
            <a:br>
              <a:rPr dirty="0" sz="3100" lang="en-KE"/>
            </a:br>
            <a:br>
              <a:rPr dirty="0" sz="3100" lang="en-US"/>
            </a:br>
            <a:br>
              <a:rPr dirty="0" sz="3100" lang="en-US"/>
            </a:br>
            <a:r>
              <a:rPr dirty="0" sz="2700" lang="en-US"/>
              <a:t>By: </a:t>
            </a:r>
            <a:r>
              <a:rPr dirty="0" sz="2700" lang="en-US"/>
              <a:t>A</a:t>
            </a:r>
            <a:r>
              <a:rPr dirty="0" sz="2700" lang="en-US"/>
              <a:t>n</a:t>
            </a:r>
            <a:r>
              <a:rPr dirty="0" sz="2700" lang="en-US"/>
              <a:t>i</a:t>
            </a:r>
            <a:r>
              <a:rPr dirty="0" sz="2700" lang="en-US"/>
              <a:t>t</a:t>
            </a:r>
            <a:r>
              <a:rPr dirty="0" sz="2700" lang="en-US"/>
              <a:t>a</a:t>
            </a:r>
            <a:r>
              <a:rPr dirty="0" sz="2700" lang="en-US"/>
              <a:t> </a:t>
            </a:r>
            <a:r>
              <a:rPr dirty="0" sz="2700" lang="en-US"/>
              <a:t> </a:t>
            </a:r>
            <a:r>
              <a:rPr dirty="0" sz="2700" lang="en-US"/>
              <a:t>H</a:t>
            </a:r>
            <a:r>
              <a:rPr dirty="0" sz="2700" lang="en-US"/>
              <a:t>O</a:t>
            </a:r>
            <a:r>
              <a:rPr dirty="0" sz="2700" lang="en-US"/>
              <a:t>D</a:t>
            </a:r>
            <a:r>
              <a:rPr dirty="0" sz="2700" lang="en-US"/>
              <a:t>A</a:t>
            </a:r>
            <a:r>
              <a:rPr dirty="0" sz="2700" lang="en-US"/>
              <a:t>L</a:t>
            </a:r>
            <a:r>
              <a:rPr dirty="0" sz="2700" lang="en-US"/>
              <a:t>I</a:t>
            </a:r>
            <a:r>
              <a:rPr dirty="0" sz="2700" lang="en-US"/>
              <a:t>.</a:t>
            </a:r>
            <a:br>
              <a:rPr dirty="0" sz="2700" lang="en-US"/>
            </a:br>
            <a:r>
              <a:rPr dirty="0" sz="2700" lang="en-US"/>
              <a:t>Chairperson | EACO Working Group 7 on E-waste Management and Green ICTs</a:t>
            </a:r>
            <a:endParaRPr altLang="en-US" 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08" name="Title 1"/>
          <p:cNvSpPr>
            <a:spLocks noGrp="1"/>
          </p:cNvSpPr>
          <p:nvPr>
            <p:ph type="title"/>
          </p:nvPr>
        </p:nvSpPr>
        <p:spPr>
          <a:xfrm>
            <a:off x="467544" y="844277"/>
            <a:ext cx="8229600" cy="984523"/>
          </a:xfrm>
        </p:spPr>
        <p:txBody>
          <a:bodyPr>
            <a:normAutofit/>
          </a:bodyPr>
          <a:p>
            <a:pPr defTabSz="914400" eaLnBrk="1" fontAlgn="auto" hangingPunct="1" indent="0" latinLnBrk="0" lvl="0" marL="0" marR="0">
              <a:lnSpc>
                <a:spcPct val="100000"/>
              </a:lnSpc>
              <a:spcBef>
                <a:spcPts val="0"/>
              </a:spcBef>
              <a:spcAft>
                <a:spcPts val="0"/>
              </a:spcAft>
              <a:buClrTx/>
              <a:buSzTx/>
              <a:buFontTx/>
              <a:buNone/>
            </a:pPr>
            <a:r>
              <a:rPr dirty="0" sz="3200" lang="en-US"/>
              <a:t>Status of Implementation of the Regional Strategy…</a:t>
            </a:r>
          </a:p>
        </p:txBody>
      </p:sp>
      <p:sp>
        <p:nvSpPr>
          <p:cNvPr id="1048609" name="Content Placeholder 2"/>
          <p:cNvSpPr>
            <a:spLocks noGrp="1"/>
          </p:cNvSpPr>
          <p:nvPr>
            <p:ph idx="1"/>
          </p:nvPr>
        </p:nvSpPr>
        <p:spPr>
          <a:xfrm>
            <a:off x="457200" y="1828801"/>
            <a:ext cx="8229600" cy="4953000"/>
          </a:xfrm>
        </p:spPr>
        <p:txBody>
          <a:bodyPr>
            <a:normAutofit/>
          </a:bodyPr>
          <a:p>
            <a:pPr algn="l">
              <a:buFont typeface="Wingdings" panose="05000000000000000000" pitchFamily="2" charset="2"/>
              <a:buChar char="Ø"/>
            </a:pPr>
            <a:r>
              <a:rPr dirty="0" sz="2400" lang="en-GB"/>
              <a:t>E-waste management infrastructure requirements analysis for the EACO member states was done by GIZ funding. Need to have rollout plan and implementation</a:t>
            </a:r>
          </a:p>
          <a:p>
            <a:pPr algn="l">
              <a:buFont typeface="Wingdings" panose="05000000000000000000" pitchFamily="2" charset="2"/>
              <a:buChar char="Ø"/>
            </a:pPr>
            <a:r>
              <a:rPr dirty="0" sz="2400" lang="en-GB"/>
              <a:t>EACO has already conducted training on E-waste (Rwanda, 2016), Green ICT (Uganda, 2017) and E-waste Statistics (Uganda, 2019). </a:t>
            </a:r>
          </a:p>
          <a:p>
            <a:pPr>
              <a:buFont typeface="Wingdings" panose="05000000000000000000" pitchFamily="2" charset="2"/>
              <a:buChar char="Ø"/>
            </a:pPr>
            <a:r>
              <a:rPr dirty="0" sz="2400" lang="en-GB"/>
              <a:t>EACO also collaborated with  E-waste Academy for Managers (EWAM) who conducted training on E-waste Statistics (Tanzania 2017).</a:t>
            </a:r>
          </a:p>
          <a:p>
            <a:pPr>
              <a:buFont typeface="Wingdings" panose="05000000000000000000" pitchFamily="2" charset="2"/>
              <a:buChar char="Ø"/>
            </a:pPr>
            <a:r>
              <a:rPr dirty="0" sz="2400" lang="en-GB"/>
              <a:t>Awareness campaigns were done in all member states   targeting the general public, technical staff and local leaders; the next awareness will be in Tanzania and South Sudan.</a:t>
            </a:r>
          </a:p>
          <a:p>
            <a:pPr>
              <a:buFont typeface="Wingdings" panose="05000000000000000000" pitchFamily="2" charset="2"/>
              <a:buChar char="Ø"/>
            </a:pPr>
            <a:r>
              <a:rPr dirty="0" sz="2400" lang="en-GB"/>
              <a:t>EACO and its members participates in ITU Meetings and workshops on E-waste (Study Group 5, Green Standards Week) and in events of other regional and international bodies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10" name="Title 1"/>
          <p:cNvSpPr>
            <a:spLocks noGrp="1"/>
          </p:cNvSpPr>
          <p:nvPr>
            <p:ph type="title"/>
          </p:nvPr>
        </p:nvSpPr>
        <p:spPr>
          <a:xfrm>
            <a:off x="467544" y="844277"/>
            <a:ext cx="8229600" cy="832123"/>
          </a:xfrm>
        </p:spPr>
        <p:txBody>
          <a:bodyPr>
            <a:normAutofit/>
          </a:bodyPr>
          <a:p>
            <a:br>
              <a:rPr dirty="0" sz="3200" lang="en-GB"/>
            </a:br>
            <a:r>
              <a:rPr dirty="0" sz="3200" lang="en-GB"/>
              <a:t>Policy, Law and Regulatory Framework</a:t>
            </a:r>
            <a:endParaRPr b="1" dirty="0" sz="3200" lang="en-GB"/>
          </a:p>
        </p:txBody>
      </p:sp>
      <p:sp>
        <p:nvSpPr>
          <p:cNvPr id="1048611" name="Content Placeholder 2"/>
          <p:cNvSpPr>
            <a:spLocks noGrp="1"/>
          </p:cNvSpPr>
          <p:nvPr>
            <p:ph idx="1"/>
          </p:nvPr>
        </p:nvSpPr>
        <p:spPr>
          <a:xfrm>
            <a:off x="457200" y="1828801"/>
            <a:ext cx="8229600" cy="4953000"/>
          </a:xfrm>
        </p:spPr>
        <p:txBody>
          <a:bodyPr>
            <a:normAutofit/>
          </a:bodyPr>
          <a:p>
            <a:pPr>
              <a:buFont typeface="Wingdings" panose="05000000000000000000" pitchFamily="2" charset="2"/>
              <a:buChar char="Ø"/>
            </a:pPr>
            <a:r>
              <a:rPr dirty="0" sz="2400" lang="en-GB"/>
              <a:t>Most countries have formulated policies, laws, regulations, guidelines and standards on e-waste</a:t>
            </a:r>
          </a:p>
          <a:p>
            <a:pPr indent="0" marL="0">
              <a:buNone/>
            </a:pPr>
            <a:endParaRPr dirty="0" sz="2400" lang="en-GB"/>
          </a:p>
          <a:p>
            <a:pPr>
              <a:buFont typeface="Wingdings" panose="05000000000000000000" pitchFamily="2" charset="2"/>
              <a:buChar char="Ø"/>
            </a:pPr>
            <a:r>
              <a:rPr dirty="0" sz="2400" lang="en-GB"/>
              <a:t>Burundi recently formulated an E-waste policy with support of ITU</a:t>
            </a:r>
          </a:p>
          <a:p>
            <a:pPr indent="0" marL="0">
              <a:buNone/>
            </a:pPr>
            <a:r>
              <a:rPr dirty="0" sz="2400" lang="en-GB"/>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12" name="Title 1"/>
          <p:cNvSpPr>
            <a:spLocks noGrp="1"/>
          </p:cNvSpPr>
          <p:nvPr>
            <p:ph type="title"/>
          </p:nvPr>
        </p:nvSpPr>
        <p:spPr>
          <a:xfrm>
            <a:off x="467544" y="844277"/>
            <a:ext cx="8229600" cy="832123"/>
          </a:xfrm>
        </p:spPr>
        <p:txBody>
          <a:bodyPr>
            <a:normAutofit/>
          </a:bodyPr>
          <a:p>
            <a:br>
              <a:rPr dirty="0" sz="3200" lang="en-GB"/>
            </a:br>
            <a:r>
              <a:rPr dirty="0" sz="3200" lang="en-GB"/>
              <a:t>Funding and Projects</a:t>
            </a:r>
            <a:endParaRPr b="1" dirty="0" sz="3200" lang="en-GB"/>
          </a:p>
        </p:txBody>
      </p:sp>
      <p:sp>
        <p:nvSpPr>
          <p:cNvPr id="1048613" name="Content Placeholder 2"/>
          <p:cNvSpPr>
            <a:spLocks noGrp="1"/>
          </p:cNvSpPr>
          <p:nvPr>
            <p:ph idx="1"/>
          </p:nvPr>
        </p:nvSpPr>
        <p:spPr>
          <a:xfrm>
            <a:off x="457200" y="1828801"/>
            <a:ext cx="8229600" cy="4953000"/>
          </a:xfrm>
        </p:spPr>
        <p:txBody>
          <a:bodyPr>
            <a:normAutofit/>
          </a:bodyPr>
          <a:p>
            <a:pPr>
              <a:buFont typeface="Wingdings" panose="05000000000000000000" pitchFamily="2" charset="2"/>
              <a:buChar char="Ø"/>
            </a:pPr>
            <a:r>
              <a:rPr dirty="0" sz="2400" lang="en-US"/>
              <a:t>The total amount of required initial investment in the first five years to implement the 1</a:t>
            </a:r>
            <a:r>
              <a:rPr baseline="30000" dirty="0" sz="2400" lang="en-US"/>
              <a:t>st</a:t>
            </a:r>
            <a:r>
              <a:rPr dirty="0" sz="2400" lang="en-US"/>
              <a:t> strategy was estimated at USD 1,680,000, which translates into an average of USD 336,000 per annum </a:t>
            </a:r>
          </a:p>
          <a:p>
            <a:pPr>
              <a:buFont typeface="Wingdings" panose="05000000000000000000" pitchFamily="2" charset="2"/>
              <a:buChar char="Ø"/>
            </a:pPr>
            <a:r>
              <a:rPr dirty="0" sz="2400" lang="en-US"/>
              <a:t>EACO </a:t>
            </a:r>
            <a:r>
              <a:rPr dirty="0" sz="2400" lang="en-GB"/>
              <a:t>has so far received funding/technical support to the tune of USD 500000 (from GIZ) to implement certain action points in the strategy. </a:t>
            </a:r>
          </a:p>
          <a:p>
            <a:pPr>
              <a:buFont typeface="Wingdings" panose="05000000000000000000" pitchFamily="2" charset="2"/>
              <a:buChar char="Ø"/>
            </a:pPr>
            <a:r>
              <a:rPr dirty="0" sz="2400" lang="en-GB"/>
              <a:t>Prevent Alliance has committed USD 297000 for an E-waste Project in Tanzania with EACO’s partnership </a:t>
            </a:r>
          </a:p>
          <a:p>
            <a:pPr>
              <a:buFont typeface="Wingdings" panose="05000000000000000000" pitchFamily="2" charset="2"/>
              <a:buChar char="Ø"/>
            </a:pPr>
            <a:r>
              <a:rPr dirty="0" sz="2400" lang="en-GB"/>
              <a:t>ITU also committed technical support and funds estimated at $ 100,000 towards Harmonized E-waste Data/Statistics Survey. </a:t>
            </a:r>
          </a:p>
          <a:p>
            <a:pPr>
              <a:buFont typeface="Wingdings" panose="05000000000000000000" pitchFamily="2" charset="2"/>
              <a:buChar char="Ø"/>
            </a:pPr>
            <a:r>
              <a:rPr dirty="0" sz="2400" lang="en-US"/>
              <a:t>EACO is still exploring funding possibilities by other donors including: UNDP, UNEP, DFID, ITU-D, DANIDA, World Bank, Basel Convention, Waste Concepts Kenya, KFW and EU to fully implement the Regional Strategy </a:t>
            </a:r>
          </a:p>
          <a:p>
            <a:r>
              <a:rPr dirty="0" sz="2400" lang="en-US"/>
              <a:t>New Strategy 2022 – 2027 is estimated will cost </a:t>
            </a:r>
            <a:r>
              <a:rPr dirty="0" sz="2400" lang="en-GB"/>
              <a:t>USD 2,112,000 which translates into an average of USD 422,400 per annum. </a:t>
            </a:r>
          </a:p>
          <a:p>
            <a:pPr>
              <a:buFont typeface="Wingdings" panose="05000000000000000000" pitchFamily="2" charset="2"/>
              <a:buChar char="Ø"/>
            </a:pPr>
            <a:endParaRPr dirty="0" sz="2400"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14" name="Title 1"/>
          <p:cNvSpPr>
            <a:spLocks noGrp="1"/>
          </p:cNvSpPr>
          <p:nvPr>
            <p:ph type="title"/>
          </p:nvPr>
        </p:nvSpPr>
        <p:spPr>
          <a:xfrm>
            <a:off x="457200" y="1143000"/>
            <a:ext cx="8229600" cy="838200"/>
          </a:xfrm>
        </p:spPr>
        <p:txBody>
          <a:bodyPr>
            <a:normAutofit/>
          </a:bodyPr>
          <a:p>
            <a:r>
              <a:rPr dirty="0" sz="3600" lang="en-US"/>
              <a:t>Capacity building &amp; Awareness workshops</a:t>
            </a:r>
            <a:endParaRPr b="1" dirty="0" sz="3600" lang="en-GB"/>
          </a:p>
        </p:txBody>
      </p:sp>
      <p:sp>
        <p:nvSpPr>
          <p:cNvPr id="1048615" name="Content Placeholder 2"/>
          <p:cNvSpPr>
            <a:spLocks noGrp="1"/>
          </p:cNvSpPr>
          <p:nvPr>
            <p:ph idx="1"/>
          </p:nvPr>
        </p:nvSpPr>
        <p:spPr>
          <a:xfrm>
            <a:off x="457200" y="1981200"/>
            <a:ext cx="8229600" cy="4800600"/>
          </a:xfrm>
        </p:spPr>
        <p:txBody>
          <a:bodyPr>
            <a:noAutofit/>
          </a:bodyPr>
          <a:p>
            <a:pPr>
              <a:buFont typeface="Arial" charset="0"/>
              <a:buChar char="•"/>
            </a:pPr>
            <a:endParaRPr dirty="0" sz="2400" lang="en-US"/>
          </a:p>
          <a:p>
            <a:pPr>
              <a:buFont typeface="Arial" charset="0"/>
              <a:buChar char="•"/>
            </a:pPr>
            <a:r>
              <a:rPr dirty="0" sz="2400" lang="en-US"/>
              <a:t>EACO has undertaken training on E-waste Statistics, Green ICTs and E-waste management in 2016, 2017 and 2019.</a:t>
            </a:r>
          </a:p>
          <a:p>
            <a:pPr>
              <a:buFont typeface="Arial" charset="0"/>
              <a:buChar char="•"/>
            </a:pPr>
            <a:r>
              <a:rPr dirty="0" sz="2400" lang="en-US"/>
              <a:t>A few universities and colleges have incorporated E-waste in their academic curriculum: </a:t>
            </a:r>
            <a:r>
              <a:rPr dirty="0" sz="2400" lang="en-US" err="1"/>
              <a:t>Kisii</a:t>
            </a:r>
            <a:r>
              <a:rPr dirty="0" sz="2400" lang="en-US"/>
              <a:t> University – Kenya, Multimedia University – Kenya.</a:t>
            </a:r>
          </a:p>
          <a:p>
            <a:r>
              <a:rPr dirty="0" sz="2400" lang="en-US"/>
              <a:t>Successful awareness workshops have been held held in Nairobi, Kenya in March 2015, Kampala, Uganda July 2017, Kigali, Rwanda in May 2018 and Bujumbura, Burundi in March 2019.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16" name="Title 1"/>
          <p:cNvSpPr>
            <a:spLocks noGrp="1"/>
          </p:cNvSpPr>
          <p:nvPr>
            <p:ph type="title"/>
          </p:nvPr>
        </p:nvSpPr>
        <p:spPr>
          <a:xfrm>
            <a:off x="457200" y="1143000"/>
            <a:ext cx="8229600" cy="838200"/>
          </a:xfrm>
        </p:spPr>
        <p:txBody>
          <a:bodyPr>
            <a:normAutofit/>
          </a:bodyPr>
          <a:p>
            <a:r>
              <a:rPr dirty="0" sz="3600" lang="en-US"/>
              <a:t>Capacity building &amp; Awareness workshops…</a:t>
            </a:r>
            <a:endParaRPr b="1" dirty="0" sz="3600" lang="en-GB"/>
          </a:p>
        </p:txBody>
      </p:sp>
      <p:sp>
        <p:nvSpPr>
          <p:cNvPr id="1048617" name="Content Placeholder 2"/>
          <p:cNvSpPr>
            <a:spLocks noGrp="1"/>
          </p:cNvSpPr>
          <p:nvPr>
            <p:ph idx="1"/>
          </p:nvPr>
        </p:nvSpPr>
        <p:spPr>
          <a:xfrm>
            <a:off x="457200" y="1981200"/>
            <a:ext cx="8229600" cy="4800600"/>
          </a:xfrm>
        </p:spPr>
        <p:txBody>
          <a:bodyPr>
            <a:noAutofit/>
          </a:bodyPr>
          <a:p>
            <a:r>
              <a:rPr dirty="0" sz="2400" lang="en-US"/>
              <a:t>Participation in workshops were more than 150 participants in each and drawn from within and beyond the region comprising: Government Representatives, local, regional and International experts, E-waste collectors, recyclers and other stakeholders.</a:t>
            </a:r>
          </a:p>
          <a:p>
            <a:pPr indent="0" marL="0">
              <a:buNone/>
            </a:pPr>
            <a:endParaRPr dirty="0" sz="240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18" name="Title 1"/>
          <p:cNvSpPr>
            <a:spLocks noGrp="1"/>
          </p:cNvSpPr>
          <p:nvPr>
            <p:ph type="title"/>
          </p:nvPr>
        </p:nvSpPr>
        <p:spPr>
          <a:xfrm>
            <a:off x="457200" y="1235075"/>
            <a:ext cx="8229600" cy="517525"/>
          </a:xfrm>
        </p:spPr>
        <p:txBody>
          <a:bodyPr>
            <a:normAutofit/>
          </a:bodyPr>
          <a:p>
            <a:br>
              <a:rPr dirty="0" sz="3200" lang="en-US"/>
            </a:br>
            <a:r>
              <a:rPr dirty="0" sz="3200" lang="en-US"/>
              <a:t>E-waste Survey </a:t>
            </a:r>
            <a:br>
              <a:rPr dirty="0" sz="3200" lang="en-US"/>
            </a:br>
            <a:endParaRPr dirty="0" sz="3200" lang="en-US"/>
          </a:p>
        </p:txBody>
      </p:sp>
      <p:sp>
        <p:nvSpPr>
          <p:cNvPr id="1048619" name="Content Placeholder 2"/>
          <p:cNvSpPr>
            <a:spLocks noGrp="1"/>
          </p:cNvSpPr>
          <p:nvPr>
            <p:ph idx="1"/>
          </p:nvPr>
        </p:nvSpPr>
        <p:spPr>
          <a:xfrm>
            <a:off x="457200" y="1828801"/>
            <a:ext cx="8229600" cy="4876799"/>
          </a:xfrm>
        </p:spPr>
        <p:txBody>
          <a:bodyPr>
            <a:noAutofit/>
          </a:bodyPr>
          <a:p>
            <a:r>
              <a:rPr dirty="0" sz="2400" lang="en-US"/>
              <a:t>Aimed at establishing reliable statistics for the region</a:t>
            </a:r>
            <a:r>
              <a:rPr b="1" dirty="0" sz="2400" lang="en-US"/>
              <a:t>.</a:t>
            </a:r>
            <a:endParaRPr dirty="0" sz="2400" lang="en-US"/>
          </a:p>
          <a:p>
            <a:endParaRPr dirty="0" sz="2400" lang="en-US"/>
          </a:p>
          <a:p>
            <a:r>
              <a:rPr dirty="0" sz="2400" lang="en-US"/>
              <a:t>Rwanda, Kenya, Tanzania and Uganda have done their surveys.</a:t>
            </a:r>
          </a:p>
          <a:p>
            <a:endParaRPr dirty="0" sz="2400" lang="en-US"/>
          </a:p>
          <a:p>
            <a:r>
              <a:rPr dirty="0" sz="2400" lang="en-US"/>
              <a:t>Other member countries are undertaking/planning surveys and expected to complete in 2024.</a:t>
            </a:r>
          </a:p>
          <a:p>
            <a:endParaRPr dirty="0" sz="2400" lang="en-US"/>
          </a:p>
          <a:p>
            <a:r>
              <a:rPr dirty="0" sz="2400" lang="en-US"/>
              <a:t>ITU finalized a project to harmonize E-waste Data and will form part of EACO Database for reference.</a:t>
            </a:r>
          </a:p>
          <a:p>
            <a:endParaRPr dirty="0" sz="2800" lang="en-US"/>
          </a:p>
          <a:p>
            <a:pPr indent="0" marL="0">
              <a:buNone/>
            </a:pPr>
            <a:endParaRPr dirty="0" sz="2400" lang="en-US"/>
          </a:p>
          <a:p>
            <a:endParaRPr dirty="0" sz="2000"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20" name="Title 1"/>
          <p:cNvSpPr>
            <a:spLocks noGrp="1"/>
          </p:cNvSpPr>
          <p:nvPr>
            <p:ph type="title"/>
          </p:nvPr>
        </p:nvSpPr>
        <p:spPr>
          <a:xfrm>
            <a:off x="457200" y="1235075"/>
            <a:ext cx="8229600" cy="517525"/>
          </a:xfrm>
        </p:spPr>
        <p:txBody>
          <a:bodyPr>
            <a:normAutofit/>
          </a:bodyPr>
          <a:p>
            <a:br>
              <a:rPr dirty="0" sz="3200" lang="en-US"/>
            </a:br>
            <a:r>
              <a:rPr dirty="0" sz="3200" lang="en-US"/>
              <a:t>Green ICTs</a:t>
            </a:r>
            <a:br>
              <a:rPr dirty="0" sz="3200" lang="en-US"/>
            </a:br>
            <a:endParaRPr dirty="0" sz="3200" lang="en-US"/>
          </a:p>
        </p:txBody>
      </p:sp>
      <p:sp>
        <p:nvSpPr>
          <p:cNvPr id="1048621" name="Content Placeholder 2"/>
          <p:cNvSpPr>
            <a:spLocks noGrp="1"/>
          </p:cNvSpPr>
          <p:nvPr>
            <p:ph idx="1"/>
          </p:nvPr>
        </p:nvSpPr>
        <p:spPr>
          <a:xfrm>
            <a:off x="457200" y="1828801"/>
            <a:ext cx="8229600" cy="4876799"/>
          </a:xfrm>
        </p:spPr>
        <p:txBody>
          <a:bodyPr>
            <a:noAutofit/>
          </a:bodyPr>
          <a:p>
            <a:r>
              <a:rPr dirty="0" sz="2400" lang="en-US"/>
              <a:t>EACO has drafted and is working on comprehensive information paper on Green ICTs which will be recommended for adoption by members </a:t>
            </a:r>
          </a:p>
          <a:p>
            <a:endParaRPr dirty="0" sz="2400" lang="en-US"/>
          </a:p>
          <a:p>
            <a:r>
              <a:rPr dirty="0" sz="2400" lang="en-US"/>
              <a:t>ITU has recognized EACO contributions on Green ICTs during their Green Standards Week and SG 5 Meetings</a:t>
            </a:r>
          </a:p>
          <a:p>
            <a:endParaRPr dirty="0" sz="2800" lang="en-US"/>
          </a:p>
          <a:p>
            <a:pPr indent="0" marL="0">
              <a:buNone/>
            </a:pPr>
            <a:endParaRPr dirty="0" sz="2400" lang="en-US"/>
          </a:p>
          <a:p>
            <a:endParaRPr dirty="0" sz="2000"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22" name="Title 1"/>
          <p:cNvSpPr>
            <a:spLocks noGrp="1"/>
          </p:cNvSpPr>
          <p:nvPr>
            <p:ph type="title"/>
          </p:nvPr>
        </p:nvSpPr>
        <p:spPr>
          <a:xfrm>
            <a:off x="457200" y="1235075"/>
            <a:ext cx="8229600" cy="517525"/>
          </a:xfrm>
        </p:spPr>
        <p:txBody>
          <a:bodyPr>
            <a:normAutofit/>
          </a:bodyPr>
          <a:p>
            <a:br>
              <a:rPr dirty="0" sz="3200" lang="en-US"/>
            </a:br>
            <a:r>
              <a:rPr dirty="0" sz="3200" lang="en-US"/>
              <a:t>Country Status &amp; Partnerships</a:t>
            </a:r>
            <a:br>
              <a:rPr dirty="0" sz="3200" lang="en-US"/>
            </a:br>
            <a:endParaRPr dirty="0" sz="3200" lang="en-US"/>
          </a:p>
        </p:txBody>
      </p:sp>
      <p:sp>
        <p:nvSpPr>
          <p:cNvPr id="1048623" name="Content Placeholder 2"/>
          <p:cNvSpPr>
            <a:spLocks noGrp="1"/>
          </p:cNvSpPr>
          <p:nvPr>
            <p:ph idx="1"/>
          </p:nvPr>
        </p:nvSpPr>
        <p:spPr>
          <a:xfrm>
            <a:off x="457200" y="1752601"/>
            <a:ext cx="8229600" cy="4953000"/>
          </a:xfrm>
        </p:spPr>
        <p:txBody>
          <a:bodyPr>
            <a:noAutofit/>
          </a:bodyPr>
          <a:p>
            <a:pPr indent="0" marL="0">
              <a:buNone/>
            </a:pPr>
            <a:r>
              <a:rPr dirty="0" sz="2800" lang="en-US"/>
              <a:t>Burundi</a:t>
            </a:r>
          </a:p>
          <a:p>
            <a:r>
              <a:rPr dirty="0" sz="2800" lang="en-US"/>
              <a:t>Has one (1) E-waste Collection Facility</a:t>
            </a:r>
          </a:p>
          <a:p>
            <a:r>
              <a:rPr dirty="0" sz="2800" lang="en-US"/>
              <a:t>Formulated E-waste Policy</a:t>
            </a:r>
          </a:p>
          <a:p>
            <a:pPr indent="0" marL="0">
              <a:buNone/>
            </a:pPr>
            <a:r>
              <a:rPr dirty="0" sz="2800" lang="en-US"/>
              <a:t>Kenya</a:t>
            </a:r>
          </a:p>
          <a:p>
            <a:r>
              <a:rPr dirty="0" sz="2800" lang="en-US"/>
              <a:t>Has E-waste Guidelines, Draft E-waste Regulations and Draft EPR Regulations, Has 3 E-waste Recyclers and many collection facilities</a:t>
            </a:r>
          </a:p>
          <a:p>
            <a:pPr indent="0" marL="0">
              <a:buNone/>
            </a:pPr>
            <a:r>
              <a:rPr dirty="0" sz="2800" lang="en-US"/>
              <a:t>Rwanda</a:t>
            </a:r>
          </a:p>
          <a:p>
            <a:r>
              <a:rPr dirty="0" sz="2800" lang="en-US"/>
              <a:t>Has E-waste Policy and Regulations, one (1) E-waste Recycler (the biggest in East Africa)</a:t>
            </a:r>
          </a:p>
          <a:p>
            <a:pPr indent="0" marL="0">
              <a:buNone/>
            </a:pPr>
            <a:r>
              <a:rPr dirty="0" sz="2800" lang="en-US"/>
              <a:t>  </a:t>
            </a:r>
            <a:endParaRPr dirty="0" sz="2000"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24" name="Title 1"/>
          <p:cNvSpPr>
            <a:spLocks noGrp="1"/>
          </p:cNvSpPr>
          <p:nvPr>
            <p:ph type="title"/>
          </p:nvPr>
        </p:nvSpPr>
        <p:spPr>
          <a:xfrm>
            <a:off x="457200" y="1235075"/>
            <a:ext cx="8229600" cy="517525"/>
          </a:xfrm>
        </p:spPr>
        <p:txBody>
          <a:bodyPr>
            <a:normAutofit/>
          </a:bodyPr>
          <a:p>
            <a:br>
              <a:rPr dirty="0" sz="3200" lang="en-US"/>
            </a:br>
            <a:r>
              <a:rPr dirty="0" sz="3200" lang="en-US"/>
              <a:t>Country Status</a:t>
            </a:r>
            <a:br>
              <a:rPr dirty="0" sz="3200" lang="en-US"/>
            </a:br>
            <a:endParaRPr dirty="0" sz="3200" lang="en-US"/>
          </a:p>
        </p:txBody>
      </p:sp>
      <p:sp>
        <p:nvSpPr>
          <p:cNvPr id="1048625" name="Content Placeholder 2"/>
          <p:cNvSpPr>
            <a:spLocks noGrp="1"/>
          </p:cNvSpPr>
          <p:nvPr>
            <p:ph idx="1"/>
          </p:nvPr>
        </p:nvSpPr>
        <p:spPr>
          <a:xfrm>
            <a:off x="457200" y="1828801"/>
            <a:ext cx="8229600" cy="4876799"/>
          </a:xfrm>
        </p:spPr>
        <p:txBody>
          <a:bodyPr>
            <a:noAutofit/>
          </a:bodyPr>
          <a:p>
            <a:pPr indent="0" marL="0">
              <a:buNone/>
            </a:pPr>
            <a:r>
              <a:rPr dirty="0" sz="2800" lang="en-US"/>
              <a:t>Tanzania</a:t>
            </a:r>
          </a:p>
          <a:p>
            <a:r>
              <a:rPr dirty="0" sz="2800" lang="en-US"/>
              <a:t>Has E-waste Regulations and one (1) E-waste Recycler and one (1) E-waste Collection Facility</a:t>
            </a:r>
          </a:p>
          <a:p>
            <a:pPr indent="0" marL="0">
              <a:buNone/>
            </a:pPr>
            <a:r>
              <a:rPr dirty="0" sz="2800" lang="en-US"/>
              <a:t>South Sudan</a:t>
            </a:r>
          </a:p>
          <a:p>
            <a:r>
              <a:rPr dirty="0" sz="2800" lang="en-US"/>
              <a:t>Is still putting in place administrative structures to manage E-waste</a:t>
            </a:r>
          </a:p>
          <a:p>
            <a:pPr indent="0" marL="0">
              <a:buNone/>
            </a:pPr>
            <a:r>
              <a:rPr dirty="0" sz="2800" lang="en-US"/>
              <a:t>Uganda</a:t>
            </a:r>
          </a:p>
          <a:p>
            <a:r>
              <a:rPr dirty="0" sz="2800" lang="en-US"/>
              <a:t>Has E-waste Policy and Regulations, one (1) E-waste Collection Facility</a:t>
            </a:r>
          </a:p>
          <a:p>
            <a:r>
              <a:rPr dirty="0" sz="2800" lang="en-US"/>
              <a:t>  </a:t>
            </a:r>
          </a:p>
          <a:p>
            <a:pPr indent="0" marL="0">
              <a:buNone/>
            </a:pPr>
            <a:endParaRPr dirty="0" sz="2400" lang="en-US"/>
          </a:p>
          <a:p>
            <a:endParaRPr dirty="0" sz="2000"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26" name="Title 1"/>
          <p:cNvSpPr>
            <a:spLocks noGrp="1"/>
          </p:cNvSpPr>
          <p:nvPr>
            <p:ph type="title"/>
          </p:nvPr>
        </p:nvSpPr>
        <p:spPr>
          <a:xfrm>
            <a:off x="457200" y="1235075"/>
            <a:ext cx="8229600" cy="517525"/>
          </a:xfrm>
        </p:spPr>
        <p:txBody>
          <a:bodyPr>
            <a:normAutofit/>
          </a:bodyPr>
          <a:p>
            <a:br>
              <a:rPr dirty="0" sz="3200" lang="en-US"/>
            </a:br>
            <a:r>
              <a:rPr dirty="0" sz="3200" lang="en-US"/>
              <a:t>Partnerships</a:t>
            </a:r>
            <a:br>
              <a:rPr dirty="0" sz="3200" lang="en-US"/>
            </a:br>
            <a:endParaRPr dirty="0" sz="3200" lang="en-US"/>
          </a:p>
        </p:txBody>
      </p:sp>
      <p:sp>
        <p:nvSpPr>
          <p:cNvPr id="1048627" name="Content Placeholder 2"/>
          <p:cNvSpPr>
            <a:spLocks noGrp="1"/>
          </p:cNvSpPr>
          <p:nvPr>
            <p:ph idx="1"/>
          </p:nvPr>
        </p:nvSpPr>
        <p:spPr>
          <a:xfrm>
            <a:off x="457200" y="1828801"/>
            <a:ext cx="8229600" cy="4876799"/>
          </a:xfrm>
        </p:spPr>
        <p:txBody>
          <a:bodyPr>
            <a:noAutofit/>
          </a:bodyPr>
          <a:p>
            <a:r>
              <a:rPr dirty="0" sz="2800" lang="en-US"/>
              <a:t>The working group has always worked together with other stakeholders on E-waste</a:t>
            </a:r>
          </a:p>
          <a:p>
            <a:pPr indent="0" marL="0">
              <a:buNone/>
            </a:pPr>
            <a:endParaRPr dirty="0" sz="2800" lang="en-US"/>
          </a:p>
          <a:p>
            <a:r>
              <a:rPr dirty="0" sz="2800" lang="en-US"/>
              <a:t>The group and workshop participants have visited E-waste facilities in Kenya, Tanzania, Rwanda and Burundi and learnt good lessons</a:t>
            </a:r>
          </a:p>
          <a:p>
            <a:endParaRPr dirty="0" sz="2800" lang="en-US"/>
          </a:p>
          <a:p>
            <a:pPr indent="0" marL="0">
              <a:buNone/>
            </a:pPr>
            <a:endParaRPr dirty="0" sz="2400" lang="en-US"/>
          </a:p>
          <a:p>
            <a:endParaRPr dirty="0" sz="2000"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592" name="Title 1"/>
          <p:cNvSpPr>
            <a:spLocks noGrp="1"/>
          </p:cNvSpPr>
          <p:nvPr>
            <p:ph type="title"/>
          </p:nvPr>
        </p:nvSpPr>
        <p:spPr>
          <a:xfrm>
            <a:off x="457200" y="1143000"/>
            <a:ext cx="8229600" cy="685800"/>
          </a:xfrm>
        </p:spPr>
        <p:txBody>
          <a:bodyPr>
            <a:normAutofit/>
          </a:bodyPr>
          <a:p>
            <a:pPr lvl="0"/>
            <a:r>
              <a:rPr dirty="0" sz="3600" lang="en-GB"/>
              <a:t>Background </a:t>
            </a:r>
          </a:p>
        </p:txBody>
      </p:sp>
      <p:sp>
        <p:nvSpPr>
          <p:cNvPr id="1048593" name="Content Placeholder 2"/>
          <p:cNvSpPr>
            <a:spLocks noGrp="1"/>
          </p:cNvSpPr>
          <p:nvPr>
            <p:ph idx="1"/>
          </p:nvPr>
        </p:nvSpPr>
        <p:spPr>
          <a:xfrm>
            <a:off x="457200" y="1828800"/>
            <a:ext cx="8229600" cy="4724400"/>
          </a:xfrm>
        </p:spPr>
        <p:txBody>
          <a:bodyPr>
            <a:normAutofit/>
          </a:bodyPr>
          <a:p>
            <a:r>
              <a:rPr dirty="0" sz="2400" lang="en-GB"/>
              <a:t>The East African Communications Organization (EACO) was established in 2012, as a regional autonomous organization with international legal personality and is headquartered in Kigali Rwanda.</a:t>
            </a:r>
          </a:p>
          <a:p>
            <a:pPr indent="0" marL="0">
              <a:buNone/>
            </a:pPr>
            <a:r>
              <a:rPr dirty="0" sz="2400" lang="en-GB"/>
              <a:t> </a:t>
            </a:r>
          </a:p>
          <a:p>
            <a:r>
              <a:rPr dirty="0" sz="2400" lang="en-GB"/>
              <a:t>EACO brings together national ICT regulators, operators, services providers (in the telecommunication, broadcasting and postal sub-sectors), ICT training institutions and other stakeholders in the communication sector within Burundi, Kenya, Rwanda, South Sudan, Tanzania and Uganda.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28" name="Title 1"/>
          <p:cNvSpPr>
            <a:spLocks noGrp="1"/>
          </p:cNvSpPr>
          <p:nvPr>
            <p:ph type="title"/>
          </p:nvPr>
        </p:nvSpPr>
        <p:spPr>
          <a:xfrm>
            <a:off x="457200" y="1140694"/>
            <a:ext cx="8229600" cy="764306"/>
          </a:xfrm>
        </p:spPr>
        <p:txBody>
          <a:bodyPr>
            <a:normAutofit/>
          </a:bodyPr>
          <a:p>
            <a:br>
              <a:rPr dirty="0" sz="3200" lang="en-US"/>
            </a:br>
            <a:br>
              <a:rPr dirty="0" sz="3200" lang="en-US"/>
            </a:br>
            <a:r>
              <a:rPr dirty="0" sz="3200" lang="en-US"/>
              <a:t>Challenges </a:t>
            </a:r>
            <a:br>
              <a:rPr dirty="0" sz="3200" lang="en-US"/>
            </a:br>
            <a:br>
              <a:rPr dirty="0" sz="3200" lang="en-GB" u="sng"/>
            </a:br>
            <a:endParaRPr dirty="0" sz="3200" lang="en-GB"/>
          </a:p>
        </p:txBody>
      </p:sp>
      <p:sp>
        <p:nvSpPr>
          <p:cNvPr id="1048629" name="Content Placeholder 2"/>
          <p:cNvSpPr>
            <a:spLocks noGrp="1"/>
          </p:cNvSpPr>
          <p:nvPr>
            <p:ph idx="1"/>
          </p:nvPr>
        </p:nvSpPr>
        <p:spPr>
          <a:xfrm>
            <a:off x="457200" y="2062808"/>
            <a:ext cx="8229600" cy="4566592"/>
          </a:xfrm>
        </p:spPr>
        <p:txBody>
          <a:bodyPr>
            <a:normAutofit/>
          </a:bodyPr>
          <a:p>
            <a:pPr indent="0" marL="0">
              <a:buNone/>
            </a:pPr>
            <a:endParaRPr b="1" dirty="0" sz="2400" lang="en-US"/>
          </a:p>
          <a:p>
            <a:pPr lvl="0"/>
            <a:r>
              <a:rPr dirty="0" sz="2400" lang="en-US"/>
              <a:t>Inadequate awareness</a:t>
            </a:r>
          </a:p>
          <a:p>
            <a:pPr lvl="0"/>
            <a:r>
              <a:rPr dirty="0" sz="2400" lang="en-US"/>
              <a:t>Limited expertise in the region on the subject matter of Green ICTs and E-Waste.</a:t>
            </a:r>
          </a:p>
          <a:p>
            <a:pPr lvl="0"/>
            <a:r>
              <a:rPr dirty="0" sz="2400" lang="en-US"/>
              <a:t>Inadequate funding</a:t>
            </a:r>
          </a:p>
          <a:p>
            <a:pPr lvl="0"/>
            <a:r>
              <a:rPr dirty="0" sz="2400" lang="en-US"/>
              <a:t>Inadequate Government support especially on legal framework</a:t>
            </a:r>
          </a:p>
          <a:p>
            <a:pPr lvl="0"/>
            <a:endParaRPr dirty="0" sz="2000" lang="en-US"/>
          </a:p>
          <a:p>
            <a:pPr lvl="0"/>
            <a:endParaRPr b="1" dirty="0" sz="2800" i="1" lang="en-US">
              <a:solidFill>
                <a:srgbClr val="0070C0"/>
              </a:solidFill>
              <a:latin typeface="Century Gothic"/>
              <a:cs typeface="Century Gothic"/>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30" name="Title 1"/>
          <p:cNvSpPr>
            <a:spLocks noGrp="1"/>
          </p:cNvSpPr>
          <p:nvPr>
            <p:ph type="title"/>
          </p:nvPr>
        </p:nvSpPr>
        <p:spPr>
          <a:xfrm>
            <a:off x="457200" y="1140694"/>
            <a:ext cx="8229600" cy="764306"/>
          </a:xfrm>
        </p:spPr>
        <p:txBody>
          <a:bodyPr>
            <a:normAutofit/>
          </a:bodyPr>
          <a:p>
            <a:br>
              <a:rPr dirty="0" sz="3200" lang="en-US"/>
            </a:br>
            <a:br>
              <a:rPr dirty="0" sz="3200" lang="en-US"/>
            </a:br>
            <a:r>
              <a:rPr dirty="0" sz="3200" lang="en-US"/>
              <a:t>Future</a:t>
            </a:r>
            <a:br>
              <a:rPr dirty="0" sz="3200" lang="en-GB" u="sng"/>
            </a:br>
            <a:endParaRPr dirty="0" sz="3200" lang="en-GB"/>
          </a:p>
        </p:txBody>
      </p:sp>
      <p:sp>
        <p:nvSpPr>
          <p:cNvPr id="1048631" name="Content Placeholder 2"/>
          <p:cNvSpPr>
            <a:spLocks noGrp="1"/>
          </p:cNvSpPr>
          <p:nvPr>
            <p:ph idx="1"/>
          </p:nvPr>
        </p:nvSpPr>
        <p:spPr>
          <a:xfrm>
            <a:off x="457200" y="2062808"/>
            <a:ext cx="8229600" cy="4566592"/>
          </a:xfrm>
        </p:spPr>
        <p:txBody>
          <a:bodyPr>
            <a:normAutofit/>
          </a:bodyPr>
          <a:p>
            <a:pPr indent="0" marL="0">
              <a:buNone/>
            </a:pPr>
            <a:endParaRPr b="1" dirty="0" sz="2400" lang="en-US"/>
          </a:p>
          <a:p>
            <a:pPr lvl="0"/>
            <a:r>
              <a:rPr dirty="0" sz="2400" lang="en-US"/>
              <a:t>Full implementation of the Regional Strategy</a:t>
            </a:r>
          </a:p>
          <a:p>
            <a:pPr lvl="0"/>
            <a:r>
              <a:rPr dirty="0" sz="2400" lang="en-US"/>
              <a:t>Concerted efforts by both Governments and Private Sector</a:t>
            </a:r>
          </a:p>
          <a:p>
            <a:pPr lvl="0"/>
            <a:r>
              <a:rPr dirty="0" sz="2400" lang="en-US"/>
              <a:t>Regional E-waste Facility</a:t>
            </a:r>
          </a:p>
          <a:p>
            <a:pPr lvl="0"/>
            <a:r>
              <a:rPr dirty="0" sz="2400" lang="en-US"/>
              <a:t>E-waste Fund</a:t>
            </a:r>
          </a:p>
          <a:p>
            <a:pPr lvl="0"/>
            <a:r>
              <a:rPr dirty="0" sz="2400" lang="en-US"/>
              <a:t>Zero Negative Impact of E-waste</a:t>
            </a:r>
          </a:p>
          <a:p>
            <a:pPr lvl="0"/>
            <a:endParaRPr dirty="0" sz="2000" lang="en-US"/>
          </a:p>
          <a:p>
            <a:pPr lvl="0"/>
            <a:endParaRPr b="1" dirty="0" sz="2800" i="1" lang="en-US">
              <a:solidFill>
                <a:srgbClr val="0070C0"/>
              </a:solidFill>
              <a:latin typeface="Century Gothic"/>
              <a:cs typeface="Century Gothic"/>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32" name="Title 1"/>
          <p:cNvSpPr>
            <a:spLocks noGrp="1"/>
          </p:cNvSpPr>
          <p:nvPr>
            <p:ph type="title"/>
          </p:nvPr>
        </p:nvSpPr>
        <p:spPr>
          <a:xfrm>
            <a:off x="457200" y="1140694"/>
            <a:ext cx="8229600" cy="764306"/>
          </a:xfrm>
        </p:spPr>
        <p:txBody>
          <a:bodyPr>
            <a:normAutofit/>
          </a:bodyPr>
          <a:p>
            <a:br>
              <a:rPr dirty="0" sz="3200" lang="en-US"/>
            </a:br>
            <a:br>
              <a:rPr dirty="0" sz="3200" lang="en-US"/>
            </a:br>
            <a:br>
              <a:rPr dirty="0" sz="3200" lang="en-GB" u="sng"/>
            </a:br>
            <a:endParaRPr dirty="0" sz="3200" lang="en-GB"/>
          </a:p>
        </p:txBody>
      </p:sp>
      <p:sp>
        <p:nvSpPr>
          <p:cNvPr id="1048633" name="Content Placeholder 2"/>
          <p:cNvSpPr>
            <a:spLocks noGrp="1"/>
          </p:cNvSpPr>
          <p:nvPr>
            <p:ph idx="1"/>
          </p:nvPr>
        </p:nvSpPr>
        <p:spPr>
          <a:xfrm>
            <a:off x="457200" y="2062808"/>
            <a:ext cx="8229600" cy="4566592"/>
          </a:xfrm>
        </p:spPr>
        <p:txBody>
          <a:bodyPr>
            <a:normAutofit/>
          </a:bodyPr>
          <a:p>
            <a:pPr indent="0" marL="0">
              <a:buNone/>
            </a:pPr>
            <a:endParaRPr b="1" dirty="0" sz="2400" lang="en-US"/>
          </a:p>
          <a:p>
            <a:pPr lvl="0"/>
            <a:endParaRPr dirty="0" sz="2000" lang="en-US"/>
          </a:p>
          <a:p>
            <a:pPr lvl="0"/>
            <a:endParaRPr b="1" dirty="0" sz="2800" i="1" lang="en-US">
              <a:solidFill>
                <a:srgbClr val="0070C0"/>
              </a:solidFill>
              <a:latin typeface="Century Gothic"/>
              <a:cs typeface="Century Gothic"/>
            </a:endParaRPr>
          </a:p>
          <a:p>
            <a:pPr algn="ctr" indent="0" lvl="0" marL="0">
              <a:buNone/>
            </a:pPr>
            <a:r>
              <a:rPr b="1" dirty="0" sz="2800" i="1" lang="en-GB">
                <a:solidFill>
                  <a:srgbClr val="0070C0"/>
                </a:solidFill>
                <a:latin typeface="Century Gothic"/>
                <a:cs typeface="Century Gothic"/>
              </a:rPr>
              <a:t>E-waste management starts with you</a:t>
            </a:r>
          </a:p>
          <a:p>
            <a:pPr algn="ctr" indent="0" lvl="0" marL="0">
              <a:buNone/>
            </a:pPr>
            <a:endParaRPr b="1" dirty="0" sz="2800" i="1" lang="en-GB">
              <a:solidFill>
                <a:srgbClr val="0070C0"/>
              </a:solidFill>
              <a:effectLst/>
              <a:latin typeface="Century Gothic"/>
              <a:cs typeface="Century Gothic"/>
            </a:endParaRPr>
          </a:p>
          <a:p>
            <a:pPr algn="ctr" indent="0" lvl="0" marL="0">
              <a:buNone/>
            </a:pPr>
            <a:r>
              <a:rPr b="1" dirty="0" sz="2800" i="1" lang="en-GB">
                <a:solidFill>
                  <a:srgbClr val="0070C0"/>
                </a:solidFill>
                <a:latin typeface="Century Gothic"/>
                <a:cs typeface="Century Gothic"/>
              </a:rPr>
              <a:t>End</a:t>
            </a:r>
            <a:endParaRPr dirty="0" sz="2800" lang="en-US">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594" name="Title 1"/>
          <p:cNvSpPr>
            <a:spLocks noGrp="1"/>
          </p:cNvSpPr>
          <p:nvPr>
            <p:ph type="title"/>
          </p:nvPr>
        </p:nvSpPr>
        <p:spPr>
          <a:xfrm>
            <a:off x="457200" y="1143000"/>
            <a:ext cx="8229600" cy="685800"/>
          </a:xfrm>
        </p:spPr>
        <p:txBody>
          <a:bodyPr>
            <a:normAutofit/>
          </a:bodyPr>
          <a:p>
            <a:pPr lvl="0"/>
            <a:r>
              <a:rPr dirty="0" sz="3600" lang="en-GB"/>
              <a:t>Objective </a:t>
            </a:r>
          </a:p>
        </p:txBody>
      </p:sp>
      <p:sp>
        <p:nvSpPr>
          <p:cNvPr id="1048595" name="Content Placeholder 2"/>
          <p:cNvSpPr>
            <a:spLocks noGrp="1"/>
          </p:cNvSpPr>
          <p:nvPr>
            <p:ph idx="1"/>
          </p:nvPr>
        </p:nvSpPr>
        <p:spPr>
          <a:xfrm>
            <a:off x="457200" y="1828800"/>
            <a:ext cx="8229600" cy="4724400"/>
          </a:xfrm>
        </p:spPr>
        <p:txBody>
          <a:bodyPr>
            <a:normAutofit/>
          </a:bodyPr>
          <a:p>
            <a:r>
              <a:rPr dirty="0" sz="2400" lang="en-GB"/>
              <a:t>The broad objective of EACO is to strengthen and promote cooperation among the six East African Community (EAC) countries in the development and provision of postal, telecommunication and broadcasting services in East Africa.</a:t>
            </a:r>
          </a:p>
          <a:p>
            <a:pPr indent="0" marL="0">
              <a:buNone/>
            </a:pPr>
            <a:endParaRPr dirty="0" sz="2400" lang="en-GB"/>
          </a:p>
          <a:p>
            <a:r>
              <a:rPr dirty="0" sz="2400" lang="en-GB"/>
              <a:t>EACO is organized in various technical working groups, among other organs. Working Group 07 on E-waste Management and Green ICTs is one such group.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596" name="Title 1"/>
          <p:cNvSpPr>
            <a:spLocks noGrp="1"/>
          </p:cNvSpPr>
          <p:nvPr>
            <p:ph type="title"/>
          </p:nvPr>
        </p:nvSpPr>
        <p:spPr>
          <a:xfrm>
            <a:off x="457200" y="1143000"/>
            <a:ext cx="8229600" cy="685800"/>
          </a:xfrm>
        </p:spPr>
        <p:txBody>
          <a:bodyPr>
            <a:normAutofit/>
          </a:bodyPr>
          <a:p>
            <a:pPr lvl="0"/>
            <a:r>
              <a:rPr dirty="0" sz="3600" lang="en-GB"/>
              <a:t>Membership </a:t>
            </a:r>
          </a:p>
        </p:txBody>
      </p:sp>
      <p:sp>
        <p:nvSpPr>
          <p:cNvPr id="1048597" name="Content Placeholder 2"/>
          <p:cNvSpPr>
            <a:spLocks noGrp="1"/>
          </p:cNvSpPr>
          <p:nvPr>
            <p:ph idx="1"/>
          </p:nvPr>
        </p:nvSpPr>
        <p:spPr>
          <a:xfrm>
            <a:off x="457200" y="1828800"/>
            <a:ext cx="8229600" cy="4724400"/>
          </a:xfrm>
        </p:spPr>
        <p:txBody>
          <a:bodyPr>
            <a:normAutofit/>
          </a:bodyPr>
          <a:p>
            <a:r>
              <a:rPr dirty="0" sz="2400" lang="en-GB"/>
              <a:t>Burundi</a:t>
            </a:r>
          </a:p>
          <a:p>
            <a:r>
              <a:rPr dirty="0" sz="2400" lang="en-GB"/>
              <a:t>Kenya</a:t>
            </a:r>
          </a:p>
          <a:p>
            <a:r>
              <a:rPr dirty="0" sz="2400" lang="en-GB"/>
              <a:t>Rwanda</a:t>
            </a:r>
          </a:p>
          <a:p>
            <a:r>
              <a:rPr dirty="0" sz="2400" lang="en-GB"/>
              <a:t>South Sudan</a:t>
            </a:r>
          </a:p>
          <a:p>
            <a:r>
              <a:rPr dirty="0" sz="2400" lang="en-GB"/>
              <a:t>Tanzania</a:t>
            </a:r>
          </a:p>
          <a:p>
            <a:r>
              <a:rPr dirty="0" sz="2400" lang="en-GB"/>
              <a:t>Uganda</a:t>
            </a:r>
          </a:p>
          <a:p>
            <a:endParaRPr dirty="0" sz="2400" lang="en-GB"/>
          </a:p>
          <a:p>
            <a:r>
              <a:rPr dirty="0" sz="2400" lang="en-GB"/>
              <a:t>EACO Secretariat is responsible for coordination of activities</a:t>
            </a:r>
          </a:p>
          <a:p>
            <a:endParaRPr dirty="0" sz="2400" lang="en-GB"/>
          </a:p>
          <a:p>
            <a:pPr indent="0" marL="0">
              <a:buNone/>
            </a:pPr>
            <a:r>
              <a:rPr dirty="0" sz="2400" lang="en-GB"/>
              <a:t>The working group conducts its business through holding physical meetings, online meetings, training,  workshops</a:t>
            </a:r>
          </a:p>
          <a:p>
            <a:endParaRPr dirty="0" sz="2400" lang="en-GB"/>
          </a:p>
          <a:p>
            <a:endParaRPr dirty="0" sz="2400"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598" name="Title 1"/>
          <p:cNvSpPr>
            <a:spLocks noGrp="1"/>
          </p:cNvSpPr>
          <p:nvPr>
            <p:ph type="title"/>
          </p:nvPr>
        </p:nvSpPr>
        <p:spPr>
          <a:xfrm>
            <a:off x="467544" y="1068685"/>
            <a:ext cx="8229600" cy="607715"/>
          </a:xfrm>
        </p:spPr>
        <p:txBody>
          <a:bodyPr>
            <a:normAutofit fontScale="90000"/>
          </a:bodyPr>
          <a:p>
            <a:br>
              <a:rPr b="1" dirty="0" sz="3600" lang="en-GB"/>
            </a:br>
            <a:br>
              <a:rPr b="1" dirty="0" sz="3600" lang="en-GB"/>
            </a:br>
            <a:r>
              <a:rPr dirty="0" sz="3600" lang="en-US"/>
              <a:t>Terms of reference for the WG 07</a:t>
            </a:r>
            <a:br>
              <a:rPr dirty="0" sz="3600" lang="en-US"/>
            </a:br>
            <a:br>
              <a:rPr dirty="0" sz="3600" lang="en-GB" u="sng"/>
            </a:br>
            <a:endParaRPr dirty="0" sz="3600" lang="en-GB"/>
          </a:p>
        </p:txBody>
      </p:sp>
      <p:sp>
        <p:nvSpPr>
          <p:cNvPr id="1048599" name="Content Placeholder 2"/>
          <p:cNvSpPr>
            <a:spLocks noGrp="1"/>
          </p:cNvSpPr>
          <p:nvPr>
            <p:ph idx="1"/>
          </p:nvPr>
        </p:nvSpPr>
        <p:spPr>
          <a:xfrm>
            <a:off x="457200" y="1447801"/>
            <a:ext cx="8229600" cy="5257800"/>
          </a:xfrm>
        </p:spPr>
        <p:txBody>
          <a:bodyPr>
            <a:normAutofit fontScale="39286" lnSpcReduction="20000"/>
          </a:bodyPr>
          <a:p>
            <a:pPr lvl="0"/>
            <a:endParaRPr dirty="0" sz="6400" lang="en-US"/>
          </a:p>
          <a:p>
            <a:pPr lvl="0"/>
            <a:r>
              <a:rPr dirty="0" sz="6400" lang="en-US"/>
              <a:t>To analyze the level of e-waste in the region and its impact on humans and the environment.</a:t>
            </a:r>
          </a:p>
          <a:p>
            <a:pPr lvl="0"/>
            <a:r>
              <a:rPr dirty="0" sz="6400" lang="en-US"/>
              <a:t>To harmonize policies, strategies and regulations on e-waste management in the region.</a:t>
            </a:r>
          </a:p>
          <a:p>
            <a:pPr lvl="0"/>
            <a:r>
              <a:rPr dirty="0" sz="6400" lang="en-US"/>
              <a:t>To recommend adoption of green ICT best practices by stakeholders in the communications sector.</a:t>
            </a:r>
          </a:p>
          <a:p>
            <a:pPr lvl="0"/>
            <a:r>
              <a:rPr dirty="0" sz="6400" lang="en-US"/>
              <a:t>To recommend national and regional environmentally sound e-waste management systems for the EAC region.</a:t>
            </a:r>
          </a:p>
          <a:p>
            <a:pPr lvl="0"/>
            <a:r>
              <a:rPr dirty="0" sz="6400" lang="en-US"/>
              <a:t>To develop strategies for public awareness on issues relating to e-waste.</a:t>
            </a:r>
          </a:p>
          <a:p>
            <a:endParaRPr dirty="0" sz="3600" lang="en-US"/>
          </a:p>
          <a:p>
            <a:pPr algn="l"/>
            <a:endParaRPr dirty="0" sz="2800" lang="en-GB" u="sng"/>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00" name="Title 1"/>
          <p:cNvSpPr>
            <a:spLocks noGrp="1"/>
          </p:cNvSpPr>
          <p:nvPr>
            <p:ph type="title"/>
          </p:nvPr>
        </p:nvSpPr>
        <p:spPr>
          <a:xfrm>
            <a:off x="467544" y="1068685"/>
            <a:ext cx="8229600" cy="607715"/>
          </a:xfrm>
        </p:spPr>
        <p:txBody>
          <a:bodyPr>
            <a:normAutofit fontScale="90000"/>
          </a:bodyPr>
          <a:p>
            <a:br>
              <a:rPr b="1" dirty="0" sz="3600" lang="en-GB"/>
            </a:br>
            <a:br>
              <a:rPr b="1" dirty="0" sz="3600" lang="en-GB"/>
            </a:br>
            <a:r>
              <a:rPr dirty="0" sz="3600" lang="en-US"/>
              <a:t>Terms of reference for the WG 07…</a:t>
            </a:r>
            <a:br>
              <a:rPr dirty="0" sz="3600" lang="en-US"/>
            </a:br>
            <a:br>
              <a:rPr dirty="0" sz="3600" lang="en-GB" u="sng"/>
            </a:br>
            <a:endParaRPr dirty="0" sz="3600" lang="en-GB"/>
          </a:p>
        </p:txBody>
      </p:sp>
      <p:sp>
        <p:nvSpPr>
          <p:cNvPr id="1048601" name="Content Placeholder 2"/>
          <p:cNvSpPr>
            <a:spLocks noGrp="1"/>
          </p:cNvSpPr>
          <p:nvPr>
            <p:ph idx="1"/>
          </p:nvPr>
        </p:nvSpPr>
        <p:spPr>
          <a:xfrm>
            <a:off x="457200" y="1447801"/>
            <a:ext cx="8229600" cy="5257800"/>
          </a:xfrm>
        </p:spPr>
        <p:txBody>
          <a:bodyPr>
            <a:normAutofit fontScale="35714" lnSpcReduction="20000"/>
          </a:bodyPr>
          <a:p>
            <a:pPr lvl="0"/>
            <a:endParaRPr dirty="0" sz="6400" lang="en-US"/>
          </a:p>
          <a:p>
            <a:pPr lvl="0"/>
            <a:r>
              <a:rPr dirty="0" sz="6400" lang="en-US"/>
              <a:t>To recommend strategies for collaboration/cooperation between National ICT Regulators, National Environmental Management Authorities and other environmental management Agencies with a view to establishing and strengthening the e-waste management systems within the region.</a:t>
            </a:r>
          </a:p>
          <a:p>
            <a:pPr lvl="0"/>
            <a:endParaRPr dirty="0" sz="6400" lang="en-US"/>
          </a:p>
          <a:p>
            <a:pPr lvl="0"/>
            <a:r>
              <a:rPr dirty="0" sz="6400" lang="en-US"/>
              <a:t>To coordinate and follow up the work of the relevant ITU Study Group(s) and facilitate the development of regional recommendations or contributions relating to the work of this ITU Study Group(s) or other relevant international and regional organization. </a:t>
            </a:r>
          </a:p>
          <a:p>
            <a:pPr lvl="0"/>
            <a:endParaRPr dirty="0" sz="6400" lang="en-US"/>
          </a:p>
          <a:p>
            <a:pPr lvl="0"/>
            <a:r>
              <a:rPr dirty="0" sz="6400" lang="en-US"/>
              <a:t>To harmonize the framework for ICT  counterfeit gadgets management within the region </a:t>
            </a:r>
            <a:endParaRPr b="1" dirty="0" sz="3600" lang="en-US"/>
          </a:p>
          <a:p>
            <a:endParaRPr dirty="0" sz="3600" lang="en-US"/>
          </a:p>
          <a:p>
            <a:pPr algn="l"/>
            <a:endParaRPr dirty="0" sz="2800" lang="en-GB" u="sng"/>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02" name="Title 1"/>
          <p:cNvSpPr>
            <a:spLocks noGrp="1"/>
          </p:cNvSpPr>
          <p:nvPr>
            <p:ph type="title"/>
          </p:nvPr>
        </p:nvSpPr>
        <p:spPr>
          <a:xfrm>
            <a:off x="467544" y="1068685"/>
            <a:ext cx="8229600" cy="607715"/>
          </a:xfrm>
        </p:spPr>
        <p:txBody>
          <a:bodyPr>
            <a:normAutofit fontScale="90000"/>
          </a:bodyPr>
          <a:p>
            <a:br>
              <a:rPr b="1" dirty="0" sz="3600" lang="en-GB"/>
            </a:br>
            <a:br>
              <a:rPr b="1" dirty="0" sz="3600" lang="en-GB"/>
            </a:br>
            <a:r>
              <a:rPr dirty="0" sz="3600" lang="en-US"/>
              <a:t>Framework &amp; Committees </a:t>
            </a:r>
            <a:br>
              <a:rPr dirty="0" sz="3600" lang="en-US"/>
            </a:br>
            <a:br>
              <a:rPr dirty="0" sz="3600" lang="en-GB" u="sng"/>
            </a:br>
            <a:endParaRPr dirty="0" sz="3600" lang="en-GB"/>
          </a:p>
        </p:txBody>
      </p:sp>
      <p:sp>
        <p:nvSpPr>
          <p:cNvPr id="1048603" name="Content Placeholder 2"/>
          <p:cNvSpPr>
            <a:spLocks noGrp="1"/>
          </p:cNvSpPr>
          <p:nvPr>
            <p:ph idx="1"/>
          </p:nvPr>
        </p:nvSpPr>
        <p:spPr>
          <a:xfrm>
            <a:off x="457200" y="1828801"/>
            <a:ext cx="8229600" cy="4876799"/>
          </a:xfrm>
        </p:spPr>
        <p:txBody>
          <a:bodyPr>
            <a:normAutofit fontScale="64286" lnSpcReduction="20000"/>
          </a:bodyPr>
          <a:p>
            <a:pPr>
              <a:buFontTx/>
              <a:buChar char="-"/>
            </a:pPr>
            <a:r>
              <a:rPr dirty="0" sz="3600" lang="en-US"/>
              <a:t>Model Framework on E-waste Management for the Region.</a:t>
            </a:r>
          </a:p>
          <a:p>
            <a:pPr>
              <a:buFontTx/>
              <a:buChar char="-"/>
            </a:pPr>
            <a:r>
              <a:rPr dirty="0" sz="3600" lang="en-US"/>
              <a:t>The framework gave guidelines to countries regarding formulation of E-waste Management in the region</a:t>
            </a:r>
          </a:p>
          <a:p>
            <a:pPr>
              <a:buFontTx/>
              <a:buChar char="-"/>
            </a:pPr>
            <a:r>
              <a:rPr dirty="0" sz="3600" lang="en-US"/>
              <a:t>Facilitated constitution of National E-waste Steering Committees in the EACO Member countries to coordinate the E-waste strategies within their respective countries</a:t>
            </a:r>
          </a:p>
          <a:p>
            <a:pPr>
              <a:buFontTx/>
              <a:buChar char="-"/>
            </a:pPr>
            <a:r>
              <a:rPr dirty="0" sz="3600" lang="en-US"/>
              <a:t>Established EACO Regional E-waste Management Steering Committee (RSC).</a:t>
            </a:r>
          </a:p>
          <a:p>
            <a:pPr>
              <a:buFontTx/>
              <a:buChar char="-"/>
            </a:pPr>
            <a:r>
              <a:rPr dirty="0" sz="3600" lang="en-US"/>
              <a:t>The Committee consists of Chairpersons and Secretaries of the National Steering Committees (NSC).</a:t>
            </a:r>
          </a:p>
          <a:p>
            <a:pPr>
              <a:buFontTx/>
              <a:buChar char="-"/>
            </a:pPr>
            <a:endParaRPr dirty="0" sz="3600" lang="en-US"/>
          </a:p>
          <a:p>
            <a:endParaRPr dirty="0" sz="3600" lang="en-US"/>
          </a:p>
          <a:p>
            <a:pPr algn="l"/>
            <a:endParaRPr dirty="0" sz="2800" lang="en-GB" u="sng"/>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04" name="Title 1"/>
          <p:cNvSpPr>
            <a:spLocks noGrp="1"/>
          </p:cNvSpPr>
          <p:nvPr>
            <p:ph type="title"/>
          </p:nvPr>
        </p:nvSpPr>
        <p:spPr>
          <a:xfrm>
            <a:off x="467544" y="844277"/>
            <a:ext cx="8229600" cy="984523"/>
          </a:xfrm>
        </p:spPr>
        <p:txBody>
          <a:bodyPr>
            <a:normAutofit/>
          </a:bodyPr>
          <a:p>
            <a:pPr defTabSz="914400" eaLnBrk="1" fontAlgn="auto" hangingPunct="1" indent="0" latinLnBrk="0" lvl="0" marL="0" marR="0">
              <a:lnSpc>
                <a:spcPct val="100000"/>
              </a:lnSpc>
              <a:spcBef>
                <a:spcPts val="0"/>
              </a:spcBef>
              <a:spcAft>
                <a:spcPts val="0"/>
              </a:spcAft>
              <a:buClrTx/>
              <a:buSzTx/>
              <a:buFontTx/>
              <a:buNone/>
            </a:pPr>
            <a:r>
              <a:rPr dirty="0" sz="3200" lang="en-US"/>
              <a:t>Regional Strategy</a:t>
            </a:r>
          </a:p>
        </p:txBody>
      </p:sp>
      <p:sp>
        <p:nvSpPr>
          <p:cNvPr id="1048605" name="Content Placeholder 2"/>
          <p:cNvSpPr>
            <a:spLocks noGrp="1"/>
          </p:cNvSpPr>
          <p:nvPr>
            <p:ph idx="1"/>
          </p:nvPr>
        </p:nvSpPr>
        <p:spPr>
          <a:xfrm>
            <a:off x="457200" y="1828801"/>
            <a:ext cx="8229600" cy="4953000"/>
          </a:xfrm>
        </p:spPr>
        <p:txBody>
          <a:bodyPr>
            <a:normAutofit/>
          </a:bodyPr>
          <a:p>
            <a:r>
              <a:rPr dirty="0" sz="2400" lang="en-US"/>
              <a:t>The Regional Committee formulated the 1</a:t>
            </a:r>
            <a:r>
              <a:rPr baseline="30000" dirty="0" sz="2400" lang="en-US"/>
              <a:t>st</a:t>
            </a:r>
            <a:r>
              <a:rPr dirty="0" sz="2400" lang="en-US"/>
              <a:t> Regional E-waste Strategy in July, 2017 in Kampala, Uganda and the 2</a:t>
            </a:r>
            <a:r>
              <a:rPr baseline="30000" dirty="0" sz="2400" lang="en-US"/>
              <a:t>nd</a:t>
            </a:r>
            <a:r>
              <a:rPr dirty="0" sz="2400" lang="en-US"/>
              <a:t> Strategy covering 2022 – 2027 is now in place. </a:t>
            </a:r>
          </a:p>
          <a:p>
            <a:r>
              <a:rPr dirty="0" sz="2400" lang="en-US"/>
              <a:t>Pillars of strategy:</a:t>
            </a:r>
          </a:p>
          <a:p>
            <a:pPr lvl="1"/>
            <a:r>
              <a:rPr dirty="0" sz="2000" lang="en-US"/>
              <a:t>Policy, Legal and Regulatory framework</a:t>
            </a:r>
          </a:p>
          <a:p>
            <a:pPr lvl="1"/>
            <a:r>
              <a:rPr dirty="0" sz="2000" lang="en-US"/>
              <a:t>Infrastructure for e-waste management </a:t>
            </a:r>
          </a:p>
          <a:p>
            <a:pPr lvl="1"/>
            <a:r>
              <a:rPr dirty="0" sz="2000" lang="en-US"/>
              <a:t>Resource mobilization</a:t>
            </a:r>
          </a:p>
          <a:p>
            <a:pPr lvl="1"/>
            <a:r>
              <a:rPr dirty="0" sz="2000" lang="en-US"/>
              <a:t>Coordination, institutional alignment </a:t>
            </a:r>
          </a:p>
          <a:p>
            <a:pPr lvl="1"/>
            <a:r>
              <a:rPr dirty="0" sz="2000" lang="en-US"/>
              <a:t>Capacity building, research </a:t>
            </a:r>
            <a:r>
              <a:rPr sz="2000" lang="en-US"/>
              <a:t>and innovation</a:t>
            </a:r>
            <a:endParaRPr dirty="0" sz="2400" lang="en-US"/>
          </a:p>
          <a:p>
            <a:r>
              <a:rPr dirty="0" sz="2400" lang="en-US"/>
              <a:t>The strategy has been shared by the National E-waste Steering Committees in the member countries. </a:t>
            </a:r>
          </a:p>
          <a:p>
            <a:r>
              <a:rPr dirty="0" sz="2400" lang="en-US"/>
              <a:t>Strategy is currently at different stages of implementation by various countries. Regional Steering Committee is strengthening the framework for monitoring and evaluating its implementation.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06" name="Title 1"/>
          <p:cNvSpPr>
            <a:spLocks noGrp="1"/>
          </p:cNvSpPr>
          <p:nvPr>
            <p:ph type="title"/>
          </p:nvPr>
        </p:nvSpPr>
        <p:spPr>
          <a:xfrm>
            <a:off x="467544" y="844277"/>
            <a:ext cx="8229600" cy="984523"/>
          </a:xfrm>
        </p:spPr>
        <p:txBody>
          <a:bodyPr>
            <a:normAutofit fontScale="93750"/>
          </a:bodyPr>
          <a:p>
            <a:pPr defTabSz="914400" eaLnBrk="1" fontAlgn="auto" hangingPunct="1" indent="0" latinLnBrk="0" lvl="0" marL="0" marR="0">
              <a:lnSpc>
                <a:spcPct val="100000"/>
              </a:lnSpc>
              <a:spcBef>
                <a:spcPts val="0"/>
              </a:spcBef>
              <a:spcAft>
                <a:spcPts val="0"/>
              </a:spcAft>
              <a:buClrTx/>
              <a:buSzTx/>
              <a:buFontTx/>
              <a:buNone/>
            </a:pPr>
            <a:r>
              <a:rPr dirty="0" sz="3200" lang="en-US"/>
              <a:t>Status of Implementation of the Regional Strategy</a:t>
            </a:r>
          </a:p>
        </p:txBody>
      </p:sp>
      <p:sp>
        <p:nvSpPr>
          <p:cNvPr id="1048607" name="Content Placeholder 2"/>
          <p:cNvSpPr>
            <a:spLocks noGrp="1"/>
          </p:cNvSpPr>
          <p:nvPr>
            <p:ph idx="1"/>
          </p:nvPr>
        </p:nvSpPr>
        <p:spPr>
          <a:xfrm>
            <a:off x="457200" y="1828801"/>
            <a:ext cx="8229600" cy="4953000"/>
          </a:xfrm>
        </p:spPr>
        <p:txBody>
          <a:bodyPr>
            <a:normAutofit lnSpcReduction="10000"/>
          </a:bodyPr>
          <a:p>
            <a:pPr>
              <a:buFont typeface="Wingdings" panose="05000000000000000000" pitchFamily="2" charset="2"/>
              <a:buChar char="Ø"/>
            </a:pPr>
            <a:r>
              <a:rPr dirty="0" sz="2400" lang="en-GB"/>
              <a:t>The review of existing Policy, Laws, Standards and Guidelines for e-waste management in EACO member states to identify gaps was done by GIZ funding in 2019 </a:t>
            </a:r>
          </a:p>
          <a:p>
            <a:pPr>
              <a:buFont typeface="Wingdings" panose="05000000000000000000" pitchFamily="2" charset="2"/>
              <a:buChar char="Ø"/>
            </a:pPr>
            <a:r>
              <a:rPr dirty="0" sz="2400" lang="en-GB"/>
              <a:t>WG7 developed a Model Framework for E-waste Management in 2013 and was revised in 2016</a:t>
            </a:r>
          </a:p>
          <a:p>
            <a:pPr>
              <a:buFont typeface="Wingdings" panose="05000000000000000000" pitchFamily="2" charset="2"/>
              <a:buChar char="Ø"/>
            </a:pPr>
            <a:r>
              <a:rPr dirty="0" sz="2400" lang="en-GB"/>
              <a:t>In terms of Advocacy, WG07 has conducted workshops in 2015, 2017, 2018, 2019 in Kenya, Uganda, Rwanda and Burundi and now in Tanzania. The next workshop will be in South Sudan in 2024.</a:t>
            </a:r>
          </a:p>
          <a:p>
            <a:pPr>
              <a:buFont typeface="Wingdings" panose="05000000000000000000" pitchFamily="2" charset="2"/>
              <a:buChar char="Ø"/>
            </a:pPr>
            <a:r>
              <a:rPr dirty="0" sz="2400" lang="en-GB"/>
              <a:t>EACO held the 1</a:t>
            </a:r>
            <a:r>
              <a:rPr baseline="30000" dirty="0" sz="2400" lang="en-GB"/>
              <a:t>st</a:t>
            </a:r>
            <a:r>
              <a:rPr dirty="0" sz="2400" lang="en-GB"/>
              <a:t> E-waste Webinar and celebrated 3</a:t>
            </a:r>
            <a:r>
              <a:rPr baseline="30000" dirty="0" sz="2400" lang="en-GB"/>
              <a:t>rd</a:t>
            </a:r>
            <a:r>
              <a:rPr dirty="0" sz="2400" lang="en-GB"/>
              <a:t> International E-waste Day on 13</a:t>
            </a:r>
            <a:r>
              <a:rPr baseline="30000" dirty="0" sz="2400" lang="en-GB"/>
              <a:t>th</a:t>
            </a:r>
            <a:r>
              <a:rPr dirty="0" sz="2400" lang="en-GB"/>
              <a:t> and 14</a:t>
            </a:r>
            <a:r>
              <a:rPr baseline="30000" dirty="0" sz="2400" lang="en-GB"/>
              <a:t>th</a:t>
            </a:r>
            <a:r>
              <a:rPr dirty="0" sz="2400" lang="en-GB"/>
              <a:t> October 2020 respectively</a:t>
            </a:r>
          </a:p>
          <a:p>
            <a:pPr indent="0" marL="0">
              <a:buNone/>
            </a:pPr>
            <a:endParaRPr dirty="0" sz="2400" lang="en-GB"/>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Macintosh PowerPoint</Application>
  <ScaleCrop>0</ScaleCrop>
  <Company>CCK</Company>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Report of the EACO E-Transactions Taskforce</dc:title>
  <dc:creator>ISL</dc:creator>
  <cp:lastModifiedBy>Microsoft Office User</cp:lastModifiedBy>
  <dcterms:created xsi:type="dcterms:W3CDTF">2013-06-24T04:56:34Z</dcterms:created>
  <dcterms:modified xsi:type="dcterms:W3CDTF">2025-03-23T16:18:59Z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2ec25ffe7ded4ae0863f3c52c4e3dbad</vt:lpwstr>
  </property>
</Properties>
</file>