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3" r:id="rId4"/>
    <p:sldId id="279" r:id="rId5"/>
    <p:sldId id="280" r:id="rId6"/>
    <p:sldId id="258" r:id="rId7"/>
    <p:sldId id="278" r:id="rId8"/>
    <p:sldId id="260" r:id="rId9"/>
    <p:sldId id="261" r:id="rId10"/>
    <p:sldId id="262" r:id="rId11"/>
    <p:sldId id="266" r:id="rId12"/>
    <p:sldId id="263" r:id="rId13"/>
    <p:sldId id="264" r:id="rId14"/>
    <p:sldId id="267" r:id="rId15"/>
    <p:sldId id="274" r:id="rId16"/>
    <p:sldId id="268" r:id="rId17"/>
    <p:sldId id="277" r:id="rId18"/>
    <p:sldId id="269" r:id="rId19"/>
    <p:sldId id="282" r:id="rId20"/>
    <p:sldId id="270" r:id="rId21"/>
    <p:sldId id="271" r:id="rId22"/>
    <p:sldId id="272" r:id="rId23"/>
    <p:sldId id="281"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5332" autoAdjust="0"/>
  </p:normalViewPr>
  <p:slideViewPr>
    <p:cSldViewPr snapToGrid="0">
      <p:cViewPr varScale="1">
        <p:scale>
          <a:sx n="83" d="100"/>
          <a:sy n="83" d="100"/>
        </p:scale>
        <p:origin x="552" y="1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CFBF2-0A12-4F55-8247-FD2507C1A7F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AAC1909-29E8-45DD-ADD9-4CD829C1ABEE}">
      <dgm:prSet custT="1"/>
      <dgm:spPr/>
      <dgm:t>
        <a:bodyPr/>
        <a:lstStyle/>
        <a:p>
          <a:pPr rtl="0"/>
          <a:r>
            <a:rPr lang="en-US" sz="2000" b="1" dirty="0" smtClean="0">
              <a:latin typeface="Times New Roman" panose="02020603050405020304" pitchFamily="18" charset="0"/>
              <a:cs typeface="Times New Roman" panose="02020603050405020304" pitchFamily="18" charset="0"/>
            </a:rPr>
            <a:t>Social Disparities:</a:t>
          </a:r>
          <a:r>
            <a:rPr lang="en-US" sz="2000" dirty="0" smtClean="0">
              <a:latin typeface="Times New Roman" panose="02020603050405020304" pitchFamily="18" charset="0"/>
              <a:cs typeface="Times New Roman" panose="02020603050405020304" pitchFamily="18" charset="0"/>
            </a:rPr>
            <a:t> Women, youth, and vulnerable waste workers face exclusion and hazardous working conditions</a:t>
          </a:r>
          <a:r>
            <a:rPr lang="en-US" sz="1400" dirty="0" smtClean="0"/>
            <a:t>.</a:t>
          </a:r>
          <a:endParaRPr lang="en-US" sz="1400" dirty="0"/>
        </a:p>
      </dgm:t>
    </dgm:pt>
    <dgm:pt modelId="{0647AD20-A80B-43E2-BF6F-45E41CAF9D9F}" type="parTrans" cxnId="{21680D2A-CFE7-4F4B-85EA-DCDCD9F3CEA6}">
      <dgm:prSet/>
      <dgm:spPr/>
      <dgm:t>
        <a:bodyPr/>
        <a:lstStyle/>
        <a:p>
          <a:endParaRPr lang="en-US"/>
        </a:p>
      </dgm:t>
    </dgm:pt>
    <dgm:pt modelId="{A8C85272-EB6D-41C1-98EA-A17AC7810E3E}" type="sibTrans" cxnId="{21680D2A-CFE7-4F4B-85EA-DCDCD9F3CEA6}">
      <dgm:prSet/>
      <dgm:spPr>
        <a:blipFill rotWithShape="0">
          <a:blip xmlns:r="http://schemas.openxmlformats.org/officeDocument/2006/relationships" r:embed="rId1"/>
          <a:tile tx="0" ty="0" sx="100000" sy="100000" flip="none" algn="tl"/>
        </a:blipFill>
      </dgm:spPr>
      <dgm:t>
        <a:bodyPr/>
        <a:lstStyle/>
        <a:p>
          <a:endParaRPr lang="en-US"/>
        </a:p>
      </dgm:t>
    </dgm:pt>
    <dgm:pt modelId="{C6609DE1-19C4-4360-A72A-A21852143B43}">
      <dgm:prSet custT="1"/>
      <dgm:spPr/>
      <dgm:t>
        <a:bodyPr/>
        <a:lstStyle/>
        <a:p>
          <a:pPr rtl="0"/>
          <a:r>
            <a:rPr lang="en-US" sz="2000" b="1" dirty="0" smtClean="0">
              <a:latin typeface="Times New Roman" panose="02020603050405020304" pitchFamily="18" charset="0"/>
              <a:cs typeface="Times New Roman" panose="02020603050405020304" pitchFamily="18" charset="0"/>
            </a:rPr>
            <a:t>Economic Disparities:</a:t>
          </a:r>
          <a:r>
            <a:rPr lang="en-US" sz="2000" dirty="0" smtClean="0">
              <a:latin typeface="Times New Roman" panose="02020603050405020304" pitchFamily="18" charset="0"/>
              <a:cs typeface="Times New Roman" panose="02020603050405020304" pitchFamily="18" charset="0"/>
            </a:rPr>
            <a:t> Limited access to formal markets, funding, training, and technology</a:t>
          </a:r>
          <a:r>
            <a:rPr lang="en-US" sz="1600" dirty="0" smtClean="0"/>
            <a:t>.</a:t>
          </a:r>
          <a:endParaRPr lang="en-US" sz="1600" dirty="0"/>
        </a:p>
      </dgm:t>
    </dgm:pt>
    <dgm:pt modelId="{2C2C8A5E-F149-4DEF-8380-8A70F282D22E}" type="parTrans" cxnId="{E2562D95-531E-45E7-B7EC-0458E5DEB03E}">
      <dgm:prSet/>
      <dgm:spPr/>
      <dgm:t>
        <a:bodyPr/>
        <a:lstStyle/>
        <a:p>
          <a:endParaRPr lang="en-US"/>
        </a:p>
      </dgm:t>
    </dgm:pt>
    <dgm:pt modelId="{292C47E4-1C00-4AE7-8321-A6654C346898}" type="sibTrans" cxnId="{E2562D95-531E-45E7-B7EC-0458E5DEB03E}">
      <dgm:prSet/>
      <dgm:spPr>
        <a:blipFill rotWithShape="0">
          <a:blip xmlns:r="http://schemas.openxmlformats.org/officeDocument/2006/relationships" r:embed="rId1"/>
          <a:tile tx="0" ty="0" sx="100000" sy="100000" flip="none" algn="tl"/>
        </a:blipFill>
      </dgm:spPr>
      <dgm:t>
        <a:bodyPr/>
        <a:lstStyle/>
        <a:p>
          <a:endParaRPr lang="en-US" dirty="0"/>
        </a:p>
      </dgm:t>
    </dgm:pt>
    <dgm:pt modelId="{27DECD80-3FB9-4FD3-BB00-D9AB2AC2B3BC}">
      <dgm:prSet custT="1"/>
      <dgm:spPr/>
      <dgm:t>
        <a:bodyPr/>
        <a:lstStyle/>
        <a:p>
          <a:pPr rtl="0"/>
          <a:r>
            <a:rPr lang="en-US" sz="2000" b="1" dirty="0" smtClean="0">
              <a:latin typeface="Times New Roman" panose="02020603050405020304" pitchFamily="18" charset="0"/>
              <a:cs typeface="Times New Roman" panose="02020603050405020304" pitchFamily="18" charset="0"/>
            </a:rPr>
            <a:t>Environmental Injustice:</a:t>
          </a:r>
          <a:r>
            <a:rPr lang="en-US" sz="2000" dirty="0" smtClean="0">
              <a:latin typeface="Times New Roman" panose="02020603050405020304" pitchFamily="18" charset="0"/>
              <a:cs typeface="Times New Roman" panose="02020603050405020304" pitchFamily="18" charset="0"/>
            </a:rPr>
            <a:t> Informal handlers bear disproportionate health and safety risks</a:t>
          </a:r>
          <a:r>
            <a:rPr lang="en-US" sz="1700" dirty="0" smtClean="0"/>
            <a:t>.</a:t>
          </a:r>
          <a:endParaRPr lang="en-US" sz="1700" dirty="0"/>
        </a:p>
      </dgm:t>
    </dgm:pt>
    <dgm:pt modelId="{E4B7245F-216B-4B87-8F77-E52F2547F3B4}" type="parTrans" cxnId="{4F1A0108-F3B9-4372-B098-2F434FBC1889}">
      <dgm:prSet/>
      <dgm:spPr/>
      <dgm:t>
        <a:bodyPr/>
        <a:lstStyle/>
        <a:p>
          <a:endParaRPr lang="en-US"/>
        </a:p>
      </dgm:t>
    </dgm:pt>
    <dgm:pt modelId="{15F08C0B-A0CB-448F-94CF-1CC021098523}" type="sibTrans" cxnId="{4F1A0108-F3B9-4372-B098-2F434FBC1889}">
      <dgm:prSet/>
      <dgm:spPr>
        <a:blipFill rotWithShape="0">
          <a:blip xmlns:r="http://schemas.openxmlformats.org/officeDocument/2006/relationships" r:embed="rId1"/>
          <a:tile tx="0" ty="0" sx="100000" sy="100000" flip="none" algn="tl"/>
        </a:blipFill>
      </dgm:spPr>
      <dgm:t>
        <a:bodyPr/>
        <a:lstStyle/>
        <a:p>
          <a:endParaRPr lang="en-US"/>
        </a:p>
      </dgm:t>
    </dgm:pt>
    <dgm:pt modelId="{9ECB699B-6E10-4C4F-8D52-52B8C3C61AB7}">
      <dgm:prSet custT="1"/>
      <dgm:spPr/>
      <dgm:t>
        <a:bodyPr/>
        <a:lstStyle/>
        <a:p>
          <a:pPr rtl="0"/>
          <a:r>
            <a:rPr lang="en-US" sz="2000" b="1" dirty="0" smtClean="0">
              <a:latin typeface="Times New Roman" panose="02020603050405020304" pitchFamily="18" charset="0"/>
              <a:cs typeface="Times New Roman" panose="02020603050405020304" pitchFamily="18" charset="0"/>
            </a:rPr>
            <a:t>Structural Barriers:</a:t>
          </a:r>
          <a:r>
            <a:rPr lang="en-US" sz="2000" dirty="0" smtClean="0">
              <a:latin typeface="Times New Roman" panose="02020603050405020304" pitchFamily="18" charset="0"/>
              <a:cs typeface="Times New Roman" panose="02020603050405020304" pitchFamily="18" charset="0"/>
            </a:rPr>
            <a:t> Institutionalized culture and fragmented regulatory frameworks limit inclusive participation</a:t>
          </a:r>
          <a:r>
            <a:rPr lang="en-US" sz="1400" dirty="0" smtClean="0"/>
            <a:t>.</a:t>
          </a:r>
          <a:endParaRPr lang="en-US" sz="1400" dirty="0"/>
        </a:p>
      </dgm:t>
    </dgm:pt>
    <dgm:pt modelId="{5B53AD4C-EE16-4A00-89F4-2BEAFDE1B2FA}" type="parTrans" cxnId="{277E95A0-CFA2-40C5-8504-80A4FD99C7CC}">
      <dgm:prSet/>
      <dgm:spPr/>
      <dgm:t>
        <a:bodyPr/>
        <a:lstStyle/>
        <a:p>
          <a:endParaRPr lang="en-US"/>
        </a:p>
      </dgm:t>
    </dgm:pt>
    <dgm:pt modelId="{E88F6BCD-2DEE-4304-BF18-97459DD25737}" type="sibTrans" cxnId="{277E95A0-CFA2-40C5-8504-80A4FD99C7CC}">
      <dgm:prSet/>
      <dgm:spPr>
        <a:blipFill rotWithShape="0">
          <a:blip xmlns:r="http://schemas.openxmlformats.org/officeDocument/2006/relationships" r:embed="rId1"/>
          <a:tile tx="0" ty="0" sx="100000" sy="100000" flip="none" algn="tl"/>
        </a:blipFill>
      </dgm:spPr>
      <dgm:t>
        <a:bodyPr/>
        <a:lstStyle/>
        <a:p>
          <a:endParaRPr lang="en-US"/>
        </a:p>
      </dgm:t>
    </dgm:pt>
    <dgm:pt modelId="{5D348FC0-39FE-4509-BCEC-FFC7DC806140}" type="pres">
      <dgm:prSet presAssocID="{2DBCFBF2-0A12-4F55-8247-FD2507C1A7F0}" presName="Name0" presStyleCnt="0">
        <dgm:presLayoutVars>
          <dgm:dir/>
          <dgm:resizeHandles val="exact"/>
        </dgm:presLayoutVars>
      </dgm:prSet>
      <dgm:spPr/>
      <dgm:t>
        <a:bodyPr/>
        <a:lstStyle/>
        <a:p>
          <a:endParaRPr lang="en-US"/>
        </a:p>
      </dgm:t>
    </dgm:pt>
    <dgm:pt modelId="{B27E9D8A-9127-497D-84CE-1323C50501B9}" type="pres">
      <dgm:prSet presAssocID="{8AAC1909-29E8-45DD-ADD9-4CD829C1ABEE}" presName="node" presStyleLbl="node1" presStyleIdx="0" presStyleCnt="4" custScaleX="146839" custScaleY="135229">
        <dgm:presLayoutVars>
          <dgm:bulletEnabled val="1"/>
        </dgm:presLayoutVars>
      </dgm:prSet>
      <dgm:spPr/>
      <dgm:t>
        <a:bodyPr/>
        <a:lstStyle/>
        <a:p>
          <a:endParaRPr lang="en-US"/>
        </a:p>
      </dgm:t>
    </dgm:pt>
    <dgm:pt modelId="{BD978D16-978E-46F6-AC4D-CFE0EFD026C4}" type="pres">
      <dgm:prSet presAssocID="{A8C85272-EB6D-41C1-98EA-A17AC7810E3E}" presName="sibTrans" presStyleLbl="sibTrans2D1" presStyleIdx="0" presStyleCnt="4"/>
      <dgm:spPr/>
      <dgm:t>
        <a:bodyPr/>
        <a:lstStyle/>
        <a:p>
          <a:endParaRPr lang="en-US"/>
        </a:p>
      </dgm:t>
    </dgm:pt>
    <dgm:pt modelId="{83CE8DF6-0D16-416A-8D3C-A2720256AD90}" type="pres">
      <dgm:prSet presAssocID="{A8C85272-EB6D-41C1-98EA-A17AC7810E3E}" presName="connectorText" presStyleLbl="sibTrans2D1" presStyleIdx="0" presStyleCnt="4"/>
      <dgm:spPr/>
      <dgm:t>
        <a:bodyPr/>
        <a:lstStyle/>
        <a:p>
          <a:endParaRPr lang="en-US"/>
        </a:p>
      </dgm:t>
    </dgm:pt>
    <dgm:pt modelId="{6DB7E73C-000A-4F06-AE69-89DFCDDA9F12}" type="pres">
      <dgm:prSet presAssocID="{C6609DE1-19C4-4360-A72A-A21852143B43}" presName="node" presStyleLbl="node1" presStyleIdx="1" presStyleCnt="4" custScaleX="147432">
        <dgm:presLayoutVars>
          <dgm:bulletEnabled val="1"/>
        </dgm:presLayoutVars>
      </dgm:prSet>
      <dgm:spPr/>
      <dgm:t>
        <a:bodyPr/>
        <a:lstStyle/>
        <a:p>
          <a:endParaRPr lang="en-US"/>
        </a:p>
      </dgm:t>
    </dgm:pt>
    <dgm:pt modelId="{58B6DAF9-48D1-4043-AEF0-E67E9EA29203}" type="pres">
      <dgm:prSet presAssocID="{292C47E4-1C00-4AE7-8321-A6654C346898}" presName="sibTrans" presStyleLbl="sibTrans2D1" presStyleIdx="1" presStyleCnt="4"/>
      <dgm:spPr/>
      <dgm:t>
        <a:bodyPr/>
        <a:lstStyle/>
        <a:p>
          <a:endParaRPr lang="en-US"/>
        </a:p>
      </dgm:t>
    </dgm:pt>
    <dgm:pt modelId="{BEAADDA1-C4F3-44D7-AAE7-486AAF559505}" type="pres">
      <dgm:prSet presAssocID="{292C47E4-1C00-4AE7-8321-A6654C346898}" presName="connectorText" presStyleLbl="sibTrans2D1" presStyleIdx="1" presStyleCnt="4"/>
      <dgm:spPr/>
      <dgm:t>
        <a:bodyPr/>
        <a:lstStyle/>
        <a:p>
          <a:endParaRPr lang="en-US"/>
        </a:p>
      </dgm:t>
    </dgm:pt>
    <dgm:pt modelId="{E284E4E4-1BAF-4B67-B7D1-F97B70534037}" type="pres">
      <dgm:prSet presAssocID="{27DECD80-3FB9-4FD3-BB00-D9AB2AC2B3BC}" presName="node" presStyleLbl="node1" presStyleIdx="2" presStyleCnt="4" custScaleX="175580" custScaleY="66059">
        <dgm:presLayoutVars>
          <dgm:bulletEnabled val="1"/>
        </dgm:presLayoutVars>
      </dgm:prSet>
      <dgm:spPr/>
      <dgm:t>
        <a:bodyPr/>
        <a:lstStyle/>
        <a:p>
          <a:endParaRPr lang="en-US"/>
        </a:p>
      </dgm:t>
    </dgm:pt>
    <dgm:pt modelId="{353617B3-30F6-4A5B-8300-0BD5C641733E}" type="pres">
      <dgm:prSet presAssocID="{15F08C0B-A0CB-448F-94CF-1CC021098523}" presName="sibTrans" presStyleLbl="sibTrans2D1" presStyleIdx="2" presStyleCnt="4"/>
      <dgm:spPr/>
      <dgm:t>
        <a:bodyPr/>
        <a:lstStyle/>
        <a:p>
          <a:endParaRPr lang="en-US"/>
        </a:p>
      </dgm:t>
    </dgm:pt>
    <dgm:pt modelId="{F997DB22-3CE4-4883-AB44-CDF5FF13AB75}" type="pres">
      <dgm:prSet presAssocID="{15F08C0B-A0CB-448F-94CF-1CC021098523}" presName="connectorText" presStyleLbl="sibTrans2D1" presStyleIdx="2" presStyleCnt="4"/>
      <dgm:spPr/>
      <dgm:t>
        <a:bodyPr/>
        <a:lstStyle/>
        <a:p>
          <a:endParaRPr lang="en-US"/>
        </a:p>
      </dgm:t>
    </dgm:pt>
    <dgm:pt modelId="{776F6B76-496F-45B1-B2EE-B209CA1124E5}" type="pres">
      <dgm:prSet presAssocID="{9ECB699B-6E10-4C4F-8D52-52B8C3C61AB7}" presName="node" presStyleLbl="node1" presStyleIdx="3" presStyleCnt="4" custScaleX="164386">
        <dgm:presLayoutVars>
          <dgm:bulletEnabled val="1"/>
        </dgm:presLayoutVars>
      </dgm:prSet>
      <dgm:spPr/>
      <dgm:t>
        <a:bodyPr/>
        <a:lstStyle/>
        <a:p>
          <a:endParaRPr lang="en-US"/>
        </a:p>
      </dgm:t>
    </dgm:pt>
    <dgm:pt modelId="{2B25710A-D7FE-4643-B90F-425AB796A61E}" type="pres">
      <dgm:prSet presAssocID="{E88F6BCD-2DEE-4304-BF18-97459DD25737}" presName="sibTrans" presStyleLbl="sibTrans2D1" presStyleIdx="3" presStyleCnt="4"/>
      <dgm:spPr/>
      <dgm:t>
        <a:bodyPr/>
        <a:lstStyle/>
        <a:p>
          <a:endParaRPr lang="en-US"/>
        </a:p>
      </dgm:t>
    </dgm:pt>
    <dgm:pt modelId="{107A6642-47AE-400F-9556-5C7A33771A50}" type="pres">
      <dgm:prSet presAssocID="{E88F6BCD-2DEE-4304-BF18-97459DD25737}" presName="connectorText" presStyleLbl="sibTrans2D1" presStyleIdx="3" presStyleCnt="4"/>
      <dgm:spPr/>
      <dgm:t>
        <a:bodyPr/>
        <a:lstStyle/>
        <a:p>
          <a:endParaRPr lang="en-US"/>
        </a:p>
      </dgm:t>
    </dgm:pt>
  </dgm:ptLst>
  <dgm:cxnLst>
    <dgm:cxn modelId="{C7DFC03B-261E-42F6-8359-A85099040920}" type="presOf" srcId="{27DECD80-3FB9-4FD3-BB00-D9AB2AC2B3BC}" destId="{E284E4E4-1BAF-4B67-B7D1-F97B70534037}" srcOrd="0" destOrd="0" presId="urn:microsoft.com/office/officeart/2005/8/layout/cycle7"/>
    <dgm:cxn modelId="{281A6121-7F22-49E3-BD12-7DEB066F5D09}" type="presOf" srcId="{8AAC1909-29E8-45DD-ADD9-4CD829C1ABEE}" destId="{B27E9D8A-9127-497D-84CE-1323C50501B9}" srcOrd="0" destOrd="0" presId="urn:microsoft.com/office/officeart/2005/8/layout/cycle7"/>
    <dgm:cxn modelId="{277E95A0-CFA2-40C5-8504-80A4FD99C7CC}" srcId="{2DBCFBF2-0A12-4F55-8247-FD2507C1A7F0}" destId="{9ECB699B-6E10-4C4F-8D52-52B8C3C61AB7}" srcOrd="3" destOrd="0" parTransId="{5B53AD4C-EE16-4A00-89F4-2BEAFDE1B2FA}" sibTransId="{E88F6BCD-2DEE-4304-BF18-97459DD25737}"/>
    <dgm:cxn modelId="{E2562D95-531E-45E7-B7EC-0458E5DEB03E}" srcId="{2DBCFBF2-0A12-4F55-8247-FD2507C1A7F0}" destId="{C6609DE1-19C4-4360-A72A-A21852143B43}" srcOrd="1" destOrd="0" parTransId="{2C2C8A5E-F149-4DEF-8380-8A70F282D22E}" sibTransId="{292C47E4-1C00-4AE7-8321-A6654C346898}"/>
    <dgm:cxn modelId="{1D7C935B-FCDD-4527-B10D-D14B8124F5D5}" type="presOf" srcId="{A8C85272-EB6D-41C1-98EA-A17AC7810E3E}" destId="{83CE8DF6-0D16-416A-8D3C-A2720256AD90}" srcOrd="1" destOrd="0" presId="urn:microsoft.com/office/officeart/2005/8/layout/cycle7"/>
    <dgm:cxn modelId="{6AA8D89A-6E6B-4219-8747-CAC92EF551A9}" type="presOf" srcId="{E88F6BCD-2DEE-4304-BF18-97459DD25737}" destId="{2B25710A-D7FE-4643-B90F-425AB796A61E}" srcOrd="0" destOrd="0" presId="urn:microsoft.com/office/officeart/2005/8/layout/cycle7"/>
    <dgm:cxn modelId="{95D3BEBE-ED49-4255-840F-AF5FE359F79A}" type="presOf" srcId="{E88F6BCD-2DEE-4304-BF18-97459DD25737}" destId="{107A6642-47AE-400F-9556-5C7A33771A50}" srcOrd="1" destOrd="0" presId="urn:microsoft.com/office/officeart/2005/8/layout/cycle7"/>
    <dgm:cxn modelId="{50F214A6-3021-4208-9722-C24E6D99B10F}" type="presOf" srcId="{2DBCFBF2-0A12-4F55-8247-FD2507C1A7F0}" destId="{5D348FC0-39FE-4509-BCEC-FFC7DC806140}" srcOrd="0" destOrd="0" presId="urn:microsoft.com/office/officeart/2005/8/layout/cycle7"/>
    <dgm:cxn modelId="{39579831-3E73-4875-83C9-C46CA03EEC9E}" type="presOf" srcId="{292C47E4-1C00-4AE7-8321-A6654C346898}" destId="{58B6DAF9-48D1-4043-AEF0-E67E9EA29203}" srcOrd="0" destOrd="0" presId="urn:microsoft.com/office/officeart/2005/8/layout/cycle7"/>
    <dgm:cxn modelId="{8F0331E0-F961-4CE2-AC92-854B016F8101}" type="presOf" srcId="{A8C85272-EB6D-41C1-98EA-A17AC7810E3E}" destId="{BD978D16-978E-46F6-AC4D-CFE0EFD026C4}" srcOrd="0" destOrd="0" presId="urn:microsoft.com/office/officeart/2005/8/layout/cycle7"/>
    <dgm:cxn modelId="{70676196-0B71-4336-8C89-ED832EDCBBAA}" type="presOf" srcId="{292C47E4-1C00-4AE7-8321-A6654C346898}" destId="{BEAADDA1-C4F3-44D7-AAE7-486AAF559505}" srcOrd="1" destOrd="0" presId="urn:microsoft.com/office/officeart/2005/8/layout/cycle7"/>
    <dgm:cxn modelId="{92FE675B-7D25-44E1-B24C-44AFB171C66F}" type="presOf" srcId="{15F08C0B-A0CB-448F-94CF-1CC021098523}" destId="{F997DB22-3CE4-4883-AB44-CDF5FF13AB75}" srcOrd="1" destOrd="0" presId="urn:microsoft.com/office/officeart/2005/8/layout/cycle7"/>
    <dgm:cxn modelId="{4F1A0108-F3B9-4372-B098-2F434FBC1889}" srcId="{2DBCFBF2-0A12-4F55-8247-FD2507C1A7F0}" destId="{27DECD80-3FB9-4FD3-BB00-D9AB2AC2B3BC}" srcOrd="2" destOrd="0" parTransId="{E4B7245F-216B-4B87-8F77-E52F2547F3B4}" sibTransId="{15F08C0B-A0CB-448F-94CF-1CC021098523}"/>
    <dgm:cxn modelId="{C8B3B957-6581-4DE5-9F83-24B79136B97D}" type="presOf" srcId="{9ECB699B-6E10-4C4F-8D52-52B8C3C61AB7}" destId="{776F6B76-496F-45B1-B2EE-B209CA1124E5}" srcOrd="0" destOrd="0" presId="urn:microsoft.com/office/officeart/2005/8/layout/cycle7"/>
    <dgm:cxn modelId="{F8DCDF27-D68F-46A3-9E46-BA25D88F16E7}" type="presOf" srcId="{C6609DE1-19C4-4360-A72A-A21852143B43}" destId="{6DB7E73C-000A-4F06-AE69-89DFCDDA9F12}" srcOrd="0" destOrd="0" presId="urn:microsoft.com/office/officeart/2005/8/layout/cycle7"/>
    <dgm:cxn modelId="{21680D2A-CFE7-4F4B-85EA-DCDCD9F3CEA6}" srcId="{2DBCFBF2-0A12-4F55-8247-FD2507C1A7F0}" destId="{8AAC1909-29E8-45DD-ADD9-4CD829C1ABEE}" srcOrd="0" destOrd="0" parTransId="{0647AD20-A80B-43E2-BF6F-45E41CAF9D9F}" sibTransId="{A8C85272-EB6D-41C1-98EA-A17AC7810E3E}"/>
    <dgm:cxn modelId="{BDE72D4B-CD08-407F-AAAF-1E1D40B77195}" type="presOf" srcId="{15F08C0B-A0CB-448F-94CF-1CC021098523}" destId="{353617B3-30F6-4A5B-8300-0BD5C641733E}" srcOrd="0" destOrd="0" presId="urn:microsoft.com/office/officeart/2005/8/layout/cycle7"/>
    <dgm:cxn modelId="{737AF9DD-6B59-4DDA-A1AD-001E14D77824}" type="presParOf" srcId="{5D348FC0-39FE-4509-BCEC-FFC7DC806140}" destId="{B27E9D8A-9127-497D-84CE-1323C50501B9}" srcOrd="0" destOrd="0" presId="urn:microsoft.com/office/officeart/2005/8/layout/cycle7"/>
    <dgm:cxn modelId="{65E658B9-9087-40E9-9AE6-7A41CBA1419B}" type="presParOf" srcId="{5D348FC0-39FE-4509-BCEC-FFC7DC806140}" destId="{BD978D16-978E-46F6-AC4D-CFE0EFD026C4}" srcOrd="1" destOrd="0" presId="urn:microsoft.com/office/officeart/2005/8/layout/cycle7"/>
    <dgm:cxn modelId="{30843C1F-162E-4930-9447-E76B8B144419}" type="presParOf" srcId="{BD978D16-978E-46F6-AC4D-CFE0EFD026C4}" destId="{83CE8DF6-0D16-416A-8D3C-A2720256AD90}" srcOrd="0" destOrd="0" presId="urn:microsoft.com/office/officeart/2005/8/layout/cycle7"/>
    <dgm:cxn modelId="{DF8B3A46-E5D3-46AF-8519-599E778A8680}" type="presParOf" srcId="{5D348FC0-39FE-4509-BCEC-FFC7DC806140}" destId="{6DB7E73C-000A-4F06-AE69-89DFCDDA9F12}" srcOrd="2" destOrd="0" presId="urn:microsoft.com/office/officeart/2005/8/layout/cycle7"/>
    <dgm:cxn modelId="{FE798FCF-003D-433A-9CC5-2364E8426BE8}" type="presParOf" srcId="{5D348FC0-39FE-4509-BCEC-FFC7DC806140}" destId="{58B6DAF9-48D1-4043-AEF0-E67E9EA29203}" srcOrd="3" destOrd="0" presId="urn:microsoft.com/office/officeart/2005/8/layout/cycle7"/>
    <dgm:cxn modelId="{5EE71838-0844-4E32-8779-53D0A75B90D0}" type="presParOf" srcId="{58B6DAF9-48D1-4043-AEF0-E67E9EA29203}" destId="{BEAADDA1-C4F3-44D7-AAE7-486AAF559505}" srcOrd="0" destOrd="0" presId="urn:microsoft.com/office/officeart/2005/8/layout/cycle7"/>
    <dgm:cxn modelId="{E7C6E781-B751-4311-A044-C7FA3532BD07}" type="presParOf" srcId="{5D348FC0-39FE-4509-BCEC-FFC7DC806140}" destId="{E284E4E4-1BAF-4B67-B7D1-F97B70534037}" srcOrd="4" destOrd="0" presId="urn:microsoft.com/office/officeart/2005/8/layout/cycle7"/>
    <dgm:cxn modelId="{A349C9A7-56F8-47FB-A034-131358910A90}" type="presParOf" srcId="{5D348FC0-39FE-4509-BCEC-FFC7DC806140}" destId="{353617B3-30F6-4A5B-8300-0BD5C641733E}" srcOrd="5" destOrd="0" presId="urn:microsoft.com/office/officeart/2005/8/layout/cycle7"/>
    <dgm:cxn modelId="{5BE8F878-9BAB-4993-BFB1-10E717B3F830}" type="presParOf" srcId="{353617B3-30F6-4A5B-8300-0BD5C641733E}" destId="{F997DB22-3CE4-4883-AB44-CDF5FF13AB75}" srcOrd="0" destOrd="0" presId="urn:microsoft.com/office/officeart/2005/8/layout/cycle7"/>
    <dgm:cxn modelId="{69FFF775-B12E-40DF-9DDF-D1EAC4E4BFA9}" type="presParOf" srcId="{5D348FC0-39FE-4509-BCEC-FFC7DC806140}" destId="{776F6B76-496F-45B1-B2EE-B209CA1124E5}" srcOrd="6" destOrd="0" presId="urn:microsoft.com/office/officeart/2005/8/layout/cycle7"/>
    <dgm:cxn modelId="{B0CAA1FE-0F77-4429-B5A6-A539ECF1A1C8}" type="presParOf" srcId="{5D348FC0-39FE-4509-BCEC-FFC7DC806140}" destId="{2B25710A-D7FE-4643-B90F-425AB796A61E}" srcOrd="7" destOrd="0" presId="urn:microsoft.com/office/officeart/2005/8/layout/cycle7"/>
    <dgm:cxn modelId="{59CBF05F-5A31-4346-85D1-1E887FF1FD48}" type="presParOf" srcId="{2B25710A-D7FE-4643-B90F-425AB796A61E}" destId="{107A6642-47AE-400F-9556-5C7A33771A5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CABE0-AA6C-4B30-9D9C-5B8DB41D7EE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B78FE03-1AE1-442C-AAC6-460770C3B26B}">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t>•</a:t>
          </a:r>
          <a:r>
            <a:rPr lang="en-US" b="1" dirty="0" smtClean="0">
              <a:latin typeface="Times New Roman" panose="02020603050405020304" pitchFamily="18" charset="0"/>
              <a:cs typeface="Times New Roman" panose="02020603050405020304" pitchFamily="18" charset="0"/>
            </a:rPr>
            <a:t>Sentiment: </a:t>
          </a:r>
          <a:r>
            <a:rPr lang="en-US" dirty="0" smtClean="0">
              <a:latin typeface="Times New Roman" panose="02020603050405020304" pitchFamily="18" charset="0"/>
              <a:cs typeface="Times New Roman" panose="02020603050405020304" pitchFamily="18" charset="0"/>
            </a:rPr>
            <a:t>"A just transition leaves no one behind. Equity is the bridge to sustainability."</a:t>
          </a:r>
          <a:endParaRPr lang="en-US" dirty="0">
            <a:latin typeface="Times New Roman" panose="02020603050405020304" pitchFamily="18" charset="0"/>
            <a:cs typeface="Times New Roman" panose="02020603050405020304" pitchFamily="18" charset="0"/>
          </a:endParaRPr>
        </a:p>
      </dgm:t>
    </dgm:pt>
    <dgm:pt modelId="{D9ED12BF-ED5F-437A-84E2-1F911886C18D}" type="parTrans" cxnId="{601AA806-7686-4F7F-A54F-5781FEDFBBFF}">
      <dgm:prSet/>
      <dgm:spPr/>
      <dgm:t>
        <a:bodyPr/>
        <a:lstStyle/>
        <a:p>
          <a:endParaRPr lang="en-US"/>
        </a:p>
      </dgm:t>
    </dgm:pt>
    <dgm:pt modelId="{D31D08F0-B67C-468C-8289-73A991BF63BB}" type="sibTrans" cxnId="{601AA806-7686-4F7F-A54F-5781FEDFBBFF}">
      <dgm:prSet/>
      <dgm:spPr/>
      <dgm:t>
        <a:bodyPr/>
        <a:lstStyle/>
        <a:p>
          <a:endParaRPr lang="en-US"/>
        </a:p>
      </dgm:t>
    </dgm:pt>
    <dgm:pt modelId="{405529A6-93AA-4A39-A607-F02457631FA2}">
      <dgm:prSet custT="1"/>
      <dgm:spPr/>
      <dgm:t>
        <a:bodyPr/>
        <a:lstStyle/>
        <a:p>
          <a:pPr rtl="0"/>
          <a:r>
            <a:rPr lang="en-US" sz="2600" dirty="0" smtClean="0"/>
            <a:t>•</a:t>
          </a:r>
          <a:r>
            <a:rPr lang="en-US" sz="2800" b="1" dirty="0" smtClean="0">
              <a:latin typeface="Times New Roman" panose="02020603050405020304" pitchFamily="18" charset="0"/>
              <a:cs typeface="Times New Roman" panose="02020603050405020304" pitchFamily="18" charset="0"/>
            </a:rPr>
            <a:t>Benefits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692A28E4-DBBE-4921-BEA7-5C59A7AD02D4}" type="parTrans" cxnId="{97946252-14B9-473A-AA02-2C2F2A6DFD1E}">
      <dgm:prSet/>
      <dgm:spPr/>
      <dgm:t>
        <a:bodyPr/>
        <a:lstStyle/>
        <a:p>
          <a:endParaRPr lang="en-US"/>
        </a:p>
      </dgm:t>
    </dgm:pt>
    <dgm:pt modelId="{9D8F0B42-ED21-4ACE-858C-7AA3D2469347}" type="sibTrans" cxnId="{97946252-14B9-473A-AA02-2C2F2A6DFD1E}">
      <dgm:prSet/>
      <dgm:spPr/>
      <dgm:t>
        <a:bodyPr/>
        <a:lstStyle/>
        <a:p>
          <a:endParaRPr lang="en-US"/>
        </a:p>
      </dgm:t>
    </dgm:pt>
    <dgm:pt modelId="{5F04F231-2548-4B7B-9BCB-625B4CEB5217}">
      <dgm:prSet custT="1"/>
      <dgm:spPr/>
      <dgm:t>
        <a:bodyPr/>
        <a:lstStyle/>
        <a:p>
          <a:pPr rtl="0"/>
          <a:r>
            <a:rPr lang="en-US" sz="2800" dirty="0" smtClean="0">
              <a:latin typeface="Times New Roman" panose="02020603050405020304" pitchFamily="18" charset="0"/>
              <a:cs typeface="Times New Roman" panose="02020603050405020304" pitchFamily="18" charset="0"/>
            </a:rPr>
            <a:t>Empowered waste workers.</a:t>
          </a:r>
          <a:endParaRPr lang="en-US" sz="2800" dirty="0">
            <a:latin typeface="Times New Roman" panose="02020603050405020304" pitchFamily="18" charset="0"/>
            <a:cs typeface="Times New Roman" panose="02020603050405020304" pitchFamily="18" charset="0"/>
          </a:endParaRPr>
        </a:p>
      </dgm:t>
    </dgm:pt>
    <dgm:pt modelId="{031D172A-8115-4461-A971-2148D9EFCA20}" type="parTrans" cxnId="{E25A2D6F-B3F2-4253-A69E-0F80C25BF4AE}">
      <dgm:prSet/>
      <dgm:spPr/>
      <dgm:t>
        <a:bodyPr/>
        <a:lstStyle/>
        <a:p>
          <a:endParaRPr lang="en-US"/>
        </a:p>
      </dgm:t>
    </dgm:pt>
    <dgm:pt modelId="{C14E0FEF-3312-4DB8-A99A-14C1C8465308}" type="sibTrans" cxnId="{E25A2D6F-B3F2-4253-A69E-0F80C25BF4AE}">
      <dgm:prSet/>
      <dgm:spPr/>
      <dgm:t>
        <a:bodyPr/>
        <a:lstStyle/>
        <a:p>
          <a:endParaRPr lang="en-US"/>
        </a:p>
      </dgm:t>
    </dgm:pt>
    <dgm:pt modelId="{DC2664C0-895B-420E-8B67-E91B0E825F3E}">
      <dgm:prSet custT="1"/>
      <dgm:spPr/>
      <dgm:t>
        <a:bodyPr/>
        <a:lstStyle/>
        <a:p>
          <a:pPr rtl="0"/>
          <a:r>
            <a:rPr lang="en-US" sz="2800" dirty="0" smtClean="0">
              <a:latin typeface="Times New Roman" panose="02020603050405020304" pitchFamily="18" charset="0"/>
              <a:cs typeface="Times New Roman" panose="02020603050405020304" pitchFamily="18" charset="0"/>
            </a:rPr>
            <a:t>Safer working environments.</a:t>
          </a:r>
          <a:endParaRPr lang="en-US" sz="2800" dirty="0">
            <a:latin typeface="Times New Roman" panose="02020603050405020304" pitchFamily="18" charset="0"/>
            <a:cs typeface="Times New Roman" panose="02020603050405020304" pitchFamily="18" charset="0"/>
          </a:endParaRPr>
        </a:p>
      </dgm:t>
    </dgm:pt>
    <dgm:pt modelId="{A6E938D8-4A15-461F-9EB3-1100E3FED286}" type="parTrans" cxnId="{22454266-0698-4A47-87E1-8EBAECAFEA6B}">
      <dgm:prSet/>
      <dgm:spPr/>
      <dgm:t>
        <a:bodyPr/>
        <a:lstStyle/>
        <a:p>
          <a:endParaRPr lang="en-US"/>
        </a:p>
      </dgm:t>
    </dgm:pt>
    <dgm:pt modelId="{B86DE4C6-6C76-4ED9-9D13-FAE153AA604C}" type="sibTrans" cxnId="{22454266-0698-4A47-87E1-8EBAECAFEA6B}">
      <dgm:prSet/>
      <dgm:spPr/>
      <dgm:t>
        <a:bodyPr/>
        <a:lstStyle/>
        <a:p>
          <a:endParaRPr lang="en-US"/>
        </a:p>
      </dgm:t>
    </dgm:pt>
    <dgm:pt modelId="{2D12542D-CD29-409D-8186-EC4028D8E210}">
      <dgm:prSet custT="1"/>
      <dgm:spPr/>
      <dgm:t>
        <a:bodyPr/>
        <a:lstStyle/>
        <a:p>
          <a:pPr rtl="0"/>
          <a:r>
            <a:rPr lang="en-US" sz="2800" dirty="0" smtClean="0">
              <a:latin typeface="Times New Roman" panose="02020603050405020304" pitchFamily="18" charset="0"/>
              <a:cs typeface="Times New Roman" panose="02020603050405020304" pitchFamily="18" charset="0"/>
            </a:rPr>
            <a:t>Stronger local economies.</a:t>
          </a:r>
          <a:endParaRPr lang="en-US" sz="2800" dirty="0">
            <a:latin typeface="Times New Roman" panose="02020603050405020304" pitchFamily="18" charset="0"/>
            <a:cs typeface="Times New Roman" panose="02020603050405020304" pitchFamily="18" charset="0"/>
          </a:endParaRPr>
        </a:p>
      </dgm:t>
    </dgm:pt>
    <dgm:pt modelId="{5B4D079A-6687-4437-8021-61B6D31D5283}" type="parTrans" cxnId="{43FEAF34-D59C-4A3E-BAEF-2179850E075D}">
      <dgm:prSet/>
      <dgm:spPr/>
      <dgm:t>
        <a:bodyPr/>
        <a:lstStyle/>
        <a:p>
          <a:endParaRPr lang="en-US"/>
        </a:p>
      </dgm:t>
    </dgm:pt>
    <dgm:pt modelId="{2F56E004-010E-4090-AA46-BF5177092D50}" type="sibTrans" cxnId="{43FEAF34-D59C-4A3E-BAEF-2179850E075D}">
      <dgm:prSet/>
      <dgm:spPr/>
      <dgm:t>
        <a:bodyPr/>
        <a:lstStyle/>
        <a:p>
          <a:endParaRPr lang="en-US"/>
        </a:p>
      </dgm:t>
    </dgm:pt>
    <dgm:pt modelId="{F5DFF84C-60A1-4BB9-B3AD-724B6B762F4C}">
      <dgm:prSet custT="1"/>
      <dgm:spPr/>
      <dgm:t>
        <a:bodyPr/>
        <a:lstStyle/>
        <a:p>
          <a:pPr rtl="0"/>
          <a:r>
            <a:rPr lang="en-US" sz="2800" dirty="0" smtClean="0">
              <a:latin typeface="Times New Roman" panose="02020603050405020304" pitchFamily="18" charset="0"/>
              <a:cs typeface="Times New Roman" panose="02020603050405020304" pitchFamily="18" charset="0"/>
            </a:rPr>
            <a:t>Improved circularity and resource recovery</a:t>
          </a:r>
          <a:endParaRPr lang="en-US" sz="2800" dirty="0">
            <a:latin typeface="Times New Roman" panose="02020603050405020304" pitchFamily="18" charset="0"/>
            <a:cs typeface="Times New Roman" panose="02020603050405020304" pitchFamily="18" charset="0"/>
          </a:endParaRPr>
        </a:p>
      </dgm:t>
    </dgm:pt>
    <dgm:pt modelId="{DC71FE5F-3376-4E9C-A7A5-5C307CE5E63C}" type="parTrans" cxnId="{DE11ACB9-F465-400C-A430-33773DC357C7}">
      <dgm:prSet/>
      <dgm:spPr/>
      <dgm:t>
        <a:bodyPr/>
        <a:lstStyle/>
        <a:p>
          <a:endParaRPr lang="en-US"/>
        </a:p>
      </dgm:t>
    </dgm:pt>
    <dgm:pt modelId="{21D08E50-3AF6-4511-90EE-319A59204B6D}" type="sibTrans" cxnId="{DE11ACB9-F465-400C-A430-33773DC357C7}">
      <dgm:prSet/>
      <dgm:spPr/>
      <dgm:t>
        <a:bodyPr/>
        <a:lstStyle/>
        <a:p>
          <a:endParaRPr lang="en-US"/>
        </a:p>
      </dgm:t>
    </dgm:pt>
    <dgm:pt modelId="{35ED9AB3-8EF3-40BA-91F6-FF4A843313D2}" type="pres">
      <dgm:prSet presAssocID="{8FACABE0-AA6C-4B30-9D9C-5B8DB41D7EEE}" presName="compositeShape" presStyleCnt="0">
        <dgm:presLayoutVars>
          <dgm:chMax val="7"/>
          <dgm:dir/>
          <dgm:resizeHandles val="exact"/>
        </dgm:presLayoutVars>
      </dgm:prSet>
      <dgm:spPr/>
      <dgm:t>
        <a:bodyPr/>
        <a:lstStyle/>
        <a:p>
          <a:endParaRPr lang="en-US"/>
        </a:p>
      </dgm:t>
    </dgm:pt>
    <dgm:pt modelId="{061700D8-0BBC-41E1-826E-DB273B3FD238}" type="pres">
      <dgm:prSet presAssocID="{6B78FE03-1AE1-442C-AAC6-460770C3B26B}" presName="circ1" presStyleLbl="vennNode1" presStyleIdx="0" presStyleCnt="2" custScaleX="109645" custScaleY="106309"/>
      <dgm:spPr/>
      <dgm:t>
        <a:bodyPr/>
        <a:lstStyle/>
        <a:p>
          <a:endParaRPr lang="en-US"/>
        </a:p>
      </dgm:t>
    </dgm:pt>
    <dgm:pt modelId="{28AB967F-46C9-4CAF-8814-FCB73907E9A6}" type="pres">
      <dgm:prSet presAssocID="{6B78FE03-1AE1-442C-AAC6-460770C3B26B}" presName="circ1Tx" presStyleLbl="revTx" presStyleIdx="0" presStyleCnt="0">
        <dgm:presLayoutVars>
          <dgm:chMax val="0"/>
          <dgm:chPref val="0"/>
          <dgm:bulletEnabled val="1"/>
        </dgm:presLayoutVars>
      </dgm:prSet>
      <dgm:spPr/>
      <dgm:t>
        <a:bodyPr/>
        <a:lstStyle/>
        <a:p>
          <a:endParaRPr lang="en-US"/>
        </a:p>
      </dgm:t>
    </dgm:pt>
    <dgm:pt modelId="{2F5D2CB9-4EB7-4EBD-9A51-8FC89626AE26}" type="pres">
      <dgm:prSet presAssocID="{405529A6-93AA-4A39-A607-F02457631FA2}" presName="circ2" presStyleLbl="vennNode1" presStyleIdx="1" presStyleCnt="2" custScaleX="97386" custScaleY="111050"/>
      <dgm:spPr/>
      <dgm:t>
        <a:bodyPr/>
        <a:lstStyle/>
        <a:p>
          <a:endParaRPr lang="en-US"/>
        </a:p>
      </dgm:t>
    </dgm:pt>
    <dgm:pt modelId="{E05ABAFC-6A5E-4836-AB6B-FA8AE447ECB4}" type="pres">
      <dgm:prSet presAssocID="{405529A6-93AA-4A39-A607-F02457631FA2}" presName="circ2Tx" presStyleLbl="revTx" presStyleIdx="0" presStyleCnt="0">
        <dgm:presLayoutVars>
          <dgm:chMax val="0"/>
          <dgm:chPref val="0"/>
          <dgm:bulletEnabled val="1"/>
        </dgm:presLayoutVars>
      </dgm:prSet>
      <dgm:spPr/>
      <dgm:t>
        <a:bodyPr/>
        <a:lstStyle/>
        <a:p>
          <a:endParaRPr lang="en-US"/>
        </a:p>
      </dgm:t>
    </dgm:pt>
  </dgm:ptLst>
  <dgm:cxnLst>
    <dgm:cxn modelId="{97946252-14B9-473A-AA02-2C2F2A6DFD1E}" srcId="{8FACABE0-AA6C-4B30-9D9C-5B8DB41D7EEE}" destId="{405529A6-93AA-4A39-A607-F02457631FA2}" srcOrd="1" destOrd="0" parTransId="{692A28E4-DBBE-4921-BEA7-5C59A7AD02D4}" sibTransId="{9D8F0B42-ED21-4ACE-858C-7AA3D2469347}"/>
    <dgm:cxn modelId="{CFFE48BA-6D5D-4D2E-A555-BCBE44FAC740}" type="presOf" srcId="{6B78FE03-1AE1-442C-AAC6-460770C3B26B}" destId="{061700D8-0BBC-41E1-826E-DB273B3FD238}" srcOrd="0" destOrd="0" presId="urn:microsoft.com/office/officeart/2005/8/layout/venn1"/>
    <dgm:cxn modelId="{61DB529A-5AB7-4211-A69D-3F19784E431A}" type="presOf" srcId="{405529A6-93AA-4A39-A607-F02457631FA2}" destId="{2F5D2CB9-4EB7-4EBD-9A51-8FC89626AE26}" srcOrd="0" destOrd="0" presId="urn:microsoft.com/office/officeart/2005/8/layout/venn1"/>
    <dgm:cxn modelId="{30B7812E-DA6D-4D62-9B63-2C4310D9997B}" type="presOf" srcId="{DC2664C0-895B-420E-8B67-E91B0E825F3E}" destId="{2F5D2CB9-4EB7-4EBD-9A51-8FC89626AE26}" srcOrd="0" destOrd="2" presId="urn:microsoft.com/office/officeart/2005/8/layout/venn1"/>
    <dgm:cxn modelId="{43FEAF34-D59C-4A3E-BAEF-2179850E075D}" srcId="{405529A6-93AA-4A39-A607-F02457631FA2}" destId="{2D12542D-CD29-409D-8186-EC4028D8E210}" srcOrd="2" destOrd="0" parTransId="{5B4D079A-6687-4437-8021-61B6D31D5283}" sibTransId="{2F56E004-010E-4090-AA46-BF5177092D50}"/>
    <dgm:cxn modelId="{6846BDFE-5555-40FB-ACAF-7B9AB01C3B4F}" type="presOf" srcId="{5F04F231-2548-4B7B-9BCB-625B4CEB5217}" destId="{E05ABAFC-6A5E-4836-AB6B-FA8AE447ECB4}" srcOrd="1" destOrd="1" presId="urn:microsoft.com/office/officeart/2005/8/layout/venn1"/>
    <dgm:cxn modelId="{22454266-0698-4A47-87E1-8EBAECAFEA6B}" srcId="{405529A6-93AA-4A39-A607-F02457631FA2}" destId="{DC2664C0-895B-420E-8B67-E91B0E825F3E}" srcOrd="1" destOrd="0" parTransId="{A6E938D8-4A15-461F-9EB3-1100E3FED286}" sibTransId="{B86DE4C6-6C76-4ED9-9D13-FAE153AA604C}"/>
    <dgm:cxn modelId="{CB5A9118-CEB5-42CD-8252-A6C8F4992485}" type="presOf" srcId="{5F04F231-2548-4B7B-9BCB-625B4CEB5217}" destId="{2F5D2CB9-4EB7-4EBD-9A51-8FC89626AE26}" srcOrd="0" destOrd="1" presId="urn:microsoft.com/office/officeart/2005/8/layout/venn1"/>
    <dgm:cxn modelId="{52D9AFC8-708C-45FC-8B1F-4D47C80C1D82}" type="presOf" srcId="{2D12542D-CD29-409D-8186-EC4028D8E210}" destId="{2F5D2CB9-4EB7-4EBD-9A51-8FC89626AE26}" srcOrd="0" destOrd="3" presId="urn:microsoft.com/office/officeart/2005/8/layout/venn1"/>
    <dgm:cxn modelId="{68C3072B-38C9-404E-A905-0564834CC748}" type="presOf" srcId="{405529A6-93AA-4A39-A607-F02457631FA2}" destId="{E05ABAFC-6A5E-4836-AB6B-FA8AE447ECB4}" srcOrd="1" destOrd="0" presId="urn:microsoft.com/office/officeart/2005/8/layout/venn1"/>
    <dgm:cxn modelId="{B373A044-EC5D-4BC0-A950-582E14A7F903}" type="presOf" srcId="{F5DFF84C-60A1-4BB9-B3AD-724B6B762F4C}" destId="{2F5D2CB9-4EB7-4EBD-9A51-8FC89626AE26}" srcOrd="0" destOrd="4" presId="urn:microsoft.com/office/officeart/2005/8/layout/venn1"/>
    <dgm:cxn modelId="{DF8B6BB0-09F3-4618-A882-9DD3A9F86AB8}" type="presOf" srcId="{8FACABE0-AA6C-4B30-9D9C-5B8DB41D7EEE}" destId="{35ED9AB3-8EF3-40BA-91F6-FF4A843313D2}" srcOrd="0" destOrd="0" presId="urn:microsoft.com/office/officeart/2005/8/layout/venn1"/>
    <dgm:cxn modelId="{DE11ACB9-F465-400C-A430-33773DC357C7}" srcId="{405529A6-93AA-4A39-A607-F02457631FA2}" destId="{F5DFF84C-60A1-4BB9-B3AD-724B6B762F4C}" srcOrd="3" destOrd="0" parTransId="{DC71FE5F-3376-4E9C-A7A5-5C307CE5E63C}" sibTransId="{21D08E50-3AF6-4511-90EE-319A59204B6D}"/>
    <dgm:cxn modelId="{8183510E-3DF5-45D1-91C9-C1F25CE21589}" type="presOf" srcId="{F5DFF84C-60A1-4BB9-B3AD-724B6B762F4C}" destId="{E05ABAFC-6A5E-4836-AB6B-FA8AE447ECB4}" srcOrd="1" destOrd="4" presId="urn:microsoft.com/office/officeart/2005/8/layout/venn1"/>
    <dgm:cxn modelId="{0A50D80B-0AD3-4EFE-BB3B-38B07DF4FEA1}" type="presOf" srcId="{DC2664C0-895B-420E-8B67-E91B0E825F3E}" destId="{E05ABAFC-6A5E-4836-AB6B-FA8AE447ECB4}" srcOrd="1" destOrd="2" presId="urn:microsoft.com/office/officeart/2005/8/layout/venn1"/>
    <dgm:cxn modelId="{E25A2D6F-B3F2-4253-A69E-0F80C25BF4AE}" srcId="{405529A6-93AA-4A39-A607-F02457631FA2}" destId="{5F04F231-2548-4B7B-9BCB-625B4CEB5217}" srcOrd="0" destOrd="0" parTransId="{031D172A-8115-4461-A971-2148D9EFCA20}" sibTransId="{C14E0FEF-3312-4DB8-A99A-14C1C8465308}"/>
    <dgm:cxn modelId="{601AA806-7686-4F7F-A54F-5781FEDFBBFF}" srcId="{8FACABE0-AA6C-4B30-9D9C-5B8DB41D7EEE}" destId="{6B78FE03-1AE1-442C-AAC6-460770C3B26B}" srcOrd="0" destOrd="0" parTransId="{D9ED12BF-ED5F-437A-84E2-1F911886C18D}" sibTransId="{D31D08F0-B67C-468C-8289-73A991BF63BB}"/>
    <dgm:cxn modelId="{63F9998C-0A59-423D-BA87-D39FD86E4B57}" type="presOf" srcId="{2D12542D-CD29-409D-8186-EC4028D8E210}" destId="{E05ABAFC-6A5E-4836-AB6B-FA8AE447ECB4}" srcOrd="1" destOrd="3" presId="urn:microsoft.com/office/officeart/2005/8/layout/venn1"/>
    <dgm:cxn modelId="{A6E757E6-2E55-42F3-B4E8-6F0CE98A58CE}" type="presOf" srcId="{6B78FE03-1AE1-442C-AAC6-460770C3B26B}" destId="{28AB967F-46C9-4CAF-8814-FCB73907E9A6}" srcOrd="1" destOrd="0" presId="urn:microsoft.com/office/officeart/2005/8/layout/venn1"/>
    <dgm:cxn modelId="{5B643B1D-2425-42D0-9250-041AE8F5D875}" type="presParOf" srcId="{35ED9AB3-8EF3-40BA-91F6-FF4A843313D2}" destId="{061700D8-0BBC-41E1-826E-DB273B3FD238}" srcOrd="0" destOrd="0" presId="urn:microsoft.com/office/officeart/2005/8/layout/venn1"/>
    <dgm:cxn modelId="{928BF491-FFF6-4A49-95EC-A585F6C1095C}" type="presParOf" srcId="{35ED9AB3-8EF3-40BA-91F6-FF4A843313D2}" destId="{28AB967F-46C9-4CAF-8814-FCB73907E9A6}" srcOrd="1" destOrd="0" presId="urn:microsoft.com/office/officeart/2005/8/layout/venn1"/>
    <dgm:cxn modelId="{CA749EA6-4BED-4D2E-852C-AD3C8C4D0F24}" type="presParOf" srcId="{35ED9AB3-8EF3-40BA-91F6-FF4A843313D2}" destId="{2F5D2CB9-4EB7-4EBD-9A51-8FC89626AE26}" srcOrd="2" destOrd="0" presId="urn:microsoft.com/office/officeart/2005/8/layout/venn1"/>
    <dgm:cxn modelId="{C10C87DE-5D5B-4357-AF2D-E2758193322E}" type="presParOf" srcId="{35ED9AB3-8EF3-40BA-91F6-FF4A843313D2}" destId="{E05ABAFC-6A5E-4836-AB6B-FA8AE447ECB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8EA3B-6A9E-4061-B5DE-52C0DC774ACE}"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479FBC7A-119A-48E5-BBAC-7CE072F1B011}">
      <dgm:prSet custT="1"/>
      <dgm:spPr/>
      <dgm:t>
        <a:bodyPr/>
        <a:lstStyle/>
        <a:p>
          <a:pPr rtl="0"/>
          <a:r>
            <a:rPr lang="en-US" sz="2400" b="1"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Recognition of Informal Sector Contributions</a:t>
          </a:r>
          <a:endParaRPr lang="en-US" sz="2400" dirty="0">
            <a:latin typeface="Times New Roman" panose="02020603050405020304" pitchFamily="18" charset="0"/>
            <a:cs typeface="Times New Roman" panose="02020603050405020304" pitchFamily="18" charset="0"/>
          </a:endParaRPr>
        </a:p>
      </dgm:t>
    </dgm:pt>
    <dgm:pt modelId="{81BCC728-9782-4698-A8BC-A42D22E978DE}" type="parTrans" cxnId="{9401FAA7-6D06-4625-91EA-92EC57FB085F}">
      <dgm:prSet/>
      <dgm:spPr/>
      <dgm:t>
        <a:bodyPr/>
        <a:lstStyle/>
        <a:p>
          <a:endParaRPr lang="en-US"/>
        </a:p>
      </dgm:t>
    </dgm:pt>
    <dgm:pt modelId="{0410A992-C89E-47D9-9E90-B50E4752104A}" type="sibTrans" cxnId="{9401FAA7-6D06-4625-91EA-92EC57FB085F}">
      <dgm:prSet/>
      <dgm:spPr/>
      <dgm:t>
        <a:bodyPr/>
        <a:lstStyle/>
        <a:p>
          <a:endParaRPr lang="en-US"/>
        </a:p>
      </dgm:t>
    </dgm:pt>
    <dgm:pt modelId="{64377CB4-B815-4CA2-8A76-4010250B7330}">
      <dgm:prSet custT="1"/>
      <dgm:spPr/>
      <dgm:t>
        <a:bodyPr/>
        <a:lstStyle/>
        <a:p>
          <a:pPr rtl="0"/>
          <a:r>
            <a:rPr lang="en-US" sz="2400" b="1" dirty="0" smtClean="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Capacity Building &amp; Skills Development</a:t>
          </a:r>
          <a:endParaRPr lang="en-US" sz="2400" dirty="0">
            <a:latin typeface="Times New Roman" panose="02020603050405020304" pitchFamily="18" charset="0"/>
            <a:cs typeface="Times New Roman" panose="02020603050405020304" pitchFamily="18" charset="0"/>
          </a:endParaRPr>
        </a:p>
      </dgm:t>
    </dgm:pt>
    <dgm:pt modelId="{1ECA5137-EE27-455C-ADD5-8B13EE7C8463}" type="parTrans" cxnId="{15B442F9-35BE-40CB-B84E-AA5D8A9F192C}">
      <dgm:prSet/>
      <dgm:spPr/>
      <dgm:t>
        <a:bodyPr/>
        <a:lstStyle/>
        <a:p>
          <a:endParaRPr lang="en-US"/>
        </a:p>
      </dgm:t>
    </dgm:pt>
    <dgm:pt modelId="{944B9491-3AE6-4E4A-AF9F-3B71FD9392E2}" type="sibTrans" cxnId="{15B442F9-35BE-40CB-B84E-AA5D8A9F192C}">
      <dgm:prSet/>
      <dgm:spPr/>
      <dgm:t>
        <a:bodyPr/>
        <a:lstStyle/>
        <a:p>
          <a:endParaRPr lang="en-US"/>
        </a:p>
      </dgm:t>
    </dgm:pt>
    <dgm:pt modelId="{29719F40-F862-407E-AFA1-C1FE728A0918}">
      <dgm:prSet custT="1"/>
      <dgm:spPr/>
      <dgm:t>
        <a:bodyPr/>
        <a:lstStyle/>
        <a:p>
          <a:pPr rtl="0"/>
          <a:r>
            <a:rPr lang="en-US" sz="2400" b="1"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Formalization &amp; Inclusion in EPR and Circular Economy Programs</a:t>
          </a:r>
          <a:endParaRPr lang="en-US" sz="2400" dirty="0">
            <a:latin typeface="Times New Roman" panose="02020603050405020304" pitchFamily="18" charset="0"/>
            <a:cs typeface="Times New Roman" panose="02020603050405020304" pitchFamily="18" charset="0"/>
          </a:endParaRPr>
        </a:p>
      </dgm:t>
    </dgm:pt>
    <dgm:pt modelId="{C86B9CFC-7FE2-4819-80ED-E18E0EBBA82A}" type="parTrans" cxnId="{24260FF8-6C33-4331-B6C1-8126C72D59C7}">
      <dgm:prSet/>
      <dgm:spPr/>
      <dgm:t>
        <a:bodyPr/>
        <a:lstStyle/>
        <a:p>
          <a:endParaRPr lang="en-US"/>
        </a:p>
      </dgm:t>
    </dgm:pt>
    <dgm:pt modelId="{1894451E-5B14-4D95-B4B3-48B5298D4605}" type="sibTrans" cxnId="{24260FF8-6C33-4331-B6C1-8126C72D59C7}">
      <dgm:prSet/>
      <dgm:spPr/>
      <dgm:t>
        <a:bodyPr/>
        <a:lstStyle/>
        <a:p>
          <a:endParaRPr lang="en-US"/>
        </a:p>
      </dgm:t>
    </dgm:pt>
    <dgm:pt modelId="{9279B1F7-2A54-4973-AB36-5F91485FD07D}">
      <dgm:prSet custT="1"/>
      <dgm:spPr/>
      <dgm:t>
        <a:bodyPr/>
        <a:lstStyle/>
        <a:p>
          <a:pPr rtl="0"/>
          <a:r>
            <a:rPr lang="en-US" sz="2400" b="1" dirty="0" smtClean="0">
              <a:latin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cs typeface="Times New Roman" panose="02020603050405020304" pitchFamily="18" charset="0"/>
            </a:rPr>
            <a:t>Access to Finance, Tools, and Infrastructure</a:t>
          </a:r>
          <a:endParaRPr lang="en-US" sz="2400" dirty="0">
            <a:latin typeface="Times New Roman" panose="02020603050405020304" pitchFamily="18" charset="0"/>
            <a:cs typeface="Times New Roman" panose="02020603050405020304" pitchFamily="18" charset="0"/>
          </a:endParaRPr>
        </a:p>
      </dgm:t>
    </dgm:pt>
    <dgm:pt modelId="{E9425102-0D60-4B77-851F-41DE4D70C1B2}" type="parTrans" cxnId="{CF64AE0E-79D3-4185-89B7-B24AA6BE856B}">
      <dgm:prSet/>
      <dgm:spPr/>
      <dgm:t>
        <a:bodyPr/>
        <a:lstStyle/>
        <a:p>
          <a:endParaRPr lang="en-US"/>
        </a:p>
      </dgm:t>
    </dgm:pt>
    <dgm:pt modelId="{9E6522AB-18F0-4B76-B72D-365BF1058DE0}" type="sibTrans" cxnId="{CF64AE0E-79D3-4185-89B7-B24AA6BE856B}">
      <dgm:prSet/>
      <dgm:spPr/>
      <dgm:t>
        <a:bodyPr/>
        <a:lstStyle/>
        <a:p>
          <a:endParaRPr lang="en-US"/>
        </a:p>
      </dgm:t>
    </dgm:pt>
    <dgm:pt modelId="{047C3DC2-689F-4566-97AD-9F1CD9486447}">
      <dgm:prSet custT="1"/>
      <dgm:spPr/>
      <dgm:t>
        <a:bodyPr/>
        <a:lstStyle/>
        <a:p>
          <a:pPr rtl="0"/>
          <a:r>
            <a:rPr lang="en-US" sz="2400" b="1"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Strengthened Legal and Policy Frameworks</a:t>
          </a:r>
          <a:endParaRPr lang="en-US" sz="2400" dirty="0">
            <a:latin typeface="Times New Roman" panose="02020603050405020304" pitchFamily="18" charset="0"/>
            <a:cs typeface="Times New Roman" panose="02020603050405020304" pitchFamily="18" charset="0"/>
          </a:endParaRPr>
        </a:p>
      </dgm:t>
    </dgm:pt>
    <dgm:pt modelId="{341A08A2-49D6-4BC8-909C-4F1D6BD0D7D4}" type="parTrans" cxnId="{C4E5D42E-9421-4834-8D7E-7D8900CAF88D}">
      <dgm:prSet/>
      <dgm:spPr/>
      <dgm:t>
        <a:bodyPr/>
        <a:lstStyle/>
        <a:p>
          <a:endParaRPr lang="en-US"/>
        </a:p>
      </dgm:t>
    </dgm:pt>
    <dgm:pt modelId="{F8E765FF-8985-49D5-B7F8-F15FEAFEC40C}" type="sibTrans" cxnId="{C4E5D42E-9421-4834-8D7E-7D8900CAF88D}">
      <dgm:prSet/>
      <dgm:spPr/>
      <dgm:t>
        <a:bodyPr/>
        <a:lstStyle/>
        <a:p>
          <a:endParaRPr lang="en-US"/>
        </a:p>
      </dgm:t>
    </dgm:pt>
    <dgm:pt modelId="{5757D880-92E0-4319-8834-4A5B102DE5FA}">
      <dgm:prSet custT="1"/>
      <dgm:spPr/>
      <dgm:t>
        <a:bodyPr/>
        <a:lstStyle/>
        <a:p>
          <a:pPr rtl="0"/>
          <a:r>
            <a:rPr lang="en-US" sz="2400" b="1"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Multi-Stakeholder Partnerships (Private Sector, Government, Communities)</a:t>
          </a:r>
          <a:endParaRPr lang="en-US" sz="2400" dirty="0">
            <a:latin typeface="Times New Roman" panose="02020603050405020304" pitchFamily="18" charset="0"/>
            <a:cs typeface="Times New Roman" panose="02020603050405020304" pitchFamily="18" charset="0"/>
          </a:endParaRPr>
        </a:p>
      </dgm:t>
    </dgm:pt>
    <dgm:pt modelId="{EA380920-53E0-46A3-85AB-A4418A137F6B}" type="parTrans" cxnId="{E5D97889-4A34-4495-AEA9-335373D38E32}">
      <dgm:prSet/>
      <dgm:spPr/>
      <dgm:t>
        <a:bodyPr/>
        <a:lstStyle/>
        <a:p>
          <a:endParaRPr lang="en-US"/>
        </a:p>
      </dgm:t>
    </dgm:pt>
    <dgm:pt modelId="{E23A7B44-77F3-42CB-9A40-579803DD1EFB}" type="sibTrans" cxnId="{E5D97889-4A34-4495-AEA9-335373D38E32}">
      <dgm:prSet/>
      <dgm:spPr/>
      <dgm:t>
        <a:bodyPr/>
        <a:lstStyle/>
        <a:p>
          <a:endParaRPr lang="en-US"/>
        </a:p>
      </dgm:t>
    </dgm:pt>
    <dgm:pt modelId="{E033328D-965B-44F3-B60E-22CDE0F07971}" type="pres">
      <dgm:prSet presAssocID="{BB68EA3B-6A9E-4061-B5DE-52C0DC774ACE}" presName="Name0" presStyleCnt="0">
        <dgm:presLayoutVars>
          <dgm:chMax val="7"/>
          <dgm:dir/>
          <dgm:resizeHandles val="exact"/>
        </dgm:presLayoutVars>
      </dgm:prSet>
      <dgm:spPr/>
      <dgm:t>
        <a:bodyPr/>
        <a:lstStyle/>
        <a:p>
          <a:endParaRPr lang="en-US"/>
        </a:p>
      </dgm:t>
    </dgm:pt>
    <dgm:pt modelId="{BB7A9292-2EF8-4B14-B800-7B75FBA4C173}" type="pres">
      <dgm:prSet presAssocID="{BB68EA3B-6A9E-4061-B5DE-52C0DC774ACE}" presName="ellipse1" presStyleLbl="vennNode1" presStyleIdx="0" presStyleCnt="6" custScaleY="115869">
        <dgm:presLayoutVars>
          <dgm:bulletEnabled val="1"/>
        </dgm:presLayoutVars>
      </dgm:prSet>
      <dgm:spPr/>
      <dgm:t>
        <a:bodyPr/>
        <a:lstStyle/>
        <a:p>
          <a:endParaRPr lang="en-US"/>
        </a:p>
      </dgm:t>
    </dgm:pt>
    <dgm:pt modelId="{21451608-3449-4268-9207-8883887F4F47}" type="pres">
      <dgm:prSet presAssocID="{BB68EA3B-6A9E-4061-B5DE-52C0DC774ACE}" presName="ellipse2" presStyleLbl="vennNode1" presStyleIdx="1" presStyleCnt="6" custScaleX="106357" custScaleY="134111">
        <dgm:presLayoutVars>
          <dgm:bulletEnabled val="1"/>
        </dgm:presLayoutVars>
      </dgm:prSet>
      <dgm:spPr/>
      <dgm:t>
        <a:bodyPr/>
        <a:lstStyle/>
        <a:p>
          <a:endParaRPr lang="en-US"/>
        </a:p>
      </dgm:t>
    </dgm:pt>
    <dgm:pt modelId="{38A563CD-D4F0-42F5-9E58-1E1CEEA718BB}" type="pres">
      <dgm:prSet presAssocID="{BB68EA3B-6A9E-4061-B5DE-52C0DC774ACE}" presName="ellipse3" presStyleLbl="vennNode1" presStyleIdx="2" presStyleCnt="6" custScaleX="102645" custScaleY="111973">
        <dgm:presLayoutVars>
          <dgm:bulletEnabled val="1"/>
        </dgm:presLayoutVars>
      </dgm:prSet>
      <dgm:spPr/>
      <dgm:t>
        <a:bodyPr/>
        <a:lstStyle/>
        <a:p>
          <a:endParaRPr lang="en-US"/>
        </a:p>
      </dgm:t>
    </dgm:pt>
    <dgm:pt modelId="{FD966149-4272-466F-9E79-52522F7100BB}" type="pres">
      <dgm:prSet presAssocID="{BB68EA3B-6A9E-4061-B5DE-52C0DC774ACE}" presName="ellipse4" presStyleLbl="vennNode1" presStyleIdx="3" presStyleCnt="6" custScaleX="103795" custScaleY="118957">
        <dgm:presLayoutVars>
          <dgm:bulletEnabled val="1"/>
        </dgm:presLayoutVars>
      </dgm:prSet>
      <dgm:spPr/>
      <dgm:t>
        <a:bodyPr/>
        <a:lstStyle/>
        <a:p>
          <a:endParaRPr lang="en-US"/>
        </a:p>
      </dgm:t>
    </dgm:pt>
    <dgm:pt modelId="{773A76C5-1ED4-4019-8C55-FA1AC66B46B8}" type="pres">
      <dgm:prSet presAssocID="{BB68EA3B-6A9E-4061-B5DE-52C0DC774ACE}" presName="ellipse5" presStyleLbl="vennNode1" presStyleIdx="4" presStyleCnt="6" custScaleX="103528" custScaleY="115500">
        <dgm:presLayoutVars>
          <dgm:bulletEnabled val="1"/>
        </dgm:presLayoutVars>
      </dgm:prSet>
      <dgm:spPr/>
      <dgm:t>
        <a:bodyPr/>
        <a:lstStyle/>
        <a:p>
          <a:endParaRPr lang="en-US"/>
        </a:p>
      </dgm:t>
    </dgm:pt>
    <dgm:pt modelId="{E4ABBACD-4A8C-4050-ADD7-C864B68A8A25}" type="pres">
      <dgm:prSet presAssocID="{BB68EA3B-6A9E-4061-B5DE-52C0DC774ACE}" presName="ellipse6" presStyleLbl="vennNode1" presStyleIdx="5" presStyleCnt="6" custScaleX="104948" custScaleY="118348">
        <dgm:presLayoutVars>
          <dgm:bulletEnabled val="1"/>
        </dgm:presLayoutVars>
      </dgm:prSet>
      <dgm:spPr/>
      <dgm:t>
        <a:bodyPr/>
        <a:lstStyle/>
        <a:p>
          <a:endParaRPr lang="en-US"/>
        </a:p>
      </dgm:t>
    </dgm:pt>
  </dgm:ptLst>
  <dgm:cxnLst>
    <dgm:cxn modelId="{CF64AE0E-79D3-4185-89B7-B24AA6BE856B}" srcId="{BB68EA3B-6A9E-4061-B5DE-52C0DC774ACE}" destId="{9279B1F7-2A54-4973-AB36-5F91485FD07D}" srcOrd="3" destOrd="0" parTransId="{E9425102-0D60-4B77-851F-41DE4D70C1B2}" sibTransId="{9E6522AB-18F0-4B76-B72D-365BF1058DE0}"/>
    <dgm:cxn modelId="{C4E5D42E-9421-4834-8D7E-7D8900CAF88D}" srcId="{BB68EA3B-6A9E-4061-B5DE-52C0DC774ACE}" destId="{047C3DC2-689F-4566-97AD-9F1CD9486447}" srcOrd="4" destOrd="0" parTransId="{341A08A2-49D6-4BC8-909C-4F1D6BD0D7D4}" sibTransId="{F8E765FF-8985-49D5-B7F8-F15FEAFEC40C}"/>
    <dgm:cxn modelId="{E5D97889-4A34-4495-AEA9-335373D38E32}" srcId="{BB68EA3B-6A9E-4061-B5DE-52C0DC774ACE}" destId="{5757D880-92E0-4319-8834-4A5B102DE5FA}" srcOrd="5" destOrd="0" parTransId="{EA380920-53E0-46A3-85AB-A4418A137F6B}" sibTransId="{E23A7B44-77F3-42CB-9A40-579803DD1EFB}"/>
    <dgm:cxn modelId="{5766C75E-8242-49BD-B599-1646A53493FE}" type="presOf" srcId="{BB68EA3B-6A9E-4061-B5DE-52C0DC774ACE}" destId="{E033328D-965B-44F3-B60E-22CDE0F07971}" srcOrd="0" destOrd="0" presId="urn:microsoft.com/office/officeart/2005/8/layout/rings+Icon"/>
    <dgm:cxn modelId="{EBCFF32D-4478-46E2-A03A-C3C965D5CB35}" type="presOf" srcId="{29719F40-F862-407E-AFA1-C1FE728A0918}" destId="{38A563CD-D4F0-42F5-9E58-1E1CEEA718BB}" srcOrd="0" destOrd="0" presId="urn:microsoft.com/office/officeart/2005/8/layout/rings+Icon"/>
    <dgm:cxn modelId="{56A57CFD-FD09-4DCA-BB95-DE4B18D29499}" type="presOf" srcId="{9279B1F7-2A54-4973-AB36-5F91485FD07D}" destId="{FD966149-4272-466F-9E79-52522F7100BB}" srcOrd="0" destOrd="0" presId="urn:microsoft.com/office/officeart/2005/8/layout/rings+Icon"/>
    <dgm:cxn modelId="{B75732F9-8754-47FF-AEEE-F9F20BFC75E2}" type="presOf" srcId="{64377CB4-B815-4CA2-8A76-4010250B7330}" destId="{21451608-3449-4268-9207-8883887F4F47}" srcOrd="0" destOrd="0" presId="urn:microsoft.com/office/officeart/2005/8/layout/rings+Icon"/>
    <dgm:cxn modelId="{790D4935-71E2-48B2-8EA2-C51477F5244F}" type="presOf" srcId="{479FBC7A-119A-48E5-BBAC-7CE072F1B011}" destId="{BB7A9292-2EF8-4B14-B800-7B75FBA4C173}" srcOrd="0" destOrd="0" presId="urn:microsoft.com/office/officeart/2005/8/layout/rings+Icon"/>
    <dgm:cxn modelId="{F75D07DF-9E03-4F51-AE52-04435ECB7E40}" type="presOf" srcId="{5757D880-92E0-4319-8834-4A5B102DE5FA}" destId="{E4ABBACD-4A8C-4050-ADD7-C864B68A8A25}" srcOrd="0" destOrd="0" presId="urn:microsoft.com/office/officeart/2005/8/layout/rings+Icon"/>
    <dgm:cxn modelId="{15B442F9-35BE-40CB-B84E-AA5D8A9F192C}" srcId="{BB68EA3B-6A9E-4061-B5DE-52C0DC774ACE}" destId="{64377CB4-B815-4CA2-8A76-4010250B7330}" srcOrd="1" destOrd="0" parTransId="{1ECA5137-EE27-455C-ADD5-8B13EE7C8463}" sibTransId="{944B9491-3AE6-4E4A-AF9F-3B71FD9392E2}"/>
    <dgm:cxn modelId="{28CB122E-130C-45C3-86F7-D6B4A891181E}" type="presOf" srcId="{047C3DC2-689F-4566-97AD-9F1CD9486447}" destId="{773A76C5-1ED4-4019-8C55-FA1AC66B46B8}" srcOrd="0" destOrd="0" presId="urn:microsoft.com/office/officeart/2005/8/layout/rings+Icon"/>
    <dgm:cxn modelId="{9401FAA7-6D06-4625-91EA-92EC57FB085F}" srcId="{BB68EA3B-6A9E-4061-B5DE-52C0DC774ACE}" destId="{479FBC7A-119A-48E5-BBAC-7CE072F1B011}" srcOrd="0" destOrd="0" parTransId="{81BCC728-9782-4698-A8BC-A42D22E978DE}" sibTransId="{0410A992-C89E-47D9-9E90-B50E4752104A}"/>
    <dgm:cxn modelId="{24260FF8-6C33-4331-B6C1-8126C72D59C7}" srcId="{BB68EA3B-6A9E-4061-B5DE-52C0DC774ACE}" destId="{29719F40-F862-407E-AFA1-C1FE728A0918}" srcOrd="2" destOrd="0" parTransId="{C86B9CFC-7FE2-4819-80ED-E18E0EBBA82A}" sibTransId="{1894451E-5B14-4D95-B4B3-48B5298D4605}"/>
    <dgm:cxn modelId="{7C0674AE-AF27-47AC-A09D-E48665DA265D}" type="presParOf" srcId="{E033328D-965B-44F3-B60E-22CDE0F07971}" destId="{BB7A9292-2EF8-4B14-B800-7B75FBA4C173}" srcOrd="0" destOrd="0" presId="urn:microsoft.com/office/officeart/2005/8/layout/rings+Icon"/>
    <dgm:cxn modelId="{BEC385E0-0D18-46B7-9DE8-1A4A299A2F4D}" type="presParOf" srcId="{E033328D-965B-44F3-B60E-22CDE0F07971}" destId="{21451608-3449-4268-9207-8883887F4F47}" srcOrd="1" destOrd="0" presId="urn:microsoft.com/office/officeart/2005/8/layout/rings+Icon"/>
    <dgm:cxn modelId="{88551C4B-8D13-486D-9525-30BBCC5862A1}" type="presParOf" srcId="{E033328D-965B-44F3-B60E-22CDE0F07971}" destId="{38A563CD-D4F0-42F5-9E58-1E1CEEA718BB}" srcOrd="2" destOrd="0" presId="urn:microsoft.com/office/officeart/2005/8/layout/rings+Icon"/>
    <dgm:cxn modelId="{FF924B36-9F18-4FBB-A529-A086E52ABD30}" type="presParOf" srcId="{E033328D-965B-44F3-B60E-22CDE0F07971}" destId="{FD966149-4272-466F-9E79-52522F7100BB}" srcOrd="3" destOrd="0" presId="urn:microsoft.com/office/officeart/2005/8/layout/rings+Icon"/>
    <dgm:cxn modelId="{A5B5D51A-6313-47D9-A568-F211132F8D88}" type="presParOf" srcId="{E033328D-965B-44F3-B60E-22CDE0F07971}" destId="{773A76C5-1ED4-4019-8C55-FA1AC66B46B8}" srcOrd="4" destOrd="0" presId="urn:microsoft.com/office/officeart/2005/8/layout/rings+Icon"/>
    <dgm:cxn modelId="{75734D32-7CBB-4D95-9942-4C8600B5E70E}" type="presParOf" srcId="{E033328D-965B-44F3-B60E-22CDE0F07971}" destId="{E4ABBACD-4A8C-4050-ADD7-C864B68A8A25}"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90F74-6206-4110-89E9-0957A8BE9E3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6C78A18-2729-4C37-BFF7-BB17E78C9AB2}">
      <dgm:prSet custT="1"/>
      <dgm:spPr/>
      <dgm:t>
        <a:bodyPr/>
        <a:lstStyle/>
        <a:p>
          <a:pPr rtl="0"/>
          <a:r>
            <a:rPr lang="en-US" sz="1800" b="1" dirty="0" smtClean="0">
              <a:latin typeface="Times New Roman" panose="02020603050405020304" pitchFamily="18" charset="0"/>
              <a:cs typeface="Times New Roman" panose="02020603050405020304" pitchFamily="18" charset="0"/>
            </a:rPr>
            <a:t>7</a:t>
          </a:r>
          <a:r>
            <a:rPr lang="en-US" sz="2400" b="1" dirty="0" smtClean="0">
              <a:latin typeface="Times New Roman" panose="02020603050405020304" pitchFamily="18" charset="0"/>
              <a:cs typeface="Times New Roman" panose="02020603050405020304" pitchFamily="18" charset="0"/>
            </a:rPr>
            <a:t>) Reforming Market Practices:</a:t>
          </a:r>
          <a:r>
            <a:rPr lang="en-US" sz="2400" dirty="0" smtClean="0">
              <a:latin typeface="Times New Roman" panose="02020603050405020304" pitchFamily="18" charset="0"/>
              <a:cs typeface="Times New Roman" panose="02020603050405020304" pitchFamily="18" charset="0"/>
            </a:rPr>
            <a:t> Address unfair pricing of recyclable materials and ensure transparent EPR fee disbursements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6F2CA790-D487-4C43-9DA6-D37C8CF6FCEE}" type="parTrans" cxnId="{16D60DA7-071A-4F53-8ED7-25B641BABE4E}">
      <dgm:prSet/>
      <dgm:spPr/>
      <dgm:t>
        <a:bodyPr/>
        <a:lstStyle/>
        <a:p>
          <a:endParaRPr lang="en-US"/>
        </a:p>
      </dgm:t>
    </dgm:pt>
    <dgm:pt modelId="{5E2DEA06-A337-416E-8891-E2A100867A2E}" type="sibTrans" cxnId="{16D60DA7-071A-4F53-8ED7-25B641BABE4E}">
      <dgm:prSet/>
      <dgm:spPr/>
      <dgm:t>
        <a:bodyPr/>
        <a:lstStyle/>
        <a:p>
          <a:endParaRPr lang="en-US"/>
        </a:p>
      </dgm:t>
    </dgm:pt>
    <dgm:pt modelId="{C11C5A11-C764-45A0-A96F-6A2A23ED5FAB}">
      <dgm:prSet custT="1"/>
      <dgm:spPr/>
      <dgm:t>
        <a:bodyPr/>
        <a:lstStyle/>
        <a:p>
          <a:pPr rtl="0"/>
          <a:r>
            <a:rPr lang="en-US" sz="2400" b="1" dirty="0" smtClean="0">
              <a:latin typeface="Times New Roman" panose="02020603050405020304" pitchFamily="18" charset="0"/>
              <a:cs typeface="Times New Roman" panose="02020603050405020304" pitchFamily="18" charset="0"/>
            </a:rPr>
            <a:t>8) Policy Inclusion for Repairers:</a:t>
          </a:r>
          <a:r>
            <a:rPr lang="en-US" sz="2400" dirty="0" smtClean="0">
              <a:latin typeface="Times New Roman" panose="02020603050405020304" pitchFamily="18" charset="0"/>
              <a:cs typeface="Times New Roman" panose="02020603050405020304" pitchFamily="18" charset="0"/>
            </a:rPr>
            <a:t> Integrate repairers into EPR mechanisms and develop supportive regulatory frameworks to bridge equity gaps</a:t>
          </a:r>
          <a:r>
            <a:rPr lang="en-US" sz="1800" dirty="0" smtClean="0"/>
            <a:t>.</a:t>
          </a:r>
          <a:endParaRPr lang="en-US" sz="1800" dirty="0"/>
        </a:p>
      </dgm:t>
    </dgm:pt>
    <dgm:pt modelId="{94FE4053-60D2-464B-B3B7-071BB1F6CA20}" type="parTrans" cxnId="{9639E09B-4FE1-4B4C-98D8-ABF57D9C1260}">
      <dgm:prSet/>
      <dgm:spPr/>
      <dgm:t>
        <a:bodyPr/>
        <a:lstStyle/>
        <a:p>
          <a:endParaRPr lang="en-US"/>
        </a:p>
      </dgm:t>
    </dgm:pt>
    <dgm:pt modelId="{92F8F5A1-7E72-4EC8-836F-E5205469EE72}" type="sibTrans" cxnId="{9639E09B-4FE1-4B4C-98D8-ABF57D9C1260}">
      <dgm:prSet/>
      <dgm:spPr/>
      <dgm:t>
        <a:bodyPr/>
        <a:lstStyle/>
        <a:p>
          <a:endParaRPr lang="en-US"/>
        </a:p>
      </dgm:t>
    </dgm:pt>
    <dgm:pt modelId="{35E17847-B47E-4FF8-8259-848FB440634D}">
      <dgm:prSet custT="1"/>
      <dgm:spPr/>
      <dgm:t>
        <a:bodyPr/>
        <a:lstStyle/>
        <a:p>
          <a:pPr rtl="0"/>
          <a:r>
            <a:rPr lang="en-US" sz="2400" b="1" dirty="0" smtClean="0">
              <a:latin typeface="Times New Roman" panose="02020603050405020304" pitchFamily="18" charset="0"/>
              <a:cs typeface="Times New Roman" panose="02020603050405020304" pitchFamily="18" charset="0"/>
            </a:rPr>
            <a:t>10) Gender-Sensitive Programming:</a:t>
          </a:r>
          <a:r>
            <a:rPr lang="en-US" sz="2400" dirty="0" smtClean="0">
              <a:latin typeface="Times New Roman" panose="02020603050405020304" pitchFamily="18" charset="0"/>
              <a:cs typeface="Times New Roman" panose="02020603050405020304" pitchFamily="18" charset="0"/>
            </a:rPr>
            <a:t> Promote equitable access and leadership for women and other marginalized groups in the e-waste value chain</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8595D36D-4187-4F50-92EC-A2AEA1DC6C7E}" type="parTrans" cxnId="{610D510E-80D2-4926-B955-EE9EF0D28748}">
      <dgm:prSet/>
      <dgm:spPr/>
      <dgm:t>
        <a:bodyPr/>
        <a:lstStyle/>
        <a:p>
          <a:endParaRPr lang="en-US"/>
        </a:p>
      </dgm:t>
    </dgm:pt>
    <dgm:pt modelId="{E4AD41FB-54B5-489E-86EE-3D4CDD1F1328}" type="sibTrans" cxnId="{610D510E-80D2-4926-B955-EE9EF0D28748}">
      <dgm:prSet/>
      <dgm:spPr/>
      <dgm:t>
        <a:bodyPr/>
        <a:lstStyle/>
        <a:p>
          <a:endParaRPr lang="en-US"/>
        </a:p>
      </dgm:t>
    </dgm:pt>
    <dgm:pt modelId="{D8BDC73C-451A-4A3B-B1C4-E389962B79D5}" type="pres">
      <dgm:prSet presAssocID="{A1490F74-6206-4110-89E9-0957A8BE9E30}" presName="compositeShape" presStyleCnt="0">
        <dgm:presLayoutVars>
          <dgm:chMax val="7"/>
          <dgm:dir/>
          <dgm:resizeHandles val="exact"/>
        </dgm:presLayoutVars>
      </dgm:prSet>
      <dgm:spPr/>
      <dgm:t>
        <a:bodyPr/>
        <a:lstStyle/>
        <a:p>
          <a:endParaRPr lang="en-US"/>
        </a:p>
      </dgm:t>
    </dgm:pt>
    <dgm:pt modelId="{FBC4002C-85E2-47B3-A93F-7FAE73F7BCE2}" type="pres">
      <dgm:prSet presAssocID="{A6C78A18-2729-4C37-BFF7-BB17E78C9AB2}" presName="circ1" presStyleLbl="vennNode1" presStyleIdx="0" presStyleCnt="3" custScaleX="124618" custScaleY="118756"/>
      <dgm:spPr/>
      <dgm:t>
        <a:bodyPr/>
        <a:lstStyle/>
        <a:p>
          <a:endParaRPr lang="en-US"/>
        </a:p>
      </dgm:t>
    </dgm:pt>
    <dgm:pt modelId="{9372C915-A6AE-4759-B656-2EDB16D0B62B}" type="pres">
      <dgm:prSet presAssocID="{A6C78A18-2729-4C37-BFF7-BB17E78C9AB2}" presName="circ1Tx" presStyleLbl="revTx" presStyleIdx="0" presStyleCnt="0">
        <dgm:presLayoutVars>
          <dgm:chMax val="0"/>
          <dgm:chPref val="0"/>
          <dgm:bulletEnabled val="1"/>
        </dgm:presLayoutVars>
      </dgm:prSet>
      <dgm:spPr/>
      <dgm:t>
        <a:bodyPr/>
        <a:lstStyle/>
        <a:p>
          <a:endParaRPr lang="en-US"/>
        </a:p>
      </dgm:t>
    </dgm:pt>
    <dgm:pt modelId="{C1933144-9955-444D-80B6-E47DEA2A0D13}" type="pres">
      <dgm:prSet presAssocID="{C11C5A11-C764-45A0-A96F-6A2A23ED5FAB}" presName="circ2" presStyleLbl="vennNode1" presStyleIdx="1" presStyleCnt="3" custScaleX="143694"/>
      <dgm:spPr/>
      <dgm:t>
        <a:bodyPr/>
        <a:lstStyle/>
        <a:p>
          <a:endParaRPr lang="en-US"/>
        </a:p>
      </dgm:t>
    </dgm:pt>
    <dgm:pt modelId="{5E648DB0-141D-4B03-A18D-51A51941444B}" type="pres">
      <dgm:prSet presAssocID="{C11C5A11-C764-45A0-A96F-6A2A23ED5FAB}" presName="circ2Tx" presStyleLbl="revTx" presStyleIdx="0" presStyleCnt="0">
        <dgm:presLayoutVars>
          <dgm:chMax val="0"/>
          <dgm:chPref val="0"/>
          <dgm:bulletEnabled val="1"/>
        </dgm:presLayoutVars>
      </dgm:prSet>
      <dgm:spPr/>
      <dgm:t>
        <a:bodyPr/>
        <a:lstStyle/>
        <a:p>
          <a:endParaRPr lang="en-US"/>
        </a:p>
      </dgm:t>
    </dgm:pt>
    <dgm:pt modelId="{B92D7A28-3889-4A10-AAF7-3FA3E6E91655}" type="pres">
      <dgm:prSet presAssocID="{35E17847-B47E-4FF8-8259-848FB440634D}" presName="circ3" presStyleLbl="vennNode1" presStyleIdx="2" presStyleCnt="3" custScaleX="130081"/>
      <dgm:spPr/>
      <dgm:t>
        <a:bodyPr/>
        <a:lstStyle/>
        <a:p>
          <a:endParaRPr lang="en-US"/>
        </a:p>
      </dgm:t>
    </dgm:pt>
    <dgm:pt modelId="{69AE9B53-FC7E-4E82-9ADE-3E22EDB6284A}" type="pres">
      <dgm:prSet presAssocID="{35E17847-B47E-4FF8-8259-848FB440634D}" presName="circ3Tx" presStyleLbl="revTx" presStyleIdx="0" presStyleCnt="0">
        <dgm:presLayoutVars>
          <dgm:chMax val="0"/>
          <dgm:chPref val="0"/>
          <dgm:bulletEnabled val="1"/>
        </dgm:presLayoutVars>
      </dgm:prSet>
      <dgm:spPr/>
      <dgm:t>
        <a:bodyPr/>
        <a:lstStyle/>
        <a:p>
          <a:endParaRPr lang="en-US"/>
        </a:p>
      </dgm:t>
    </dgm:pt>
  </dgm:ptLst>
  <dgm:cxnLst>
    <dgm:cxn modelId="{B15E5532-A708-4F4A-9DD4-86B373D935F5}" type="presOf" srcId="{A6C78A18-2729-4C37-BFF7-BB17E78C9AB2}" destId="{9372C915-A6AE-4759-B656-2EDB16D0B62B}" srcOrd="1" destOrd="0" presId="urn:microsoft.com/office/officeart/2005/8/layout/venn1"/>
    <dgm:cxn modelId="{16D60DA7-071A-4F53-8ED7-25B641BABE4E}" srcId="{A1490F74-6206-4110-89E9-0957A8BE9E30}" destId="{A6C78A18-2729-4C37-BFF7-BB17E78C9AB2}" srcOrd="0" destOrd="0" parTransId="{6F2CA790-D487-4C43-9DA6-D37C8CF6FCEE}" sibTransId="{5E2DEA06-A337-416E-8891-E2A100867A2E}"/>
    <dgm:cxn modelId="{84E2ED9D-ADA9-4F97-A2FA-2A33D78E74F5}" type="presOf" srcId="{C11C5A11-C764-45A0-A96F-6A2A23ED5FAB}" destId="{5E648DB0-141D-4B03-A18D-51A51941444B}" srcOrd="1" destOrd="0" presId="urn:microsoft.com/office/officeart/2005/8/layout/venn1"/>
    <dgm:cxn modelId="{7F768DC0-258B-4F56-A999-C2E66EBEDD76}" type="presOf" srcId="{35E17847-B47E-4FF8-8259-848FB440634D}" destId="{B92D7A28-3889-4A10-AAF7-3FA3E6E91655}" srcOrd="0" destOrd="0" presId="urn:microsoft.com/office/officeart/2005/8/layout/venn1"/>
    <dgm:cxn modelId="{6B220A16-6FDC-47B9-9C0C-653E13D5E64F}" type="presOf" srcId="{C11C5A11-C764-45A0-A96F-6A2A23ED5FAB}" destId="{C1933144-9955-444D-80B6-E47DEA2A0D13}" srcOrd="0" destOrd="0" presId="urn:microsoft.com/office/officeart/2005/8/layout/venn1"/>
    <dgm:cxn modelId="{8B722DA9-25B3-4E9C-ADE4-B0BFB900736C}" type="presOf" srcId="{35E17847-B47E-4FF8-8259-848FB440634D}" destId="{69AE9B53-FC7E-4E82-9ADE-3E22EDB6284A}" srcOrd="1" destOrd="0" presId="urn:microsoft.com/office/officeart/2005/8/layout/venn1"/>
    <dgm:cxn modelId="{9639E09B-4FE1-4B4C-98D8-ABF57D9C1260}" srcId="{A1490F74-6206-4110-89E9-0957A8BE9E30}" destId="{C11C5A11-C764-45A0-A96F-6A2A23ED5FAB}" srcOrd="1" destOrd="0" parTransId="{94FE4053-60D2-464B-B3B7-071BB1F6CA20}" sibTransId="{92F8F5A1-7E72-4EC8-836F-E5205469EE72}"/>
    <dgm:cxn modelId="{FC41F855-6EEC-4444-9C65-0D5F25C44EA2}" type="presOf" srcId="{A6C78A18-2729-4C37-BFF7-BB17E78C9AB2}" destId="{FBC4002C-85E2-47B3-A93F-7FAE73F7BCE2}" srcOrd="0" destOrd="0" presId="urn:microsoft.com/office/officeart/2005/8/layout/venn1"/>
    <dgm:cxn modelId="{610D510E-80D2-4926-B955-EE9EF0D28748}" srcId="{A1490F74-6206-4110-89E9-0957A8BE9E30}" destId="{35E17847-B47E-4FF8-8259-848FB440634D}" srcOrd="2" destOrd="0" parTransId="{8595D36D-4187-4F50-92EC-A2AEA1DC6C7E}" sibTransId="{E4AD41FB-54B5-489E-86EE-3D4CDD1F1328}"/>
    <dgm:cxn modelId="{2144AF28-BB4E-4FC1-A667-817C31F39F91}" type="presOf" srcId="{A1490F74-6206-4110-89E9-0957A8BE9E30}" destId="{D8BDC73C-451A-4A3B-B1C4-E389962B79D5}" srcOrd="0" destOrd="0" presId="urn:microsoft.com/office/officeart/2005/8/layout/venn1"/>
    <dgm:cxn modelId="{8E12CCED-CC59-4ABF-97F8-ED812B68A3C9}" type="presParOf" srcId="{D8BDC73C-451A-4A3B-B1C4-E389962B79D5}" destId="{FBC4002C-85E2-47B3-A93F-7FAE73F7BCE2}" srcOrd="0" destOrd="0" presId="urn:microsoft.com/office/officeart/2005/8/layout/venn1"/>
    <dgm:cxn modelId="{49544682-A6FC-44D2-A068-B9D7ACC8A298}" type="presParOf" srcId="{D8BDC73C-451A-4A3B-B1C4-E389962B79D5}" destId="{9372C915-A6AE-4759-B656-2EDB16D0B62B}" srcOrd="1" destOrd="0" presId="urn:microsoft.com/office/officeart/2005/8/layout/venn1"/>
    <dgm:cxn modelId="{78812275-0747-44DB-9141-F3840D7F18CF}" type="presParOf" srcId="{D8BDC73C-451A-4A3B-B1C4-E389962B79D5}" destId="{C1933144-9955-444D-80B6-E47DEA2A0D13}" srcOrd="2" destOrd="0" presId="urn:microsoft.com/office/officeart/2005/8/layout/venn1"/>
    <dgm:cxn modelId="{1418EADC-6071-4008-AF66-C35191AFD318}" type="presParOf" srcId="{D8BDC73C-451A-4A3B-B1C4-E389962B79D5}" destId="{5E648DB0-141D-4B03-A18D-51A51941444B}" srcOrd="3" destOrd="0" presId="urn:microsoft.com/office/officeart/2005/8/layout/venn1"/>
    <dgm:cxn modelId="{17F7C89D-030E-475E-81DB-3942C3732BCC}" type="presParOf" srcId="{D8BDC73C-451A-4A3B-B1C4-E389962B79D5}" destId="{B92D7A28-3889-4A10-AAF7-3FA3E6E91655}" srcOrd="4" destOrd="0" presId="urn:microsoft.com/office/officeart/2005/8/layout/venn1"/>
    <dgm:cxn modelId="{D45E95E0-E168-46A8-9C1E-768097E8DEAC}" type="presParOf" srcId="{D8BDC73C-451A-4A3B-B1C4-E389962B79D5}" destId="{69AE9B53-FC7E-4E82-9ADE-3E22EDB6284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90DE7F-7D78-4BF2-8F69-46F1FBD34F8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4578F13-8515-4F6C-B642-668A92A15D7D}">
      <dgm:prSet/>
      <dgm:spPr/>
      <dgm:t>
        <a:bodyPr/>
        <a:lstStyle/>
        <a:p>
          <a:pPr rtl="0"/>
          <a:r>
            <a:rPr lang="en-US" b="1" dirty="0" smtClean="0">
              <a:latin typeface="Times New Roman" panose="02020603050405020304" pitchFamily="18" charset="0"/>
              <a:cs typeface="Times New Roman" panose="02020603050405020304" pitchFamily="18" charset="0"/>
            </a:rPr>
            <a:t>E-waste Circular Model:</a:t>
          </a:r>
          <a:r>
            <a:rPr lang="en-US" dirty="0" smtClean="0">
              <a:latin typeface="Times New Roman" panose="02020603050405020304" pitchFamily="18" charset="0"/>
              <a:cs typeface="Times New Roman" panose="02020603050405020304" pitchFamily="18" charset="0"/>
            </a:rPr>
            <a:t> </a:t>
          </a:r>
        </a:p>
        <a:p>
          <a:pPr rtl="0"/>
          <a:r>
            <a:rPr lang="en-US" dirty="0" smtClean="0">
              <a:latin typeface="Times New Roman" panose="02020603050405020304" pitchFamily="18" charset="0"/>
              <a:cs typeface="Times New Roman" panose="02020603050405020304" pitchFamily="18" charset="0"/>
            </a:rPr>
            <a:t>Repair, refurbish, repurpose, and recycle.</a:t>
          </a:r>
          <a:endParaRPr lang="en-US" dirty="0">
            <a:latin typeface="Times New Roman" panose="02020603050405020304" pitchFamily="18" charset="0"/>
            <a:cs typeface="Times New Roman" panose="02020603050405020304" pitchFamily="18" charset="0"/>
          </a:endParaRPr>
        </a:p>
      </dgm:t>
    </dgm:pt>
    <dgm:pt modelId="{591DE40A-569B-4B3B-B19A-8024C0C83E0E}" type="parTrans" cxnId="{DA43DED4-3B26-4B1D-A68F-47AB795854E6}">
      <dgm:prSet/>
      <dgm:spPr/>
      <dgm:t>
        <a:bodyPr/>
        <a:lstStyle/>
        <a:p>
          <a:endParaRPr lang="en-US"/>
        </a:p>
      </dgm:t>
    </dgm:pt>
    <dgm:pt modelId="{6B2EF66B-FA23-41A4-BAB2-A042A6CF7200}" type="sibTrans" cxnId="{DA43DED4-3B26-4B1D-A68F-47AB795854E6}">
      <dgm:prSet/>
      <dgm:spPr/>
      <dgm:t>
        <a:bodyPr/>
        <a:lstStyle/>
        <a:p>
          <a:endParaRPr lang="en-US"/>
        </a:p>
      </dgm:t>
    </dgm:pt>
    <dgm:pt modelId="{20A7FA85-2AFD-4AF1-A271-78F960037872}">
      <dgm:prSet/>
      <dgm:spPr/>
      <dgm:t>
        <a:bodyPr/>
        <a:lstStyle/>
        <a:p>
          <a:pPr rtl="0"/>
          <a:r>
            <a:rPr lang="en-US" b="1" dirty="0" smtClean="0">
              <a:latin typeface="Times New Roman" panose="02020603050405020304" pitchFamily="18" charset="0"/>
              <a:cs typeface="Times New Roman" panose="02020603050405020304" pitchFamily="18" charset="0"/>
            </a:rPr>
            <a:t>Inclusive Supply Chains:</a:t>
          </a:r>
          <a:r>
            <a:rPr lang="en-US" dirty="0" smtClean="0">
              <a:latin typeface="Times New Roman" panose="02020603050405020304" pitchFamily="18" charset="0"/>
              <a:cs typeface="Times New Roman" panose="02020603050405020304" pitchFamily="18" charset="0"/>
            </a:rPr>
            <a:t> </a:t>
          </a:r>
        </a:p>
        <a:p>
          <a:pPr rtl="0"/>
          <a:r>
            <a:rPr lang="en-US" dirty="0" smtClean="0">
              <a:latin typeface="Times New Roman" panose="02020603050405020304" pitchFamily="18" charset="0"/>
              <a:cs typeface="Times New Roman" panose="02020603050405020304" pitchFamily="18" charset="0"/>
            </a:rPr>
            <a:t>Integrating waste pickers, collectors , transporters, repairers, and recyclers.</a:t>
          </a:r>
          <a:endParaRPr lang="en-US" dirty="0">
            <a:latin typeface="Times New Roman" panose="02020603050405020304" pitchFamily="18" charset="0"/>
            <a:cs typeface="Times New Roman" panose="02020603050405020304" pitchFamily="18" charset="0"/>
          </a:endParaRPr>
        </a:p>
      </dgm:t>
    </dgm:pt>
    <dgm:pt modelId="{0813E0A4-EC7A-46C5-9027-F3D517F1F6D7}" type="parTrans" cxnId="{BFAC180C-E77B-43F7-8D54-4F6A9DA8805F}">
      <dgm:prSet/>
      <dgm:spPr/>
      <dgm:t>
        <a:bodyPr/>
        <a:lstStyle/>
        <a:p>
          <a:endParaRPr lang="en-US"/>
        </a:p>
      </dgm:t>
    </dgm:pt>
    <dgm:pt modelId="{9B15B48A-D776-431E-8A9A-E292DA3FE018}" type="sibTrans" cxnId="{BFAC180C-E77B-43F7-8D54-4F6A9DA8805F}">
      <dgm:prSet/>
      <dgm:spPr/>
      <dgm:t>
        <a:bodyPr/>
        <a:lstStyle/>
        <a:p>
          <a:endParaRPr lang="en-US"/>
        </a:p>
      </dgm:t>
    </dgm:pt>
    <dgm:pt modelId="{0B092B19-4A89-479E-A375-A17D8C893890}">
      <dgm:prSet/>
      <dgm:spPr/>
      <dgm:t>
        <a:bodyPr/>
        <a:lstStyle/>
        <a:p>
          <a:pPr rtl="0"/>
          <a:r>
            <a:rPr lang="en-US" b="1" dirty="0" smtClean="0">
              <a:latin typeface="Times New Roman" panose="02020603050405020304" pitchFamily="18" charset="0"/>
              <a:cs typeface="Times New Roman" panose="02020603050405020304" pitchFamily="18" charset="0"/>
            </a:rPr>
            <a:t>Equity Lens:</a:t>
          </a:r>
          <a:r>
            <a:rPr lang="en-US" dirty="0" smtClean="0">
              <a:latin typeface="Times New Roman" panose="02020603050405020304" pitchFamily="18" charset="0"/>
              <a:cs typeface="Times New Roman" panose="02020603050405020304" pitchFamily="18" charset="0"/>
            </a:rPr>
            <a:t> Ensure all actors, regardless of gender or status, benefit fairly from the circular economy</a:t>
          </a:r>
          <a:endParaRPr lang="en-US" dirty="0">
            <a:latin typeface="Times New Roman" panose="02020603050405020304" pitchFamily="18" charset="0"/>
            <a:cs typeface="Times New Roman" panose="02020603050405020304" pitchFamily="18" charset="0"/>
          </a:endParaRPr>
        </a:p>
      </dgm:t>
    </dgm:pt>
    <dgm:pt modelId="{3767D230-5CCF-4F57-843F-E1AEC2889B76}" type="parTrans" cxnId="{FF133B2E-C8CC-4A2B-B548-EF5153BA94EC}">
      <dgm:prSet/>
      <dgm:spPr/>
      <dgm:t>
        <a:bodyPr/>
        <a:lstStyle/>
        <a:p>
          <a:endParaRPr lang="en-US"/>
        </a:p>
      </dgm:t>
    </dgm:pt>
    <dgm:pt modelId="{A159837E-70CA-4D3A-9F96-55852008E978}" type="sibTrans" cxnId="{FF133B2E-C8CC-4A2B-B548-EF5153BA94EC}">
      <dgm:prSet/>
      <dgm:spPr/>
      <dgm:t>
        <a:bodyPr/>
        <a:lstStyle/>
        <a:p>
          <a:endParaRPr lang="en-US"/>
        </a:p>
      </dgm:t>
    </dgm:pt>
    <dgm:pt modelId="{7964FBA1-EA5D-47E9-B7E9-E3647C2D0DC6}" type="pres">
      <dgm:prSet presAssocID="{3990DE7F-7D78-4BF2-8F69-46F1FBD34F80}" presName="compositeShape" presStyleCnt="0">
        <dgm:presLayoutVars>
          <dgm:chMax val="7"/>
          <dgm:dir/>
          <dgm:resizeHandles val="exact"/>
        </dgm:presLayoutVars>
      </dgm:prSet>
      <dgm:spPr/>
      <dgm:t>
        <a:bodyPr/>
        <a:lstStyle/>
        <a:p>
          <a:endParaRPr lang="en-US"/>
        </a:p>
      </dgm:t>
    </dgm:pt>
    <dgm:pt modelId="{544887CC-85B4-46E9-864B-BCAAD22E7A6F}" type="pres">
      <dgm:prSet presAssocID="{74578F13-8515-4F6C-B642-668A92A15D7D}" presName="circ1" presStyleLbl="vennNode1" presStyleIdx="0" presStyleCnt="3"/>
      <dgm:spPr/>
      <dgm:t>
        <a:bodyPr/>
        <a:lstStyle/>
        <a:p>
          <a:endParaRPr lang="en-US"/>
        </a:p>
      </dgm:t>
    </dgm:pt>
    <dgm:pt modelId="{2AE6D4C2-240B-4712-8E3B-07D5BA7A33CE}" type="pres">
      <dgm:prSet presAssocID="{74578F13-8515-4F6C-B642-668A92A15D7D}" presName="circ1Tx" presStyleLbl="revTx" presStyleIdx="0" presStyleCnt="0">
        <dgm:presLayoutVars>
          <dgm:chMax val="0"/>
          <dgm:chPref val="0"/>
          <dgm:bulletEnabled val="1"/>
        </dgm:presLayoutVars>
      </dgm:prSet>
      <dgm:spPr/>
      <dgm:t>
        <a:bodyPr/>
        <a:lstStyle/>
        <a:p>
          <a:endParaRPr lang="en-US"/>
        </a:p>
      </dgm:t>
    </dgm:pt>
    <dgm:pt modelId="{8FE9BEE5-6FBF-49DB-BBB5-83B041170FDE}" type="pres">
      <dgm:prSet presAssocID="{20A7FA85-2AFD-4AF1-A271-78F960037872}" presName="circ2" presStyleLbl="vennNode1" presStyleIdx="1" presStyleCnt="3"/>
      <dgm:spPr/>
      <dgm:t>
        <a:bodyPr/>
        <a:lstStyle/>
        <a:p>
          <a:endParaRPr lang="en-US"/>
        </a:p>
      </dgm:t>
    </dgm:pt>
    <dgm:pt modelId="{9D28F6D4-07A0-4C23-850F-EF68C52AB682}" type="pres">
      <dgm:prSet presAssocID="{20A7FA85-2AFD-4AF1-A271-78F960037872}" presName="circ2Tx" presStyleLbl="revTx" presStyleIdx="0" presStyleCnt="0">
        <dgm:presLayoutVars>
          <dgm:chMax val="0"/>
          <dgm:chPref val="0"/>
          <dgm:bulletEnabled val="1"/>
        </dgm:presLayoutVars>
      </dgm:prSet>
      <dgm:spPr/>
      <dgm:t>
        <a:bodyPr/>
        <a:lstStyle/>
        <a:p>
          <a:endParaRPr lang="en-US"/>
        </a:p>
      </dgm:t>
    </dgm:pt>
    <dgm:pt modelId="{4DCD0EE2-06B4-443E-ABD5-7BB1ED73D509}" type="pres">
      <dgm:prSet presAssocID="{0B092B19-4A89-479E-A375-A17D8C893890}" presName="circ3" presStyleLbl="vennNode1" presStyleIdx="2" presStyleCnt="3"/>
      <dgm:spPr/>
      <dgm:t>
        <a:bodyPr/>
        <a:lstStyle/>
        <a:p>
          <a:endParaRPr lang="en-US"/>
        </a:p>
      </dgm:t>
    </dgm:pt>
    <dgm:pt modelId="{17D2191A-9E06-4229-9A6D-279A27F0372D}" type="pres">
      <dgm:prSet presAssocID="{0B092B19-4A89-479E-A375-A17D8C893890}" presName="circ3Tx" presStyleLbl="revTx" presStyleIdx="0" presStyleCnt="0">
        <dgm:presLayoutVars>
          <dgm:chMax val="0"/>
          <dgm:chPref val="0"/>
          <dgm:bulletEnabled val="1"/>
        </dgm:presLayoutVars>
      </dgm:prSet>
      <dgm:spPr/>
      <dgm:t>
        <a:bodyPr/>
        <a:lstStyle/>
        <a:p>
          <a:endParaRPr lang="en-US"/>
        </a:p>
      </dgm:t>
    </dgm:pt>
  </dgm:ptLst>
  <dgm:cxnLst>
    <dgm:cxn modelId="{91BCCF5F-411E-4D4C-8FF9-E9DFAB1E3B16}" type="presOf" srcId="{20A7FA85-2AFD-4AF1-A271-78F960037872}" destId="{9D28F6D4-07A0-4C23-850F-EF68C52AB682}" srcOrd="1" destOrd="0" presId="urn:microsoft.com/office/officeart/2005/8/layout/venn1"/>
    <dgm:cxn modelId="{3FD83002-389B-4594-AF4E-DA5653BD9F75}" type="presOf" srcId="{3990DE7F-7D78-4BF2-8F69-46F1FBD34F80}" destId="{7964FBA1-EA5D-47E9-B7E9-E3647C2D0DC6}" srcOrd="0" destOrd="0" presId="urn:microsoft.com/office/officeart/2005/8/layout/venn1"/>
    <dgm:cxn modelId="{CA6E248B-0129-4A28-AA3D-70CDEAC4A7C9}" type="presOf" srcId="{74578F13-8515-4F6C-B642-668A92A15D7D}" destId="{2AE6D4C2-240B-4712-8E3B-07D5BA7A33CE}" srcOrd="1" destOrd="0" presId="urn:microsoft.com/office/officeart/2005/8/layout/venn1"/>
    <dgm:cxn modelId="{DA43DED4-3B26-4B1D-A68F-47AB795854E6}" srcId="{3990DE7F-7D78-4BF2-8F69-46F1FBD34F80}" destId="{74578F13-8515-4F6C-B642-668A92A15D7D}" srcOrd="0" destOrd="0" parTransId="{591DE40A-569B-4B3B-B19A-8024C0C83E0E}" sibTransId="{6B2EF66B-FA23-41A4-BAB2-A042A6CF7200}"/>
    <dgm:cxn modelId="{6C469C31-2D0E-4A44-B39E-1CA8FC1AFF03}" type="presOf" srcId="{74578F13-8515-4F6C-B642-668A92A15D7D}" destId="{544887CC-85B4-46E9-864B-BCAAD22E7A6F}" srcOrd="0" destOrd="0" presId="urn:microsoft.com/office/officeart/2005/8/layout/venn1"/>
    <dgm:cxn modelId="{9C1710DD-6040-411B-BDDC-C3EE565A5D50}" type="presOf" srcId="{20A7FA85-2AFD-4AF1-A271-78F960037872}" destId="{8FE9BEE5-6FBF-49DB-BBB5-83B041170FDE}" srcOrd="0" destOrd="0" presId="urn:microsoft.com/office/officeart/2005/8/layout/venn1"/>
    <dgm:cxn modelId="{F55C29C2-7F91-48DE-B6A0-0ADCAC623B5D}" type="presOf" srcId="{0B092B19-4A89-479E-A375-A17D8C893890}" destId="{17D2191A-9E06-4229-9A6D-279A27F0372D}" srcOrd="1" destOrd="0" presId="urn:microsoft.com/office/officeart/2005/8/layout/venn1"/>
    <dgm:cxn modelId="{BFAC180C-E77B-43F7-8D54-4F6A9DA8805F}" srcId="{3990DE7F-7D78-4BF2-8F69-46F1FBD34F80}" destId="{20A7FA85-2AFD-4AF1-A271-78F960037872}" srcOrd="1" destOrd="0" parTransId="{0813E0A4-EC7A-46C5-9027-F3D517F1F6D7}" sibTransId="{9B15B48A-D776-431E-8A9A-E292DA3FE018}"/>
    <dgm:cxn modelId="{99EC122B-4610-4562-A44E-397756751DAE}" type="presOf" srcId="{0B092B19-4A89-479E-A375-A17D8C893890}" destId="{4DCD0EE2-06B4-443E-ABD5-7BB1ED73D509}" srcOrd="0" destOrd="0" presId="urn:microsoft.com/office/officeart/2005/8/layout/venn1"/>
    <dgm:cxn modelId="{FF133B2E-C8CC-4A2B-B548-EF5153BA94EC}" srcId="{3990DE7F-7D78-4BF2-8F69-46F1FBD34F80}" destId="{0B092B19-4A89-479E-A375-A17D8C893890}" srcOrd="2" destOrd="0" parTransId="{3767D230-5CCF-4F57-843F-E1AEC2889B76}" sibTransId="{A159837E-70CA-4D3A-9F96-55852008E978}"/>
    <dgm:cxn modelId="{6BDB72FB-B3FC-487D-B97F-B2EA8C850F1B}" type="presParOf" srcId="{7964FBA1-EA5D-47E9-B7E9-E3647C2D0DC6}" destId="{544887CC-85B4-46E9-864B-BCAAD22E7A6F}" srcOrd="0" destOrd="0" presId="urn:microsoft.com/office/officeart/2005/8/layout/venn1"/>
    <dgm:cxn modelId="{F87C0002-41EB-4ED1-A4AB-212E7B11D2C1}" type="presParOf" srcId="{7964FBA1-EA5D-47E9-B7E9-E3647C2D0DC6}" destId="{2AE6D4C2-240B-4712-8E3B-07D5BA7A33CE}" srcOrd="1" destOrd="0" presId="urn:microsoft.com/office/officeart/2005/8/layout/venn1"/>
    <dgm:cxn modelId="{97654506-96F6-4E42-AFB5-AE87F75E8245}" type="presParOf" srcId="{7964FBA1-EA5D-47E9-B7E9-E3647C2D0DC6}" destId="{8FE9BEE5-6FBF-49DB-BBB5-83B041170FDE}" srcOrd="2" destOrd="0" presId="urn:microsoft.com/office/officeart/2005/8/layout/venn1"/>
    <dgm:cxn modelId="{336C8C86-C61A-44F1-80D1-C6F8E479B052}" type="presParOf" srcId="{7964FBA1-EA5D-47E9-B7E9-E3647C2D0DC6}" destId="{9D28F6D4-07A0-4C23-850F-EF68C52AB682}" srcOrd="3" destOrd="0" presId="urn:microsoft.com/office/officeart/2005/8/layout/venn1"/>
    <dgm:cxn modelId="{A94A0120-5446-4644-87F5-47A6AE3A8BF1}" type="presParOf" srcId="{7964FBA1-EA5D-47E9-B7E9-E3647C2D0DC6}" destId="{4DCD0EE2-06B4-443E-ABD5-7BB1ED73D509}" srcOrd="4" destOrd="0" presId="urn:microsoft.com/office/officeart/2005/8/layout/venn1"/>
    <dgm:cxn modelId="{B518A7BA-8E16-4294-A90F-5A2796FC0EA5}" type="presParOf" srcId="{7964FBA1-EA5D-47E9-B7E9-E3647C2D0DC6}" destId="{17D2191A-9E06-4229-9A6D-279A27F0372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E9D8A-9127-497D-84CE-1323C50501B9}">
      <dsp:nvSpPr>
        <dsp:cNvPr id="0" name=""/>
        <dsp:cNvSpPr/>
      </dsp:nvSpPr>
      <dsp:spPr>
        <a:xfrm>
          <a:off x="2733987" y="-2772"/>
          <a:ext cx="3411411" cy="15708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Social Disparities:</a:t>
          </a:r>
          <a:r>
            <a:rPr lang="en-US" sz="2000" kern="1200" dirty="0" smtClean="0">
              <a:latin typeface="Times New Roman" panose="02020603050405020304" pitchFamily="18" charset="0"/>
              <a:cs typeface="Times New Roman" panose="02020603050405020304" pitchFamily="18" charset="0"/>
            </a:rPr>
            <a:t> Women, youth, and vulnerable waste workers face exclusion and hazardous working conditions</a:t>
          </a:r>
          <a:r>
            <a:rPr lang="en-US" sz="1400" kern="1200" dirty="0" smtClean="0"/>
            <a:t>.</a:t>
          </a:r>
          <a:endParaRPr lang="en-US" sz="1400" kern="1200" dirty="0"/>
        </a:p>
      </dsp:txBody>
      <dsp:txXfrm>
        <a:off x="2779995" y="43236"/>
        <a:ext cx="3319395" cy="1478826"/>
      </dsp:txXfrm>
    </dsp:sp>
    <dsp:sp modelId="{BD978D16-978E-46F6-AC4D-CFE0EFD026C4}">
      <dsp:nvSpPr>
        <dsp:cNvPr id="0" name=""/>
        <dsp:cNvSpPr/>
      </dsp:nvSpPr>
      <dsp:spPr>
        <a:xfrm rot="2700000">
          <a:off x="5168217" y="1797890"/>
          <a:ext cx="980001" cy="406565"/>
        </a:xfrm>
        <a:prstGeom prst="leftRightArrow">
          <a:avLst>
            <a:gd name="adj1" fmla="val 60000"/>
            <a:gd name="adj2" fmla="val 50000"/>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290187" y="1879203"/>
        <a:ext cx="736062" cy="243939"/>
      </dsp:txXfrm>
    </dsp:sp>
    <dsp:sp modelId="{6DB7E73C-000A-4F06-AE69-89DFCDDA9F12}">
      <dsp:nvSpPr>
        <dsp:cNvPr id="0" name=""/>
        <dsp:cNvSpPr/>
      </dsp:nvSpPr>
      <dsp:spPr>
        <a:xfrm>
          <a:off x="4959535" y="2434276"/>
          <a:ext cx="3425188" cy="1161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Economic Disparities:</a:t>
          </a:r>
          <a:r>
            <a:rPr lang="en-US" sz="2000" kern="1200" dirty="0" smtClean="0">
              <a:latin typeface="Times New Roman" panose="02020603050405020304" pitchFamily="18" charset="0"/>
              <a:cs typeface="Times New Roman" panose="02020603050405020304" pitchFamily="18" charset="0"/>
            </a:rPr>
            <a:t> Limited access to formal markets, funding, training, and technology</a:t>
          </a:r>
          <a:r>
            <a:rPr lang="en-US" sz="1600" kern="1200" dirty="0" smtClean="0"/>
            <a:t>.</a:t>
          </a:r>
          <a:endParaRPr lang="en-US" sz="1600" kern="1200" dirty="0"/>
        </a:p>
      </dsp:txBody>
      <dsp:txXfrm>
        <a:off x="4993558" y="2468299"/>
        <a:ext cx="3357142" cy="1093570"/>
      </dsp:txXfrm>
    </dsp:sp>
    <dsp:sp modelId="{58B6DAF9-48D1-4043-AEF0-E67E9EA29203}">
      <dsp:nvSpPr>
        <dsp:cNvPr id="0" name=""/>
        <dsp:cNvSpPr/>
      </dsp:nvSpPr>
      <dsp:spPr>
        <a:xfrm rot="8100000">
          <a:off x="4967344" y="4026585"/>
          <a:ext cx="980001" cy="406565"/>
        </a:xfrm>
        <a:prstGeom prst="leftRightArrow">
          <a:avLst>
            <a:gd name="adj1" fmla="val 60000"/>
            <a:gd name="adj2" fmla="val 50000"/>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089313" y="4107898"/>
        <a:ext cx="736062" cy="243939"/>
      </dsp:txXfrm>
    </dsp:sp>
    <dsp:sp modelId="{E284E4E4-1BAF-4B67-B7D1-F97B70534037}">
      <dsp:nvSpPr>
        <dsp:cNvPr id="0" name=""/>
        <dsp:cNvSpPr/>
      </dsp:nvSpPr>
      <dsp:spPr>
        <a:xfrm>
          <a:off x="2400127" y="4863844"/>
          <a:ext cx="4079131" cy="767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Environmental Injustice:</a:t>
          </a:r>
          <a:r>
            <a:rPr lang="en-US" sz="2000" kern="1200" dirty="0" smtClean="0">
              <a:latin typeface="Times New Roman" panose="02020603050405020304" pitchFamily="18" charset="0"/>
              <a:cs typeface="Times New Roman" panose="02020603050405020304" pitchFamily="18" charset="0"/>
            </a:rPr>
            <a:t> Informal handlers bear disproportionate health and safety risks</a:t>
          </a:r>
          <a:r>
            <a:rPr lang="en-US" sz="1700" kern="1200" dirty="0" smtClean="0"/>
            <a:t>.</a:t>
          </a:r>
          <a:endParaRPr lang="en-US" sz="1700" kern="1200" dirty="0"/>
        </a:p>
      </dsp:txBody>
      <dsp:txXfrm>
        <a:off x="2422602" y="4886319"/>
        <a:ext cx="4034181" cy="722402"/>
      </dsp:txXfrm>
    </dsp:sp>
    <dsp:sp modelId="{353617B3-30F6-4A5B-8300-0BD5C641733E}">
      <dsp:nvSpPr>
        <dsp:cNvPr id="0" name=""/>
        <dsp:cNvSpPr/>
      </dsp:nvSpPr>
      <dsp:spPr>
        <a:xfrm rot="13500000">
          <a:off x="2932040" y="4026585"/>
          <a:ext cx="980001" cy="406565"/>
        </a:xfrm>
        <a:prstGeom prst="leftRightArrow">
          <a:avLst>
            <a:gd name="adj1" fmla="val 60000"/>
            <a:gd name="adj2" fmla="val 50000"/>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054009" y="4107898"/>
        <a:ext cx="736062" cy="243939"/>
      </dsp:txXfrm>
    </dsp:sp>
    <dsp:sp modelId="{776F6B76-496F-45B1-B2EE-B209CA1124E5}">
      <dsp:nvSpPr>
        <dsp:cNvPr id="0" name=""/>
        <dsp:cNvSpPr/>
      </dsp:nvSpPr>
      <dsp:spPr>
        <a:xfrm>
          <a:off x="297722" y="2434276"/>
          <a:ext cx="3819069" cy="1161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Structural Barriers:</a:t>
          </a:r>
          <a:r>
            <a:rPr lang="en-US" sz="2000" kern="1200" dirty="0" smtClean="0">
              <a:latin typeface="Times New Roman" panose="02020603050405020304" pitchFamily="18" charset="0"/>
              <a:cs typeface="Times New Roman" panose="02020603050405020304" pitchFamily="18" charset="0"/>
            </a:rPr>
            <a:t> Institutionalized culture and fragmented regulatory frameworks limit inclusive participation</a:t>
          </a:r>
          <a:r>
            <a:rPr lang="en-US" sz="1400" kern="1200" dirty="0" smtClean="0"/>
            <a:t>.</a:t>
          </a:r>
          <a:endParaRPr lang="en-US" sz="1400" kern="1200" dirty="0"/>
        </a:p>
      </dsp:txBody>
      <dsp:txXfrm>
        <a:off x="331745" y="2468299"/>
        <a:ext cx="3751023" cy="1093570"/>
      </dsp:txXfrm>
    </dsp:sp>
    <dsp:sp modelId="{2B25710A-D7FE-4643-B90F-425AB796A61E}">
      <dsp:nvSpPr>
        <dsp:cNvPr id="0" name=""/>
        <dsp:cNvSpPr/>
      </dsp:nvSpPr>
      <dsp:spPr>
        <a:xfrm rot="18900000">
          <a:off x="2731168" y="1797890"/>
          <a:ext cx="980001" cy="406565"/>
        </a:xfrm>
        <a:prstGeom prst="leftRightArrow">
          <a:avLst>
            <a:gd name="adj1" fmla="val 60000"/>
            <a:gd name="adj2" fmla="val 50000"/>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53138" y="1879203"/>
        <a:ext cx="736062" cy="243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00D8-0BBC-41E1-826E-DB273B3FD238}">
      <dsp:nvSpPr>
        <dsp:cNvPr id="0" name=""/>
        <dsp:cNvSpPr/>
      </dsp:nvSpPr>
      <dsp:spPr>
        <a:xfrm>
          <a:off x="108394" y="350842"/>
          <a:ext cx="5175650" cy="5018178"/>
        </a:xfrm>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rtl="0">
            <a:lnSpc>
              <a:spcPct val="90000"/>
            </a:lnSpc>
            <a:spcBef>
              <a:spcPct val="0"/>
            </a:spcBef>
            <a:spcAft>
              <a:spcPct val="35000"/>
            </a:spcAft>
          </a:pPr>
          <a:r>
            <a:rPr lang="en-US" sz="3800" kern="1200" dirty="0" smtClean="0"/>
            <a:t>•</a:t>
          </a:r>
          <a:r>
            <a:rPr lang="en-US" sz="3800" b="1" kern="1200" dirty="0" smtClean="0">
              <a:latin typeface="Times New Roman" panose="02020603050405020304" pitchFamily="18" charset="0"/>
              <a:cs typeface="Times New Roman" panose="02020603050405020304" pitchFamily="18" charset="0"/>
            </a:rPr>
            <a:t>Sentiment: </a:t>
          </a:r>
          <a:r>
            <a:rPr lang="en-US" sz="3800" kern="1200" dirty="0" smtClean="0">
              <a:latin typeface="Times New Roman" panose="02020603050405020304" pitchFamily="18" charset="0"/>
              <a:cs typeface="Times New Roman" panose="02020603050405020304" pitchFamily="18" charset="0"/>
            </a:rPr>
            <a:t>"A just transition leaves no one behind. Equity is the bridge to sustainability."</a:t>
          </a:r>
          <a:endParaRPr lang="en-US" sz="3800" kern="1200" dirty="0">
            <a:latin typeface="Times New Roman" panose="02020603050405020304" pitchFamily="18" charset="0"/>
            <a:cs typeface="Times New Roman" panose="02020603050405020304" pitchFamily="18" charset="0"/>
          </a:endParaRPr>
        </a:p>
      </dsp:txBody>
      <dsp:txXfrm>
        <a:off x="831119" y="942593"/>
        <a:ext cx="2984158" cy="3834676"/>
      </dsp:txXfrm>
    </dsp:sp>
    <dsp:sp modelId="{2F5D2CB9-4EB7-4EBD-9A51-8FC89626AE26}">
      <dsp:nvSpPr>
        <dsp:cNvPr id="0" name=""/>
        <dsp:cNvSpPr/>
      </dsp:nvSpPr>
      <dsp:spPr>
        <a:xfrm>
          <a:off x="3799797" y="238946"/>
          <a:ext cx="4596979" cy="52419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155700" rtl="0">
            <a:lnSpc>
              <a:spcPct val="90000"/>
            </a:lnSpc>
            <a:spcBef>
              <a:spcPct val="0"/>
            </a:spcBef>
            <a:spcAft>
              <a:spcPct val="35000"/>
            </a:spcAft>
          </a:pPr>
          <a:r>
            <a:rPr lang="en-US" sz="2600" kern="1200" dirty="0" smtClean="0"/>
            <a:t>•</a:t>
          </a:r>
          <a:r>
            <a:rPr lang="en-US" sz="2800" b="1" kern="1200" dirty="0" smtClean="0">
              <a:latin typeface="Times New Roman" panose="02020603050405020304" pitchFamily="18" charset="0"/>
              <a:cs typeface="Times New Roman" panose="02020603050405020304" pitchFamily="18" charset="0"/>
            </a:rPr>
            <a:t>Benefits</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rtl="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Empowered waste workers.</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rtl="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Safer working environments.</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rtl="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Stronger local economies.</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rtl="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Improved circularity and resource recovery</a:t>
          </a:r>
          <a:endParaRPr lang="en-US" sz="2800" kern="1200" dirty="0">
            <a:latin typeface="Times New Roman" panose="02020603050405020304" pitchFamily="18" charset="0"/>
            <a:cs typeface="Times New Roman" panose="02020603050405020304" pitchFamily="18" charset="0"/>
          </a:endParaRPr>
        </a:p>
      </dsp:txBody>
      <dsp:txXfrm>
        <a:off x="5104346" y="857087"/>
        <a:ext cx="2650510" cy="4005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A9292-2EF8-4B14-B800-7B75FBA4C173}">
      <dsp:nvSpPr>
        <dsp:cNvPr id="0" name=""/>
        <dsp:cNvSpPr/>
      </dsp:nvSpPr>
      <dsp:spPr>
        <a:xfrm>
          <a:off x="-31864" y="517211"/>
          <a:ext cx="2575925" cy="29848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1)</a:t>
          </a:r>
          <a:r>
            <a:rPr lang="en-US" sz="2400" kern="1200" dirty="0" smtClean="0">
              <a:latin typeface="Times New Roman" panose="02020603050405020304" pitchFamily="18" charset="0"/>
              <a:cs typeface="Times New Roman" panose="02020603050405020304" pitchFamily="18" charset="0"/>
            </a:rPr>
            <a:t>Recognition of Informal Sector Contributions</a:t>
          </a:r>
          <a:endParaRPr lang="en-US" sz="2400" kern="1200" dirty="0">
            <a:latin typeface="Times New Roman" panose="02020603050405020304" pitchFamily="18" charset="0"/>
            <a:cs typeface="Times New Roman" panose="02020603050405020304" pitchFamily="18" charset="0"/>
          </a:endParaRPr>
        </a:p>
      </dsp:txBody>
      <dsp:txXfrm>
        <a:off x="345371" y="954332"/>
        <a:ext cx="1821455" cy="2110607"/>
      </dsp:txXfrm>
    </dsp:sp>
    <dsp:sp modelId="{21451608-3449-4268-9207-8883887F4F47}">
      <dsp:nvSpPr>
        <dsp:cNvPr id="0" name=""/>
        <dsp:cNvSpPr/>
      </dsp:nvSpPr>
      <dsp:spPr>
        <a:xfrm>
          <a:off x="1224258" y="1942430"/>
          <a:ext cx="2739677" cy="345477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4)</a:t>
          </a:r>
          <a:r>
            <a:rPr lang="en-US" sz="2400" kern="1200" dirty="0" smtClean="0">
              <a:latin typeface="Times New Roman" panose="02020603050405020304" pitchFamily="18" charset="0"/>
              <a:cs typeface="Times New Roman" panose="02020603050405020304" pitchFamily="18" charset="0"/>
            </a:rPr>
            <a:t>Capacity Building &amp; Skills Development</a:t>
          </a:r>
          <a:endParaRPr lang="en-US" sz="2400" kern="1200" dirty="0">
            <a:latin typeface="Times New Roman" panose="02020603050405020304" pitchFamily="18" charset="0"/>
            <a:cs typeface="Times New Roman" panose="02020603050405020304" pitchFamily="18" charset="0"/>
          </a:endParaRPr>
        </a:p>
      </dsp:txBody>
      <dsp:txXfrm>
        <a:off x="1625474" y="2448370"/>
        <a:ext cx="1937245" cy="2442893"/>
      </dsp:txXfrm>
    </dsp:sp>
    <dsp:sp modelId="{38A563CD-D4F0-42F5-9E58-1E1CEEA718BB}">
      <dsp:nvSpPr>
        <dsp:cNvPr id="0" name=""/>
        <dsp:cNvSpPr/>
      </dsp:nvSpPr>
      <dsp:spPr>
        <a:xfrm>
          <a:off x="2610066" y="567393"/>
          <a:ext cx="2644058" cy="28844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2)</a:t>
          </a:r>
          <a:r>
            <a:rPr lang="en-US" sz="2400" kern="1200" dirty="0" smtClean="0">
              <a:latin typeface="Times New Roman" panose="02020603050405020304" pitchFamily="18" charset="0"/>
              <a:cs typeface="Times New Roman" panose="02020603050405020304" pitchFamily="18" charset="0"/>
            </a:rPr>
            <a:t>Formalization &amp; Inclusion in EPR and Circular Economy Programs</a:t>
          </a:r>
          <a:endParaRPr lang="en-US" sz="2400" kern="1200" dirty="0">
            <a:latin typeface="Times New Roman" panose="02020603050405020304" pitchFamily="18" charset="0"/>
            <a:cs typeface="Times New Roman" panose="02020603050405020304" pitchFamily="18" charset="0"/>
          </a:endParaRPr>
        </a:p>
      </dsp:txBody>
      <dsp:txXfrm>
        <a:off x="2997279" y="989816"/>
        <a:ext cx="1869632" cy="2039640"/>
      </dsp:txXfrm>
    </dsp:sp>
    <dsp:sp modelId="{FD966149-4272-466F-9E79-52522F7100BB}">
      <dsp:nvSpPr>
        <dsp:cNvPr id="0" name=""/>
        <dsp:cNvSpPr/>
      </dsp:nvSpPr>
      <dsp:spPr>
        <a:xfrm>
          <a:off x="3933253" y="2137618"/>
          <a:ext cx="2673681" cy="306439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5)</a:t>
          </a:r>
          <a:r>
            <a:rPr lang="en-US" sz="2400" kern="1200" dirty="0" smtClean="0">
              <a:latin typeface="Times New Roman" panose="02020603050405020304" pitchFamily="18" charset="0"/>
              <a:cs typeface="Times New Roman" panose="02020603050405020304" pitchFamily="18" charset="0"/>
            </a:rPr>
            <a:t>Access to Finance, Tools, and Infrastructure</a:t>
          </a:r>
          <a:endParaRPr lang="en-US" sz="2400" kern="1200" dirty="0">
            <a:latin typeface="Times New Roman" panose="02020603050405020304" pitchFamily="18" charset="0"/>
            <a:cs typeface="Times New Roman" panose="02020603050405020304" pitchFamily="18" charset="0"/>
          </a:endParaRPr>
        </a:p>
      </dsp:txBody>
      <dsp:txXfrm>
        <a:off x="4324805" y="2586389"/>
        <a:ext cx="1890577" cy="2166855"/>
      </dsp:txXfrm>
    </dsp:sp>
    <dsp:sp modelId="{773A76C5-1ED4-4019-8C55-FA1AC66B46B8}">
      <dsp:nvSpPr>
        <dsp:cNvPr id="0" name=""/>
        <dsp:cNvSpPr/>
      </dsp:nvSpPr>
      <dsp:spPr>
        <a:xfrm>
          <a:off x="5274691" y="521964"/>
          <a:ext cx="2666804" cy="29753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3)</a:t>
          </a:r>
          <a:r>
            <a:rPr lang="en-US" sz="2400" kern="1200" dirty="0" smtClean="0">
              <a:latin typeface="Times New Roman" panose="02020603050405020304" pitchFamily="18" charset="0"/>
              <a:cs typeface="Times New Roman" panose="02020603050405020304" pitchFamily="18" charset="0"/>
            </a:rPr>
            <a:t>Strengthened Legal and Policy Frameworks</a:t>
          </a:r>
          <a:endParaRPr lang="en-US" sz="2400" kern="1200" dirty="0">
            <a:latin typeface="Times New Roman" panose="02020603050405020304" pitchFamily="18" charset="0"/>
            <a:cs typeface="Times New Roman" panose="02020603050405020304" pitchFamily="18" charset="0"/>
          </a:endParaRPr>
        </a:p>
      </dsp:txBody>
      <dsp:txXfrm>
        <a:off x="5665235" y="957693"/>
        <a:ext cx="1885716" cy="2103885"/>
      </dsp:txXfrm>
    </dsp:sp>
    <dsp:sp modelId="{E4ABBACD-4A8C-4050-ADD7-C864B68A8A25}">
      <dsp:nvSpPr>
        <dsp:cNvPr id="0" name=""/>
        <dsp:cNvSpPr/>
      </dsp:nvSpPr>
      <dsp:spPr>
        <a:xfrm>
          <a:off x="6594400" y="2145462"/>
          <a:ext cx="2703382" cy="30487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6)</a:t>
          </a:r>
          <a:r>
            <a:rPr lang="en-US" sz="2400" kern="1200" dirty="0" smtClean="0">
              <a:latin typeface="Times New Roman" panose="02020603050405020304" pitchFamily="18" charset="0"/>
              <a:cs typeface="Times New Roman" panose="02020603050405020304" pitchFamily="18" charset="0"/>
            </a:rPr>
            <a:t>Multi-Stakeholder Partnerships (Private Sector, Government, Communities)</a:t>
          </a:r>
          <a:endParaRPr lang="en-US" sz="2400" kern="1200" dirty="0">
            <a:latin typeface="Times New Roman" panose="02020603050405020304" pitchFamily="18" charset="0"/>
            <a:cs typeface="Times New Roman" panose="02020603050405020304" pitchFamily="18" charset="0"/>
          </a:endParaRPr>
        </a:p>
      </dsp:txBody>
      <dsp:txXfrm>
        <a:off x="6990301" y="2591935"/>
        <a:ext cx="1911580" cy="2155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4002C-85E2-47B3-A93F-7FAE73F7BCE2}">
      <dsp:nvSpPr>
        <dsp:cNvPr id="0" name=""/>
        <dsp:cNvSpPr/>
      </dsp:nvSpPr>
      <dsp:spPr>
        <a:xfrm>
          <a:off x="1031667" y="5098"/>
          <a:ext cx="4401840" cy="41947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7</a:t>
          </a:r>
          <a:r>
            <a:rPr lang="en-US" sz="2400" b="1" kern="1200" dirty="0" smtClean="0">
              <a:latin typeface="Times New Roman" panose="02020603050405020304" pitchFamily="18" charset="0"/>
              <a:cs typeface="Times New Roman" panose="02020603050405020304" pitchFamily="18" charset="0"/>
            </a:rPr>
            <a:t>) Reforming Market Practices:</a:t>
          </a:r>
          <a:r>
            <a:rPr lang="en-US" sz="2400" kern="1200" dirty="0" smtClean="0">
              <a:latin typeface="Times New Roman" panose="02020603050405020304" pitchFamily="18" charset="0"/>
              <a:cs typeface="Times New Roman" panose="02020603050405020304" pitchFamily="18" charset="0"/>
            </a:rPr>
            <a:t> Address unfair pricing of recyclable materials and ensure transparent EPR fee disbursements</a:t>
          </a:r>
          <a:r>
            <a:rPr lang="en-US" sz="1800" kern="1200" dirty="0" smtClean="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1618579" y="739184"/>
        <a:ext cx="3228016" cy="1887650"/>
      </dsp:txXfrm>
    </dsp:sp>
    <dsp:sp modelId="{C1933144-9955-444D-80B6-E47DEA2A0D13}">
      <dsp:nvSpPr>
        <dsp:cNvPr id="0" name=""/>
        <dsp:cNvSpPr/>
      </dsp:nvSpPr>
      <dsp:spPr>
        <a:xfrm>
          <a:off x="1969319" y="2544020"/>
          <a:ext cx="5075655" cy="35322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8) Policy Inclusion for Repairers:</a:t>
          </a:r>
          <a:r>
            <a:rPr lang="en-US" sz="2400" kern="1200" dirty="0" smtClean="0">
              <a:latin typeface="Times New Roman" panose="02020603050405020304" pitchFamily="18" charset="0"/>
              <a:cs typeface="Times New Roman" panose="02020603050405020304" pitchFamily="18" charset="0"/>
            </a:rPr>
            <a:t> Integrate repairers into EPR mechanisms and develop supportive regulatory frameworks to bridge equity gaps</a:t>
          </a:r>
          <a:r>
            <a:rPr lang="en-US" sz="1800" kern="1200" dirty="0" smtClean="0"/>
            <a:t>.</a:t>
          </a:r>
          <a:endParaRPr lang="en-US" sz="1800" kern="1200" dirty="0"/>
        </a:p>
      </dsp:txBody>
      <dsp:txXfrm>
        <a:off x="3521623" y="3456523"/>
        <a:ext cx="3045393" cy="1942746"/>
      </dsp:txXfrm>
    </dsp:sp>
    <dsp:sp modelId="{B92D7A28-3889-4A10-AAF7-3FA3E6E91655}">
      <dsp:nvSpPr>
        <dsp:cNvPr id="0" name=""/>
        <dsp:cNvSpPr/>
      </dsp:nvSpPr>
      <dsp:spPr>
        <a:xfrm>
          <a:off x="-339376" y="2544020"/>
          <a:ext cx="4594807" cy="35322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10) Gender-Sensitive Programming:</a:t>
          </a:r>
          <a:r>
            <a:rPr lang="en-US" sz="2400" kern="1200" dirty="0" smtClean="0">
              <a:latin typeface="Times New Roman" panose="02020603050405020304" pitchFamily="18" charset="0"/>
              <a:cs typeface="Times New Roman" panose="02020603050405020304" pitchFamily="18" charset="0"/>
            </a:rPr>
            <a:t> Promote equitable access and leadership for women and other marginalized groups in the e-waste value chain</a:t>
          </a:r>
          <a:r>
            <a:rPr lang="en-US" sz="1800" kern="1200" dirty="0" smtClean="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93301" y="3456523"/>
        <a:ext cx="2756884" cy="1942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87CC-85B4-46E9-864B-BCAAD22E7A6F}">
      <dsp:nvSpPr>
        <dsp:cNvPr id="0" name=""/>
        <dsp:cNvSpPr/>
      </dsp:nvSpPr>
      <dsp:spPr>
        <a:xfrm>
          <a:off x="1643789" y="73930"/>
          <a:ext cx="3548649" cy="3548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E-waste Circular Model:</a:t>
          </a:r>
          <a:r>
            <a:rPr lang="en-US" sz="2000" kern="1200" dirty="0" smtClean="0">
              <a:latin typeface="Times New Roman" panose="02020603050405020304" pitchFamily="18" charset="0"/>
              <a:cs typeface="Times New Roman" panose="02020603050405020304" pitchFamily="18" charset="0"/>
            </a:rPr>
            <a:t> </a:t>
          </a:r>
        </a:p>
        <a:p>
          <a:pPr lvl="0" algn="ctr" defTabSz="889000" rtl="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Repair, refurbish, repurpose, and recycle.</a:t>
          </a:r>
          <a:endParaRPr lang="en-US" sz="2000" kern="1200" dirty="0">
            <a:latin typeface="Times New Roman" panose="02020603050405020304" pitchFamily="18" charset="0"/>
            <a:cs typeface="Times New Roman" panose="02020603050405020304" pitchFamily="18" charset="0"/>
          </a:endParaRPr>
        </a:p>
      </dsp:txBody>
      <dsp:txXfrm>
        <a:off x="2116942" y="694943"/>
        <a:ext cx="2602343" cy="1596892"/>
      </dsp:txXfrm>
    </dsp:sp>
    <dsp:sp modelId="{8FE9BEE5-6FBF-49DB-BBB5-83B041170FDE}">
      <dsp:nvSpPr>
        <dsp:cNvPr id="0" name=""/>
        <dsp:cNvSpPr/>
      </dsp:nvSpPr>
      <dsp:spPr>
        <a:xfrm>
          <a:off x="2924260" y="2291836"/>
          <a:ext cx="3548649" cy="3548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Inclusive Supply Chains:</a:t>
          </a:r>
          <a:r>
            <a:rPr lang="en-US" sz="2000" kern="1200" dirty="0" smtClean="0">
              <a:latin typeface="Times New Roman" panose="02020603050405020304" pitchFamily="18" charset="0"/>
              <a:cs typeface="Times New Roman" panose="02020603050405020304" pitchFamily="18" charset="0"/>
            </a:rPr>
            <a:t> </a:t>
          </a:r>
        </a:p>
        <a:p>
          <a:pPr lvl="0" algn="ctr" defTabSz="889000" rtl="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Integrating waste pickers, collectors , transporters, repairers, and recyclers.</a:t>
          </a:r>
          <a:endParaRPr lang="en-US" sz="2000" kern="1200" dirty="0">
            <a:latin typeface="Times New Roman" panose="02020603050405020304" pitchFamily="18" charset="0"/>
            <a:cs typeface="Times New Roman" panose="02020603050405020304" pitchFamily="18" charset="0"/>
          </a:endParaRPr>
        </a:p>
      </dsp:txBody>
      <dsp:txXfrm>
        <a:off x="4009556" y="3208570"/>
        <a:ext cx="2129189" cy="1951757"/>
      </dsp:txXfrm>
    </dsp:sp>
    <dsp:sp modelId="{4DCD0EE2-06B4-443E-ABD5-7BB1ED73D509}">
      <dsp:nvSpPr>
        <dsp:cNvPr id="0" name=""/>
        <dsp:cNvSpPr/>
      </dsp:nvSpPr>
      <dsp:spPr>
        <a:xfrm>
          <a:off x="363318" y="2291836"/>
          <a:ext cx="3548649" cy="3548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Equity Lens:</a:t>
          </a:r>
          <a:r>
            <a:rPr lang="en-US" sz="2000" kern="1200" dirty="0" smtClean="0">
              <a:latin typeface="Times New Roman" panose="02020603050405020304" pitchFamily="18" charset="0"/>
              <a:cs typeface="Times New Roman" panose="02020603050405020304" pitchFamily="18" charset="0"/>
            </a:rPr>
            <a:t> Ensure all actors, regardless of gender or status, benefit fairly from the circular economy</a:t>
          </a:r>
          <a:endParaRPr lang="en-US" sz="2000" kern="1200" dirty="0">
            <a:latin typeface="Times New Roman" panose="02020603050405020304" pitchFamily="18" charset="0"/>
            <a:cs typeface="Times New Roman" panose="02020603050405020304" pitchFamily="18" charset="0"/>
          </a:endParaRPr>
        </a:p>
      </dsp:txBody>
      <dsp:txXfrm>
        <a:off x="697483" y="3208570"/>
        <a:ext cx="2129189" cy="195175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C2FF3-8985-4949-8B9F-EF6D1AF9BBA7}"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72FDA-F964-472D-96C2-C32A9F7E8855}" type="slidenum">
              <a:rPr lang="en-US" smtClean="0"/>
              <a:t>‹#›</a:t>
            </a:fld>
            <a:endParaRPr lang="en-US"/>
          </a:p>
        </p:txBody>
      </p:sp>
    </p:spTree>
    <p:extLst>
      <p:ext uri="{BB962C8B-B14F-4D97-AF65-F5344CB8AC3E}">
        <p14:creationId xmlns:p14="http://schemas.microsoft.com/office/powerpoint/2010/main" val="148859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6F8A2-C96B-475D-A87E-F5C8B8E1531E}"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4058702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2C8AF-0EA2-4B29-92A8-82AEA37BF160}"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418841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1F16F-2A9F-48F6-AA7C-D3C5F7FAAA4D}"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3106323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EC47D-4613-4EB5-B388-680377A69CA4}"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248738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732C6B-F8DE-41E4-85AB-6AEF50A86D2D}"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284784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E3A49-CBC2-416E-9694-84CA79CA9821}"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414652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CF21D-0508-47A7-8F19-AB04123026EC}" type="datetime1">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109469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CA1AC-1EA2-4D1C-8078-934B5E6AE5C9}" type="datetime1">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220031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10362-8B81-45CA-A864-CD4F5E9454A3}" type="datetime1">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984352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C900CF-E53D-4A3C-8161-51F0E6D89F30}"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329106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6CBD81-6D0C-4049-A7F7-D3480E9BD58C}"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745BA-7DCC-4754-BB05-60D3E459F935}" type="slidenum">
              <a:rPr lang="en-US" smtClean="0"/>
              <a:t>‹#›</a:t>
            </a:fld>
            <a:endParaRPr lang="en-US"/>
          </a:p>
        </p:txBody>
      </p:sp>
    </p:spTree>
    <p:extLst>
      <p:ext uri="{BB962C8B-B14F-4D97-AF65-F5344CB8AC3E}">
        <p14:creationId xmlns:p14="http://schemas.microsoft.com/office/powerpoint/2010/main" val="252191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66A09-5CA6-41DD-8D18-9D3148B9994F}" type="datetime1">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45BA-7DCC-4754-BB05-60D3E459F935}" type="slidenum">
              <a:rPr lang="en-US" smtClean="0"/>
              <a:t>‹#›</a:t>
            </a:fld>
            <a:endParaRPr lang="en-US"/>
          </a:p>
        </p:txBody>
      </p:sp>
    </p:spTree>
    <p:extLst>
      <p:ext uri="{BB962C8B-B14F-4D97-AF65-F5344CB8AC3E}">
        <p14:creationId xmlns:p14="http://schemas.microsoft.com/office/powerpoint/2010/main" val="247967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nkedin.com/in/eric-guantai-0959512b/" TargetMode="External"/><Relationship Id="rId2" Type="http://schemas.openxmlformats.org/officeDocument/2006/relationships/hyperlink" Target="mailto:Guantaierick@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3171217"/>
          </a:xfrm>
        </p:spPr>
        <p:txBody>
          <a:bodyPr>
            <a:normAutofit/>
          </a:bodyPr>
          <a:lstStyle/>
          <a:p>
            <a:r>
              <a:rPr lang="en-US" sz="4800" b="1" dirty="0" smtClean="0">
                <a:latin typeface="Times New Roman" panose="02020603050405020304" pitchFamily="18" charset="0"/>
                <a:cs typeface="Times New Roman" panose="02020603050405020304" pitchFamily="18" charset="0"/>
              </a:rPr>
              <a:t>Pathway to Promote Equity and Equality in E-Waste Management for  East Africa Community (EAC) ;Case Study Kenya </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3531140"/>
            <a:ext cx="12192000" cy="3326860"/>
          </a:xfrm>
        </p:spPr>
        <p:txBody>
          <a:bodyPr/>
          <a:lstStyle/>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Advancing Inclusive and Sustainable Resource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Recovery for waste collectors and waste pickers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600" b="1" dirty="0">
                <a:latin typeface="Times New Roman" panose="02020603050405020304" pitchFamily="18" charset="0"/>
                <a:cs typeface="Times New Roman" panose="02020603050405020304" pitchFamily="18" charset="0"/>
              </a:rPr>
              <a:t>Presented </a:t>
            </a:r>
            <a:r>
              <a:rPr lang="en-US" sz="1600" b="1" dirty="0" smtClean="0">
                <a:latin typeface="Times New Roman" panose="02020603050405020304" pitchFamily="18" charset="0"/>
                <a:cs typeface="Times New Roman" panose="02020603050405020304" pitchFamily="18" charset="0"/>
              </a:rPr>
              <a:t>by:</a:t>
            </a:r>
          </a:p>
          <a:p>
            <a:pPr algn="r"/>
            <a:r>
              <a:rPr lang="en-US" sz="1600" b="1" dirty="0" smtClean="0">
                <a:latin typeface="Times New Roman" panose="02020603050405020304" pitchFamily="18" charset="0"/>
                <a:cs typeface="Times New Roman" panose="02020603050405020304" pitchFamily="18" charset="0"/>
              </a:rPr>
              <a:t>Eric </a:t>
            </a:r>
            <a:r>
              <a:rPr lang="en-US" sz="1600" b="1" dirty="0" err="1">
                <a:latin typeface="Times New Roman" panose="02020603050405020304" pitchFamily="18" charset="0"/>
                <a:cs typeface="Times New Roman" panose="02020603050405020304" pitchFamily="18" charset="0"/>
              </a:rPr>
              <a:t>Guantai</a:t>
            </a:r>
            <a:r>
              <a:rPr lang="en-US" sz="1600" b="1" dirty="0" smtClean="0">
                <a:latin typeface="Times New Roman" panose="02020603050405020304" pitchFamily="18" charset="0"/>
                <a:cs typeface="Times New Roman" panose="02020603050405020304" pitchFamily="18" charset="0"/>
              </a:rPr>
              <a:t>,</a:t>
            </a:r>
          </a:p>
          <a:p>
            <a:pPr algn="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Circular  </a:t>
            </a:r>
            <a:r>
              <a:rPr lang="en-US" sz="1600" dirty="0" smtClean="0">
                <a:latin typeface="Times New Roman" panose="02020603050405020304" pitchFamily="18" charset="0"/>
                <a:cs typeface="Times New Roman" panose="02020603050405020304" pitchFamily="18" charset="0"/>
              </a:rPr>
              <a:t>Economy </a:t>
            </a:r>
            <a:r>
              <a:rPr lang="en-US" sz="1600" dirty="0">
                <a:latin typeface="Times New Roman" panose="02020603050405020304" pitchFamily="18" charset="0"/>
                <a:cs typeface="Times New Roman" panose="02020603050405020304" pitchFamily="18" charset="0"/>
              </a:rPr>
              <a:t>and Sustainability Consultant, </a:t>
            </a:r>
            <a:endParaRPr lang="en-US" sz="1600" dirty="0" smtClean="0">
              <a:latin typeface="Times New Roman" panose="02020603050405020304" pitchFamily="18" charset="0"/>
              <a:cs typeface="Times New Roman" panose="02020603050405020304" pitchFamily="18" charset="0"/>
            </a:endParaRPr>
          </a:p>
          <a:p>
            <a:pPr algn="r"/>
            <a:r>
              <a:rPr lang="en-US" sz="1600" dirty="0" smtClean="0">
                <a:latin typeface="Times New Roman" panose="02020603050405020304" pitchFamily="18" charset="0"/>
                <a:cs typeface="Times New Roman" panose="02020603050405020304" pitchFamily="18" charset="0"/>
              </a:rPr>
              <a:t>Nairobi </a:t>
            </a:r>
            <a:r>
              <a:rPr lang="en-US" sz="1600" dirty="0">
                <a:latin typeface="Times New Roman" panose="02020603050405020304" pitchFamily="18" charset="0"/>
                <a:cs typeface="Times New Roman" panose="02020603050405020304" pitchFamily="18" charset="0"/>
              </a:rPr>
              <a:t>Metro CBOs Waste </a:t>
            </a:r>
            <a:r>
              <a:rPr lang="en-US" sz="1600" dirty="0" smtClean="0">
                <a:latin typeface="Times New Roman" panose="02020603050405020304" pitchFamily="18" charset="0"/>
                <a:cs typeface="Times New Roman" panose="02020603050405020304" pitchFamily="18" charset="0"/>
              </a:rPr>
              <a:t>Management </a:t>
            </a:r>
            <a:r>
              <a:rPr lang="en-US" sz="1600" dirty="0">
                <a:latin typeface="Times New Roman" panose="02020603050405020304" pitchFamily="18" charset="0"/>
                <a:cs typeface="Times New Roman" panose="02020603050405020304" pitchFamily="18" charset="0"/>
              </a:rPr>
              <a:t>Network</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1</a:t>
            </a:fld>
            <a:endParaRPr lang="en-US"/>
          </a:p>
        </p:txBody>
      </p:sp>
    </p:spTree>
    <p:extLst>
      <p:ext uri="{BB962C8B-B14F-4D97-AF65-F5344CB8AC3E}">
        <p14:creationId xmlns:p14="http://schemas.microsoft.com/office/powerpoint/2010/main" val="2936006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817124"/>
          </a:xfrm>
        </p:spPr>
        <p:txBody>
          <a:bodyPr>
            <a:normAutofit fontScale="90000"/>
          </a:bodyPr>
          <a:lstStyle/>
          <a:p>
            <a:r>
              <a:rPr lang="en-US" sz="4000" b="1" dirty="0" smtClean="0">
                <a:effectLst/>
                <a:latin typeface="Times New Roman" panose="02020603050405020304" pitchFamily="18" charset="0"/>
                <a:ea typeface="Calibri" panose="020F0502020204030204" pitchFamily="34" charset="0"/>
              </a:rPr>
              <a:t>Equity &amp; Equality Gaps in E-Waste Management –Cont’d</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138136"/>
            <a:ext cx="12192000" cy="5719864"/>
          </a:xfrm>
        </p:spPr>
        <p:txBody>
          <a:bodyPr>
            <a:normAutofit/>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EPR Fund Inequities:</a:t>
            </a:r>
            <a:r>
              <a:rPr lang="en-US" sz="3200" dirty="0">
                <a:latin typeface="Times New Roman" panose="02020603050405020304" pitchFamily="18" charset="0"/>
                <a:ea typeface="Calibri" panose="020F0502020204030204" pitchFamily="34" charset="0"/>
                <a:cs typeface="Times New Roman" panose="02020603050405020304" pitchFamily="18" charset="0"/>
              </a:rPr>
              <a:t> Inadequate and delayed disbursement of EPR funds to grassroots waste collectors impedes equitable development.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Data Gaps:</a:t>
            </a:r>
            <a:r>
              <a:rPr lang="en-US" sz="3200" dirty="0">
                <a:latin typeface="Times New Roman" panose="02020603050405020304" pitchFamily="18" charset="0"/>
                <a:ea typeface="Calibri" panose="020F0502020204030204" pitchFamily="34" charset="0"/>
                <a:cs typeface="Times New Roman" panose="02020603050405020304" pitchFamily="18" charset="0"/>
              </a:rPr>
              <a:t> Absence of data tailored to addressing equity and equality gaps across the e-waste value chain, covering all cross-cutting thematic areas both upstream and downstream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96" y="3998068"/>
            <a:ext cx="4008328" cy="26946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042" y="3895595"/>
            <a:ext cx="4070958" cy="2797167"/>
          </a:xfrm>
          <a:prstGeom prst="rect">
            <a:avLst/>
          </a:prstGeom>
        </p:spPr>
      </p:pic>
      <p:pic>
        <p:nvPicPr>
          <p:cNvPr id="8" name="Picture 7"/>
          <p:cNvPicPr>
            <a:picLocks noChangeAspect="1"/>
          </p:cNvPicPr>
          <p:nvPr/>
        </p:nvPicPr>
        <p:blipFill>
          <a:blip r:embed="rId4"/>
          <a:stretch>
            <a:fillRect/>
          </a:stretch>
        </p:blipFill>
        <p:spPr>
          <a:xfrm>
            <a:off x="4484320" y="3887805"/>
            <a:ext cx="3528163" cy="2804957"/>
          </a:xfrm>
          <a:prstGeom prst="rect">
            <a:avLst/>
          </a:prstGeom>
        </p:spPr>
      </p:pic>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B745BA-7DCC-4754-BB05-60D3E459F935}" type="slidenum">
              <a:rPr lang="en-US" smtClean="0"/>
              <a:t>10</a:t>
            </a:fld>
            <a:endParaRPr lang="en-US"/>
          </a:p>
        </p:txBody>
      </p:sp>
    </p:spTree>
    <p:extLst>
      <p:ext uri="{BB962C8B-B14F-4D97-AF65-F5344CB8AC3E}">
        <p14:creationId xmlns:p14="http://schemas.microsoft.com/office/powerpoint/2010/main" val="298238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38137"/>
          </a:xfrm>
        </p:spPr>
        <p:txBody>
          <a:bodyPr>
            <a:normAutofit fontScale="90000"/>
          </a:bodyPr>
          <a:lstStyle/>
          <a:p>
            <a:r>
              <a:rPr lang="en-US" sz="4000" b="1" dirty="0" smtClean="0">
                <a:effectLst/>
                <a:latin typeface="Times New Roman" panose="02020603050405020304" pitchFamily="18" charset="0"/>
                <a:ea typeface="Calibri" panose="020F0502020204030204" pitchFamily="34" charset="0"/>
              </a:rPr>
              <a:t>Equity &amp; Equality Gaps in E-Waste Management –Cont’d</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138136"/>
            <a:ext cx="12192000" cy="5719864"/>
          </a:xfrm>
        </p:spPr>
        <p:txBody>
          <a:bodyPr>
            <a:normAutofit/>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Regulatory </a:t>
            </a:r>
            <a:r>
              <a:rPr lang="en-US" sz="3200" b="1" dirty="0">
                <a:latin typeface="Times New Roman" panose="02020603050405020304" pitchFamily="18" charset="0"/>
                <a:ea typeface="Calibri" panose="020F0502020204030204" pitchFamily="34" charset="0"/>
                <a:cs typeface="Times New Roman" panose="02020603050405020304" pitchFamily="18" charset="0"/>
              </a:rPr>
              <a:t>Gaps:</a:t>
            </a:r>
            <a:r>
              <a:rPr lang="en-US" sz="3200" dirty="0">
                <a:latin typeface="Times New Roman" panose="02020603050405020304" pitchFamily="18" charset="0"/>
                <a:ea typeface="Calibri" panose="020F0502020204030204" pitchFamily="34" charset="0"/>
                <a:cs typeface="Times New Roman" panose="02020603050405020304" pitchFamily="18" charset="0"/>
              </a:rPr>
              <a:t> Isolating repairers from EPR frameworks and the absence of regulatory structures around repair services widens equity and equality gaps within Kenya's e-waste management system.</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Gender Lens:</a:t>
            </a:r>
            <a:r>
              <a:rPr lang="en-US" sz="3200" dirty="0">
                <a:latin typeface="Times New Roman" panose="02020603050405020304" pitchFamily="18" charset="0"/>
                <a:ea typeface="Calibri" panose="020F0502020204030204" pitchFamily="34" charset="0"/>
                <a:cs typeface="Times New Roman" panose="02020603050405020304" pitchFamily="18" charset="0"/>
              </a:rPr>
              <a:t> Women face unique barriers such as lack of access to formal training, capital, and market linkages, limiting their participation in decision-making and leadership roles within the e-waste sector.</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rPr>
              <a:t>Standards Perspective:</a:t>
            </a:r>
            <a:r>
              <a:rPr lang="en-US" sz="3200" dirty="0">
                <a:latin typeface="Times New Roman" panose="02020603050405020304" pitchFamily="18" charset="0"/>
                <a:ea typeface="Calibri" panose="020F0502020204030204" pitchFamily="34" charset="0"/>
              </a:rPr>
              <a:t> Standards through the lenses of Equity and Equality are urgently needed across e-waste value chains, both upstream and downstream, to promote fairness and inclusivity.</a:t>
            </a:r>
            <a:endParaRPr lang="en-US" sz="32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11</a:t>
            </a:fld>
            <a:endParaRPr lang="en-US"/>
          </a:p>
        </p:txBody>
      </p:sp>
    </p:spTree>
    <p:extLst>
      <p:ext uri="{BB962C8B-B14F-4D97-AF65-F5344CB8AC3E}">
        <p14:creationId xmlns:p14="http://schemas.microsoft.com/office/powerpoint/2010/main" val="385829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38137"/>
          </a:xfrm>
        </p:spPr>
        <p:txBody>
          <a:bodyPr>
            <a:normAutofit/>
          </a:bodyPr>
          <a:lstStyle/>
          <a:p>
            <a:r>
              <a:rPr lang="en-US" sz="4000" b="1" dirty="0" smtClean="0">
                <a:effectLst/>
                <a:latin typeface="Times New Roman" panose="02020603050405020304" pitchFamily="18" charset="0"/>
                <a:ea typeface="Calibri" panose="020F0502020204030204" pitchFamily="34" charset="0"/>
              </a:rPr>
              <a:t>Why Equity &amp; Equality Matter</a:t>
            </a:r>
            <a:endParaRPr lang="en-US" sz="4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3845093360"/>
              </p:ext>
            </p:extLst>
          </p:nvPr>
        </p:nvGraphicFramePr>
        <p:xfrm>
          <a:off x="2" y="1138136"/>
          <a:ext cx="8505172" cy="571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5063" y="1010194"/>
            <a:ext cx="3735977" cy="5847806"/>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745BA-7DCC-4754-BB05-60D3E459F935}" type="slidenum">
              <a:rPr lang="en-US" smtClean="0"/>
              <a:t>12</a:t>
            </a:fld>
            <a:endParaRPr lang="en-US"/>
          </a:p>
        </p:txBody>
      </p:sp>
    </p:spTree>
    <p:extLst>
      <p:ext uri="{BB962C8B-B14F-4D97-AF65-F5344CB8AC3E}">
        <p14:creationId xmlns:p14="http://schemas.microsoft.com/office/powerpoint/2010/main" val="95636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a:bodyPr>
          <a:lstStyle/>
          <a:p>
            <a:r>
              <a:rPr lang="en-US" sz="4000" b="1" dirty="0" smtClean="0">
                <a:effectLst/>
                <a:latin typeface="Times New Roman" panose="02020603050405020304" pitchFamily="18" charset="0"/>
                <a:ea typeface="Calibri" panose="020F0502020204030204" pitchFamily="34" charset="0"/>
              </a:rPr>
              <a:t>Pathway to Equity &amp; Equality</a:t>
            </a:r>
            <a:endParaRPr lang="en-US" sz="40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226488866"/>
              </p:ext>
            </p:extLst>
          </p:nvPr>
        </p:nvGraphicFramePr>
        <p:xfrm>
          <a:off x="1" y="943584"/>
          <a:ext cx="9265919" cy="591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5920" y="862148"/>
            <a:ext cx="2926080" cy="308283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26880" y="4075610"/>
            <a:ext cx="2865119" cy="2782389"/>
          </a:xfrm>
          <a:prstGeom prst="rect">
            <a:avLst/>
          </a:prstGeom>
        </p:spPr>
      </p:pic>
      <p:sp>
        <p:nvSpPr>
          <p:cNvPr id="3" name="Footer Placeholder 2"/>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745BA-7DCC-4754-BB05-60D3E459F935}" type="slidenum">
              <a:rPr lang="en-US" smtClean="0"/>
              <a:t>13</a:t>
            </a:fld>
            <a:endParaRPr lang="en-US"/>
          </a:p>
        </p:txBody>
      </p:sp>
    </p:spTree>
    <p:extLst>
      <p:ext uri="{BB962C8B-B14F-4D97-AF65-F5344CB8AC3E}">
        <p14:creationId xmlns:p14="http://schemas.microsoft.com/office/powerpoint/2010/main" val="185924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26510"/>
          </a:xfrm>
        </p:spPr>
        <p:txBody>
          <a:bodyPr>
            <a:normAutofit/>
          </a:bodyPr>
          <a:lstStyle/>
          <a:p>
            <a:r>
              <a:rPr lang="en-US" sz="4000" b="1" dirty="0" smtClean="0">
                <a:effectLst/>
                <a:latin typeface="Times New Roman" panose="02020603050405020304" pitchFamily="18" charset="0"/>
                <a:ea typeface="Calibri" panose="020F0502020204030204" pitchFamily="34" charset="0"/>
              </a:rPr>
              <a:t>Pathway to Equity &amp; Equality –cont’d </a:t>
            </a:r>
            <a:endParaRPr lang="en-US" sz="40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045772998"/>
              </p:ext>
            </p:extLst>
          </p:nvPr>
        </p:nvGraphicFramePr>
        <p:xfrm>
          <a:off x="112735" y="726510"/>
          <a:ext cx="6705598" cy="6081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4679" y="1036320"/>
            <a:ext cx="5014109" cy="2939142"/>
          </a:xfrm>
          <a:prstGeom prst="rect">
            <a:avLst/>
          </a:prstGeom>
        </p:spPr>
      </p:pic>
      <p:pic>
        <p:nvPicPr>
          <p:cNvPr id="10" name="Picture 9"/>
          <p:cNvPicPr>
            <a:picLocks noChangeAspect="1"/>
          </p:cNvPicPr>
          <p:nvPr/>
        </p:nvPicPr>
        <p:blipFill>
          <a:blip r:embed="rId8"/>
          <a:stretch>
            <a:fillRect/>
          </a:stretch>
        </p:blipFill>
        <p:spPr>
          <a:xfrm>
            <a:off x="7190418" y="4074829"/>
            <a:ext cx="5001582" cy="2633700"/>
          </a:xfrm>
          <a:prstGeom prst="rect">
            <a:avLst/>
          </a:prstGeo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14</a:t>
            </a:fld>
            <a:endParaRPr lang="en-US"/>
          </a:p>
        </p:txBody>
      </p:sp>
    </p:spTree>
    <p:extLst>
      <p:ext uri="{BB962C8B-B14F-4D97-AF65-F5344CB8AC3E}">
        <p14:creationId xmlns:p14="http://schemas.microsoft.com/office/powerpoint/2010/main" val="295505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8213"/>
          </a:xfrm>
        </p:spPr>
        <p:txBody>
          <a:bodyPr>
            <a:normAutofit/>
          </a:bodyPr>
          <a:lstStyle/>
          <a:p>
            <a:r>
              <a:rPr lang="en-US" sz="4000" b="1" dirty="0">
                <a:solidFill>
                  <a:prstClr val="black"/>
                </a:solidFill>
                <a:latin typeface="Times New Roman" panose="02020603050405020304" pitchFamily="18" charset="0"/>
                <a:ea typeface="Calibri" panose="020F0502020204030204" pitchFamily="34" charset="0"/>
              </a:rPr>
              <a:t>Equity &amp; Equality </a:t>
            </a:r>
            <a:r>
              <a:rPr lang="en-US" sz="4000" b="1" dirty="0" smtClean="0">
                <a:solidFill>
                  <a:prstClr val="black"/>
                </a:solidFill>
                <a:latin typeface="Times New Roman" panose="02020603050405020304" pitchFamily="18" charset="0"/>
                <a:ea typeface="Calibri" panose="020F0502020204030204" pitchFamily="34" charset="0"/>
              </a:rPr>
              <a:t>;</a:t>
            </a:r>
            <a:r>
              <a:rPr lang="en-US" sz="4000" b="1" dirty="0" smtClean="0">
                <a:effectLst/>
                <a:latin typeface="Times New Roman" panose="02020603050405020304" pitchFamily="18" charset="0"/>
                <a:ea typeface="Calibri" panose="020F0502020204030204" pitchFamily="34" charset="0"/>
              </a:rPr>
              <a:t>Circular Economy as a Catalyst</a:t>
            </a:r>
            <a:endParaRPr lang="en-US" sz="4000"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904415440"/>
              </p:ext>
            </p:extLst>
          </p:nvPr>
        </p:nvGraphicFramePr>
        <p:xfrm>
          <a:off x="0" y="943584"/>
          <a:ext cx="6836229" cy="591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9806" y="4280171"/>
            <a:ext cx="5486400" cy="257782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9805" y="778212"/>
            <a:ext cx="5578951" cy="3394953"/>
          </a:xfrm>
          <a:prstGeom prst="rect">
            <a:avLst/>
          </a:prstGeom>
        </p:spPr>
      </p:pic>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FB745BA-7DCC-4754-BB05-60D3E459F935}" type="slidenum">
              <a:rPr lang="en-US" smtClean="0"/>
              <a:t>15</a:t>
            </a:fld>
            <a:endParaRPr lang="en-US"/>
          </a:p>
        </p:txBody>
      </p:sp>
    </p:spTree>
    <p:extLst>
      <p:ext uri="{BB962C8B-B14F-4D97-AF65-F5344CB8AC3E}">
        <p14:creationId xmlns:p14="http://schemas.microsoft.com/office/powerpoint/2010/main" val="2044109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Autofit/>
          </a:bodyPr>
          <a:lstStyle/>
          <a:p>
            <a:r>
              <a:rPr lang="en-US" sz="3600" b="1" dirty="0">
                <a:solidFill>
                  <a:prstClr val="black"/>
                </a:solidFill>
                <a:latin typeface="Times New Roman" panose="02020603050405020304" pitchFamily="18" charset="0"/>
                <a:ea typeface="Calibri" panose="020F0502020204030204" pitchFamily="34" charset="0"/>
              </a:rPr>
              <a:t>Equity &amp; Equality</a:t>
            </a:r>
            <a:r>
              <a:rPr lang="en-US" sz="3600" b="1" dirty="0" smtClean="0">
                <a:solidFill>
                  <a:prstClr val="black"/>
                </a:solidFill>
                <a:latin typeface="Times New Roman" panose="02020603050405020304" pitchFamily="18" charset="0"/>
                <a:ea typeface="Calibri" panose="020F0502020204030204" pitchFamily="34" charset="0"/>
              </a:rPr>
              <a:t>; </a:t>
            </a:r>
            <a:br>
              <a:rPr lang="en-US" sz="3600" b="1" dirty="0" smtClean="0">
                <a:solidFill>
                  <a:prstClr val="black"/>
                </a:solidFill>
                <a:latin typeface="Times New Roman" panose="02020603050405020304" pitchFamily="18" charset="0"/>
                <a:ea typeface="Calibri" panose="020F0502020204030204" pitchFamily="34" charset="0"/>
              </a:rPr>
            </a:br>
            <a:r>
              <a:rPr lang="en-US" sz="33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Trash </a:t>
            </a:r>
            <a:r>
              <a:rPr lang="en-US" sz="33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to Cash Circular Economy</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fontScale="92500" lnSpcReduction="20000"/>
          </a:bodyPr>
          <a:lstStyle/>
          <a:p>
            <a:pPr marL="457200" lvl="0" indent="-457200" algn="just">
              <a:lnSpc>
                <a:spcPct val="107000"/>
              </a:lnSpc>
              <a:spcBef>
                <a:spcPts val="0"/>
              </a:spcBef>
              <a:spcAft>
                <a:spcPts val="800"/>
              </a:spcAft>
              <a:buFont typeface="Arial" panose="020B0604020202020204" pitchFamily="34" charset="0"/>
              <a:buChar char="•"/>
            </a:pPr>
            <a:r>
              <a:rPr lang="en-US" sz="33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Bad ideas and failures are not adversaries</a:t>
            </a:r>
            <a:r>
              <a:rPr lang="en-US" sz="3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they are vital milestones on the path to creating work that is not only innovative but transformative. In the context of the </a:t>
            </a:r>
            <a:r>
              <a:rPr lang="en-US" sz="33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Trash to Cash Circular </a:t>
            </a:r>
            <a:r>
              <a:rPr lang="en-US" sz="3300" i="1" u="sng"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Economy </a:t>
            </a:r>
            <a:r>
              <a:rPr lang="en-US" sz="3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through EPR , </a:t>
            </a:r>
            <a:r>
              <a:rPr lang="en-US" sz="33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these experiences catalyze fresh thinking and foster adaptive solutions that convert </a:t>
            </a:r>
            <a:r>
              <a:rPr lang="en-US" sz="3300" i="1" u="sng"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e-waste </a:t>
            </a:r>
            <a:r>
              <a:rPr lang="en-US" sz="3300" i="1" u="sng"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and consumables into </a:t>
            </a:r>
            <a:r>
              <a:rPr lang="en-US" sz="33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sustainable economic value</a:t>
            </a:r>
            <a:r>
              <a:rPr lang="en-US" sz="3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Bef>
                <a:spcPts val="0"/>
              </a:spcBef>
              <a:spcAft>
                <a:spcPts val="800"/>
              </a:spcAft>
              <a:buFont typeface="Arial" panose="020B0604020202020204" pitchFamily="34" charset="0"/>
              <a:buChar char="•"/>
            </a:pPr>
            <a:r>
              <a:rPr lang="en-US" sz="3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More importantly, </a:t>
            </a:r>
            <a:r>
              <a:rPr lang="en-US" sz="33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embracing missteps is critical to building a circular </a:t>
            </a:r>
            <a:r>
              <a:rPr lang="en-US" sz="33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economy through EPR  </a:t>
            </a:r>
            <a:r>
              <a:rPr lang="en-US" sz="3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that champions </a:t>
            </a:r>
            <a:r>
              <a:rPr lang="en-US" sz="33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equity and equality</a:t>
            </a:r>
            <a:r>
              <a:rPr lang="en-US" sz="3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By learning from challenges and re-centering marginalized waste actors—particularly </a:t>
            </a:r>
            <a:r>
              <a:rPr lang="en-US" sz="33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waste pickers and waste collectors —this </a:t>
            </a:r>
            <a:r>
              <a:rPr lang="en-US" sz="33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model ensures that benefits and opportunities are distributed fairly across the entire value chain.</a:t>
            </a:r>
            <a:r>
              <a:rPr lang="en-US" sz="3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In doing so, we create pathways for inclusive growth, environmental regeneration, and a future where prosperity is accessible to all.</a:t>
            </a:r>
            <a:endPar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16</a:t>
            </a:fld>
            <a:endParaRPr lang="en-US"/>
          </a:p>
        </p:txBody>
      </p:sp>
    </p:spTree>
    <p:extLst>
      <p:ext uri="{BB962C8B-B14F-4D97-AF65-F5344CB8AC3E}">
        <p14:creationId xmlns:p14="http://schemas.microsoft.com/office/powerpoint/2010/main" val="239944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Autofit/>
          </a:bodyPr>
          <a:lstStyle/>
          <a:p>
            <a:r>
              <a:rPr lang="en-US" sz="3600" b="1" dirty="0">
                <a:solidFill>
                  <a:prstClr val="black"/>
                </a:solidFill>
                <a:latin typeface="Times New Roman" panose="02020603050405020304" pitchFamily="18" charset="0"/>
                <a:ea typeface="Calibri" panose="020F0502020204030204" pitchFamily="34" charset="0"/>
              </a:rPr>
              <a:t>Equity &amp; Equality</a:t>
            </a:r>
            <a:r>
              <a:rPr lang="en-US" sz="3600" b="1" dirty="0" smtClean="0">
                <a:solidFill>
                  <a:prstClr val="black"/>
                </a:solidFill>
                <a:latin typeface="Times New Roman" panose="02020603050405020304" pitchFamily="18" charset="0"/>
                <a:ea typeface="Calibri" panose="020F0502020204030204" pitchFamily="34" charset="0"/>
              </a:rPr>
              <a:t>; </a:t>
            </a:r>
            <a:br>
              <a:rPr lang="en-US" sz="3600" b="1" dirty="0" smtClean="0">
                <a:solidFill>
                  <a:prstClr val="black"/>
                </a:solidFill>
                <a:latin typeface="Times New Roman" panose="02020603050405020304" pitchFamily="18" charset="0"/>
                <a:ea typeface="Calibri" panose="020F0502020204030204" pitchFamily="34" charset="0"/>
              </a:rPr>
            </a:br>
            <a:r>
              <a:rPr lang="en-US" sz="3600" b="1" dirty="0" smtClean="0">
                <a:effectLst/>
                <a:latin typeface="Times New Roman" panose="02020603050405020304" pitchFamily="18" charset="0"/>
                <a:ea typeface="Calibri" panose="020F0502020204030204" pitchFamily="34" charset="0"/>
              </a:rPr>
              <a:t>Leveraging EPR &amp; ESG Frameworks</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lnSpcReduction="10000"/>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EPR:</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Unlocking funds for grassroots e-waste actors.</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ESG Compliance:</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Corporates championing equitable and responsible waste practices.</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Producer Responsibility Organizations (PROs):</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Partnerships to facilitate fair distribution of resources (human </a:t>
            </a:r>
            <a:r>
              <a:rPr lang="en-US" sz="2800" dirty="0">
                <a:latin typeface="Times New Roman" panose="02020603050405020304" pitchFamily="18" charset="0"/>
                <a:ea typeface="Calibri" panose="020F0502020204030204" pitchFamily="34" charset="0"/>
                <a:cs typeface="Times New Roman" panose="02020603050405020304" pitchFamily="18" charset="0"/>
              </a:rPr>
              <a:t>and Financial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and capacity support across e-waste value chain downstream; e-waste collector , e-waste picker , e-waste transporter,  e-waste aggregators/transfer stations ,e-waste recycling facility</a:t>
            </a:r>
          </a:p>
          <a:p>
            <a:pPr marL="457200" indent="-457200" algn="just">
              <a:lnSpc>
                <a:spcPct val="107000"/>
              </a:lnSpc>
              <a:spcBef>
                <a:spcPts val="0"/>
              </a:spcBef>
              <a:spcAft>
                <a:spcPts val="800"/>
              </a:spcAft>
              <a:buFont typeface="Arial" panose="020B0604020202020204" pitchFamily="34" charset="0"/>
              <a:buChar cha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Leveraging these EPR and ESG frameworks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requires the intentional development of policies and investment frameworks that recognize these informal actors as critical partners in scaling circularity and climate action. By centering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equity and equality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governments, financial institutions, and private-sector partners can unlock the full potential of circular economy ecosystems, ensuring a just transition and broader socio-economic resilience.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17</a:t>
            </a:fld>
            <a:endParaRPr lang="en-US"/>
          </a:p>
        </p:txBody>
      </p:sp>
    </p:spTree>
    <p:extLst>
      <p:ext uri="{BB962C8B-B14F-4D97-AF65-F5344CB8AC3E}">
        <p14:creationId xmlns:p14="http://schemas.microsoft.com/office/powerpoint/2010/main" val="188101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fontScale="90000"/>
          </a:bodyPr>
          <a:lstStyle/>
          <a:p>
            <a:r>
              <a:rPr lang="en-US" sz="4000" b="1" dirty="0" smtClean="0">
                <a:effectLst/>
                <a:latin typeface="Times New Roman" panose="02020603050405020304" pitchFamily="18" charset="0"/>
                <a:ea typeface="Calibri" panose="020F0502020204030204" pitchFamily="34" charset="0"/>
              </a:rPr>
              <a:t>Equity</a:t>
            </a:r>
            <a:r>
              <a:rPr lang="en-US" sz="4000" b="1" dirty="0">
                <a:solidFill>
                  <a:prstClr val="black"/>
                </a:solidFill>
                <a:latin typeface="Times New Roman" panose="02020603050405020304" pitchFamily="18" charset="0"/>
                <a:ea typeface="Calibri" panose="020F0502020204030204" pitchFamily="34" charset="0"/>
              </a:rPr>
              <a:t> &amp; Equality</a:t>
            </a:r>
            <a:r>
              <a:rPr lang="en-US" sz="4000" b="1" dirty="0" smtClean="0">
                <a:effectLst/>
                <a:latin typeface="Times New Roman" panose="02020603050405020304" pitchFamily="18" charset="0"/>
                <a:ea typeface="Calibri" panose="020F0502020204030204" pitchFamily="34" charset="0"/>
              </a:rPr>
              <a:t>;</a:t>
            </a:r>
            <a:br>
              <a:rPr lang="en-US" sz="4000" b="1" dirty="0" smtClean="0">
                <a:effectLst/>
                <a:latin typeface="Times New Roman" panose="02020603050405020304" pitchFamily="18" charset="0"/>
                <a:ea typeface="Calibri" panose="020F0502020204030204" pitchFamily="34" charset="0"/>
              </a:rPr>
            </a:br>
            <a:r>
              <a:rPr lang="en-US" sz="4000" b="1" dirty="0" smtClean="0">
                <a:effectLst/>
                <a:latin typeface="Times New Roman" panose="02020603050405020304" pitchFamily="18" charset="0"/>
                <a:ea typeface="Calibri" panose="020F0502020204030204" pitchFamily="34" charset="0"/>
              </a:rPr>
              <a:t>SDGs ,Funding and Economic Empowerment</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fontScale="62500" lnSpcReduction="20000"/>
          </a:bodyPr>
          <a:lstStyle/>
          <a:p>
            <a:pPr marL="571500" indent="-571500" algn="just">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Forging robust alliances between the scientific community, business sector, and financial institutions is fundamental to actualizing impactful, climate-friendly solutions on a global scale. Such partnerships serve as critical enablers for advancing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EPR –PROs blueprints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that are both innovative and actionable.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Specifically,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integrating </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science plus indigenous driven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insights with </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capital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investment and business ingenuity is essential to unlocking the full potential of </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circular and EPR-PRO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solutions across </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e-waste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streams, </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the vital role of waste </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collectors and waste pickers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These synergies not only accelerate the transition to resource-efficient and low-carbon economies but also empower frontline actors, particularly informal waste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sector,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who are indispensable to the circular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and EPR ecosystem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Moreover, embedding principles of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equity and equality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within these partnerships ensures that the benefits of a circular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economy and EPR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are shared fairly across all social strata. This approach prioritizes gender inclusion, economic justice, and access to opportunities for marginalized communities throughout the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e-waste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value chain.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Through coordinated efforts, we can foster systems that regenerate natural capital, reduce emissions, and create inclusive economic opportunities—laying the foundation for a climate-resilient, socially just, and equitable future.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lnSpc>
                <a:spcPct val="107000"/>
              </a:lnSpc>
              <a:spcBef>
                <a:spcPts val="0"/>
              </a:spcBef>
              <a:spcAft>
                <a:spcPts val="800"/>
              </a:spcAft>
              <a:buSzPts val="1000"/>
              <a:buFont typeface="+mj-lt"/>
              <a:buAutoNum type="arabicParenR"/>
              <a:tabLst>
                <a:tab pos="457200" algn="l"/>
              </a:tabLst>
            </a:pPr>
            <a:endParaRPr lang="en-US" sz="36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745BA-7DCC-4754-BB05-60D3E459F935}" type="slidenum">
              <a:rPr lang="en-US" smtClean="0"/>
              <a:t>18</a:t>
            </a:fld>
            <a:endParaRPr lang="en-US"/>
          </a:p>
        </p:txBody>
      </p:sp>
    </p:spTree>
    <p:extLst>
      <p:ext uri="{BB962C8B-B14F-4D97-AF65-F5344CB8AC3E}">
        <p14:creationId xmlns:p14="http://schemas.microsoft.com/office/powerpoint/2010/main" val="4267286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fontScale="90000"/>
          </a:bodyPr>
          <a:lstStyle/>
          <a:p>
            <a:r>
              <a:rPr lang="en-US" sz="4000" b="1" dirty="0" smtClean="0">
                <a:effectLst/>
                <a:latin typeface="Times New Roman" panose="02020603050405020304" pitchFamily="18" charset="0"/>
                <a:ea typeface="Calibri" panose="020F0502020204030204" pitchFamily="34" charset="0"/>
              </a:rPr>
              <a:t>Equity</a:t>
            </a:r>
            <a:r>
              <a:rPr lang="en-US" sz="4000" b="1" dirty="0">
                <a:solidFill>
                  <a:prstClr val="black"/>
                </a:solidFill>
                <a:latin typeface="Times New Roman" panose="02020603050405020304" pitchFamily="18" charset="0"/>
                <a:ea typeface="Calibri" panose="020F0502020204030204" pitchFamily="34" charset="0"/>
              </a:rPr>
              <a:t> &amp; Equality</a:t>
            </a:r>
            <a:r>
              <a:rPr lang="en-US" sz="4000" b="1" dirty="0" smtClean="0">
                <a:effectLst/>
                <a:latin typeface="Times New Roman" panose="02020603050405020304" pitchFamily="18" charset="0"/>
                <a:ea typeface="Calibri" panose="020F0502020204030204" pitchFamily="34" charset="0"/>
              </a:rPr>
              <a:t>;</a:t>
            </a:r>
            <a:br>
              <a:rPr lang="en-US" sz="4000" b="1" dirty="0" smtClean="0">
                <a:effectLst/>
                <a:latin typeface="Times New Roman" panose="02020603050405020304" pitchFamily="18" charset="0"/>
                <a:ea typeface="Calibri" panose="020F0502020204030204" pitchFamily="34" charset="0"/>
              </a:rPr>
            </a:br>
            <a:r>
              <a:rPr lang="en-US" sz="4000" b="1" dirty="0" smtClean="0">
                <a:effectLst/>
                <a:latin typeface="Times New Roman" panose="02020603050405020304" pitchFamily="18" charset="0"/>
                <a:ea typeface="Calibri" panose="020F0502020204030204" pitchFamily="34" charset="0"/>
              </a:rPr>
              <a:t>SDGs ,Funding and Economic Empowerment-Cont’d</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Sentiment: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"Equity is empowerment. Circular economy is prosperity.“</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he </a:t>
            </a:r>
            <a:r>
              <a:rPr lang="en-US" sz="3200" dirty="0">
                <a:latin typeface="Times New Roman" panose="02020603050405020304" pitchFamily="18" charset="0"/>
                <a:cs typeface="Times New Roman" panose="02020603050405020304" pitchFamily="18" charset="0"/>
              </a:rPr>
              <a:t>SDG framework serves as a platform to advance </a:t>
            </a:r>
            <a:r>
              <a:rPr lang="en-US" sz="3200" b="1" dirty="0">
                <a:latin typeface="Times New Roman" panose="02020603050405020304" pitchFamily="18" charset="0"/>
                <a:cs typeface="Times New Roman" panose="02020603050405020304" pitchFamily="18" charset="0"/>
              </a:rPr>
              <a:t>equity and equality</a:t>
            </a:r>
            <a:r>
              <a:rPr lang="en-US" sz="3200" dirty="0">
                <a:latin typeface="Times New Roman" panose="02020603050405020304" pitchFamily="18" charset="0"/>
                <a:cs typeface="Times New Roman" panose="02020603050405020304" pitchFamily="18" charset="0"/>
              </a:rPr>
              <a:t> across the e-waste value chain, ensuring marginalized </a:t>
            </a:r>
            <a:r>
              <a:rPr lang="en-US" sz="3200" dirty="0" smtClean="0">
                <a:latin typeface="Times New Roman" panose="02020603050405020304" pitchFamily="18" charset="0"/>
                <a:cs typeface="Times New Roman" panose="02020603050405020304" pitchFamily="18" charset="0"/>
              </a:rPr>
              <a:t>groups- </a:t>
            </a:r>
            <a:r>
              <a:rPr lang="en-US" sz="3200" i="1" dirty="0" smtClean="0">
                <a:latin typeface="Times New Roman" panose="02020603050405020304" pitchFamily="18" charset="0"/>
                <a:cs typeface="Times New Roman" panose="02020603050405020304" pitchFamily="18" charset="0"/>
              </a:rPr>
              <a:t>(waste pickers and waste collectors) </a:t>
            </a:r>
            <a:r>
              <a:rPr lang="en-US" sz="3200" i="1" dirty="0">
                <a:latin typeface="Times New Roman" panose="02020603050405020304" pitchFamily="18" charset="0"/>
                <a:cs typeface="Times New Roman" panose="02020603050405020304" pitchFamily="18" charset="0"/>
              </a:rPr>
              <a:t>participate meaningfully and benefit equitably from market opportunities, policy interventions, and capacity-building initiatives</a:t>
            </a:r>
            <a:endPar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07000"/>
              </a:lnSpc>
              <a:spcBef>
                <a:spcPts val="0"/>
              </a:spcBef>
              <a:spcAft>
                <a:spcPts val="800"/>
              </a:spcAft>
              <a:buSzPts val="1000"/>
              <a:buFont typeface="+mj-lt"/>
              <a:buAutoNum type="arabicParenR"/>
              <a:tabLst>
                <a:tab pos="457200" algn="l"/>
              </a:tabLst>
            </a:pP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19</a:t>
            </a:fld>
            <a:endParaRPr lang="en-US"/>
          </a:p>
        </p:txBody>
      </p:sp>
    </p:spTree>
    <p:extLst>
      <p:ext uri="{BB962C8B-B14F-4D97-AF65-F5344CB8AC3E}">
        <p14:creationId xmlns:p14="http://schemas.microsoft.com/office/powerpoint/2010/main" val="249602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46043"/>
          </a:xfrm>
        </p:spPr>
        <p:txBody>
          <a:bodyPr>
            <a:normAutofit fontScale="90000"/>
          </a:bodyPr>
          <a:lstStyle/>
          <a:p>
            <a:r>
              <a:rPr lang="en-US" sz="4800" b="1" dirty="0" smtClean="0">
                <a:effectLst/>
                <a:latin typeface="Times New Roman" panose="02020603050405020304" pitchFamily="18" charset="0"/>
                <a:ea typeface="Calibri" panose="020F0502020204030204" pitchFamily="34" charset="0"/>
              </a:rPr>
              <a:t>Introduction</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646043"/>
            <a:ext cx="12192000" cy="6211957"/>
          </a:xfrm>
        </p:spPr>
        <p:txBody>
          <a:bodyPr>
            <a:normAutofit/>
          </a:bodyPr>
          <a:lstStyle/>
          <a:p>
            <a:pPr marL="457200" indent="-457200" algn="just">
              <a:lnSpc>
                <a:spcPct val="107000"/>
              </a:lnSpc>
              <a:spcBef>
                <a:spcPts val="0"/>
              </a:spcBef>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Nairobi Metro CBOs Waste Management </a:t>
            </a:r>
            <a:r>
              <a:rPr lang="en-US" sz="2800" dirty="0">
                <a:latin typeface="Times New Roman" panose="02020603050405020304" pitchFamily="18" charset="0"/>
                <a:cs typeface="Times New Roman" panose="02020603050405020304" pitchFamily="18" charset="0"/>
              </a:rPr>
              <a:t>initiative is a community-based organization </a:t>
            </a:r>
            <a:r>
              <a:rPr lang="en-US" sz="2800" dirty="0" smtClean="0">
                <a:latin typeface="Times New Roman" panose="02020603050405020304" pitchFamily="18" charset="0"/>
                <a:cs typeface="Times New Roman" panose="02020603050405020304" pitchFamily="18" charset="0"/>
              </a:rPr>
              <a:t>network (150 CBOs with an average figure of 30-60 members) that </a:t>
            </a:r>
            <a:r>
              <a:rPr lang="en-US" sz="2800" dirty="0">
                <a:latin typeface="Times New Roman" panose="02020603050405020304" pitchFamily="18" charset="0"/>
                <a:cs typeface="Times New Roman" panose="02020603050405020304" pitchFamily="18" charset="0"/>
              </a:rPr>
              <a:t>brings together various grassroots entities engaged in sustainable waste management </a:t>
            </a:r>
            <a:r>
              <a:rPr lang="en-US" sz="2800" dirty="0" smtClean="0">
                <a:latin typeface="Times New Roman" panose="02020603050405020304" pitchFamily="18" charset="0"/>
                <a:cs typeface="Times New Roman" panose="02020603050405020304" pitchFamily="18" charset="0"/>
              </a:rPr>
              <a:t>practices covering all waste streams e-waste inclusive  across Nairobi </a:t>
            </a:r>
            <a:r>
              <a:rPr lang="en-US" sz="2800" dirty="0">
                <a:latin typeface="Times New Roman" panose="02020603050405020304" pitchFamily="18" charset="0"/>
                <a:cs typeface="Times New Roman" panose="02020603050405020304" pitchFamily="18" charset="0"/>
              </a:rPr>
              <a:t>and its metropolitan </a:t>
            </a:r>
            <a:r>
              <a:rPr lang="en-US" sz="2800" dirty="0" smtClean="0">
                <a:latin typeface="Times New Roman" panose="02020603050405020304" pitchFamily="18" charset="0"/>
                <a:cs typeface="Times New Roman" panose="02020603050405020304" pitchFamily="18" charset="0"/>
              </a:rPr>
              <a:t>area covering </a:t>
            </a:r>
            <a:r>
              <a:rPr lang="en-US" sz="2800" b="1" dirty="0" smtClean="0">
                <a:latin typeface="Times New Roman" panose="02020603050405020304" pitchFamily="18" charset="0"/>
                <a:cs typeface="Times New Roman" panose="02020603050405020304" pitchFamily="18" charset="0"/>
              </a:rPr>
              <a:t>17 </a:t>
            </a:r>
            <a:r>
              <a:rPr lang="en-US" sz="2800" b="1" dirty="0">
                <a:latin typeface="Times New Roman" panose="02020603050405020304" pitchFamily="18" charset="0"/>
                <a:ea typeface="Calibri" panose="020F0502020204030204" pitchFamily="34" charset="0"/>
                <a:cs typeface="Times New Roman" panose="02020603050405020304" pitchFamily="18" charset="0"/>
              </a:rPr>
              <a:t>Constituencies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and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85 wards</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represents a collective effort to tackle the growing waste </a:t>
            </a:r>
            <a:r>
              <a:rPr lang="en-US" sz="2800" dirty="0" smtClean="0">
                <a:latin typeface="Times New Roman" panose="02020603050405020304" pitchFamily="18" charset="0"/>
                <a:cs typeface="Times New Roman" panose="02020603050405020304" pitchFamily="18" charset="0"/>
              </a:rPr>
              <a:t>management challenges </a:t>
            </a:r>
            <a:r>
              <a:rPr lang="en-US" sz="2800" dirty="0">
                <a:latin typeface="Times New Roman" panose="02020603050405020304" pitchFamily="18" charset="0"/>
                <a:cs typeface="Times New Roman" panose="02020603050405020304" pitchFamily="18" charset="0"/>
              </a:rPr>
              <a:t>in urban and semi-urban settings by leveraging community-driven solutions aligned </a:t>
            </a:r>
            <a:r>
              <a:rPr lang="en-US" sz="2800" dirty="0" smtClean="0">
                <a:latin typeface="Times New Roman" panose="02020603050405020304" pitchFamily="18" charset="0"/>
                <a:cs typeface="Times New Roman" panose="02020603050405020304" pitchFamily="18" charset="0"/>
              </a:rPr>
              <a:t>with circular </a:t>
            </a:r>
            <a:r>
              <a:rPr lang="en-US" sz="2800" dirty="0">
                <a:latin typeface="Times New Roman" panose="02020603050405020304" pitchFamily="18" charset="0"/>
                <a:cs typeface="Times New Roman" panose="02020603050405020304" pitchFamily="18" charset="0"/>
              </a:rPr>
              <a:t>economy </a:t>
            </a:r>
            <a:r>
              <a:rPr lang="en-US" sz="2800" dirty="0" smtClean="0">
                <a:latin typeface="Times New Roman" panose="02020603050405020304" pitchFamily="18" charset="0"/>
                <a:cs typeface="Times New Roman" panose="02020603050405020304" pitchFamily="18" charset="0"/>
              </a:rPr>
              <a:t>principle</a:t>
            </a:r>
          </a:p>
          <a:p>
            <a:pPr marL="457200" indent="-457200" algn="just">
              <a:lnSpc>
                <a:spcPct val="107000"/>
              </a:lnSpc>
              <a:spcBef>
                <a:spcPts val="0"/>
              </a:spcBef>
              <a:spcAft>
                <a:spcPts val="800"/>
              </a:spcAft>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Vision</a:t>
            </a:r>
            <a:r>
              <a:rPr lang="en-US" sz="2800" dirty="0" smtClean="0">
                <a:latin typeface="Times New Roman" panose="02020603050405020304" pitchFamily="18" charset="0"/>
                <a:cs typeface="Times New Roman" panose="02020603050405020304" pitchFamily="18" charset="0"/>
              </a:rPr>
              <a:t>;-A society that is safe clean and healthy, free from waste and pollution  </a:t>
            </a:r>
          </a:p>
          <a:p>
            <a:pPr marL="457200" indent="-457200" algn="just">
              <a:lnSpc>
                <a:spcPct val="107000"/>
              </a:lnSpc>
              <a:spcBef>
                <a:spcPts val="0"/>
              </a:spcBef>
              <a:spcAft>
                <a:spcPts val="800"/>
              </a:spcAft>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Mission</a:t>
            </a:r>
            <a:r>
              <a:rPr lang="en-US" sz="2800" dirty="0" smtClean="0">
                <a:latin typeface="Times New Roman" panose="02020603050405020304" pitchFamily="18" charset="0"/>
                <a:cs typeface="Times New Roman" panose="02020603050405020304" pitchFamily="18" charset="0"/>
              </a:rPr>
              <a:t> –To transform urban waste into a resource through sustainable practices, innovative ,education fostering circular economy</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2</a:t>
            </a:fld>
            <a:endParaRPr lang="en-US"/>
          </a:p>
        </p:txBody>
      </p:sp>
    </p:spTree>
    <p:extLst>
      <p:ext uri="{BB962C8B-B14F-4D97-AF65-F5344CB8AC3E}">
        <p14:creationId xmlns:p14="http://schemas.microsoft.com/office/powerpoint/2010/main" val="49911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fontScale="90000"/>
          </a:bodyPr>
          <a:lstStyle/>
          <a:p>
            <a:r>
              <a:rPr lang="en-US" sz="3200" b="1" dirty="0">
                <a:solidFill>
                  <a:prstClr val="black"/>
                </a:solidFill>
                <a:latin typeface="Times New Roman" panose="02020603050405020304" pitchFamily="18" charset="0"/>
                <a:ea typeface="Calibri" panose="020F0502020204030204" pitchFamily="34" charset="0"/>
              </a:rPr>
              <a:t>Equity &amp; Equality </a:t>
            </a:r>
            <a:r>
              <a:rPr lang="en-US" sz="3200" b="1" dirty="0" smtClean="0">
                <a:solidFill>
                  <a:prstClr val="black"/>
                </a:solidFill>
                <a:latin typeface="Times New Roman" panose="02020603050405020304" pitchFamily="18" charset="0"/>
                <a:ea typeface="Calibri" panose="020F0502020204030204" pitchFamily="34" charset="0"/>
              </a:rPr>
              <a:t>;</a:t>
            </a:r>
            <a:r>
              <a:rPr lang="en-US" sz="3200" b="1" dirty="0" smtClean="0">
                <a:effectLst/>
                <a:latin typeface="Times New Roman" panose="02020603050405020304" pitchFamily="18" charset="0"/>
                <a:ea typeface="Calibri" panose="020F0502020204030204" pitchFamily="34" charset="0"/>
              </a:rPr>
              <a:t>Case Studies / Best </a:t>
            </a:r>
            <a:r>
              <a:rPr lang="en-US" sz="3200" b="1" dirty="0">
                <a:latin typeface="Times New Roman" panose="02020603050405020304" pitchFamily="18" charset="0"/>
                <a:ea typeface="Calibri" panose="020F0502020204030204" pitchFamily="34" charset="0"/>
              </a:rPr>
              <a:t>Practices ; Nairobi Metro CBOs Waste Management Network</a:t>
            </a:r>
            <a:endParaRPr lang="en-US"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Example 1:</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Inclusive e-waste cooperatives in Nairobi; </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 going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Example 2:</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Gender-responsive e-waste repair and refurbishment enterprises; </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through our partners </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effectLst/>
                <a:latin typeface="Times New Roman" panose="02020603050405020304" pitchFamily="18" charset="0"/>
                <a:ea typeface="Calibri" panose="020F0502020204030204" pitchFamily="34" charset="0"/>
              </a:rPr>
              <a:t>Example 3:</a:t>
            </a:r>
            <a:r>
              <a:rPr lang="en-US" sz="2800" dirty="0" smtClean="0">
                <a:effectLst/>
                <a:latin typeface="Times New Roman" panose="02020603050405020304" pitchFamily="18" charset="0"/>
                <a:ea typeface="Calibri" panose="020F0502020204030204" pitchFamily="34" charset="0"/>
              </a:rPr>
              <a:t> Informal sector e-waste training programs linked to formal e-waste </a:t>
            </a:r>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ggregators </a:t>
            </a:r>
            <a:r>
              <a:rPr lang="en-US" sz="2800" dirty="0">
                <a:latin typeface="Times New Roman" panose="02020603050405020304" pitchFamily="18" charset="0"/>
                <a:cs typeface="Times New Roman" panose="02020603050405020304" pitchFamily="18" charset="0"/>
              </a:rPr>
              <a:t>/transfer </a:t>
            </a:r>
            <a:r>
              <a:rPr lang="en-US" sz="2800" dirty="0" smtClean="0">
                <a:latin typeface="Times New Roman" panose="02020603050405020304" pitchFamily="18" charset="0"/>
                <a:cs typeface="Times New Roman" panose="02020603050405020304" pitchFamily="18" charset="0"/>
              </a:rPr>
              <a:t>station, e-waste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recycling </a:t>
            </a:r>
            <a:r>
              <a:rPr lang="en-US" sz="2800" dirty="0" smtClean="0">
                <a:effectLst/>
                <a:latin typeface="Times New Roman" panose="02020603050405020304" pitchFamily="18" charset="0"/>
                <a:ea typeface="Calibri" panose="020F0502020204030204" pitchFamily="34" charset="0"/>
              </a:rPr>
              <a:t>facilities; </a:t>
            </a:r>
            <a:r>
              <a:rPr lang="en-US" sz="2800" dirty="0" smtClean="0">
                <a:solidFill>
                  <a:srgbClr val="FF0000"/>
                </a:solidFill>
                <a:effectLst/>
                <a:latin typeface="Times New Roman" panose="02020603050405020304" pitchFamily="18" charset="0"/>
                <a:ea typeface="Calibri" panose="020F0502020204030204" pitchFamily="34" charset="0"/>
              </a:rPr>
              <a:t>on going </a:t>
            </a:r>
          </a:p>
          <a:p>
            <a:pPr marL="34290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dirty="0" smtClean="0">
                <a:latin typeface="Times New Roman" panose="02020603050405020304" pitchFamily="18" charset="0"/>
                <a:cs typeface="Times New Roman" panose="02020603050405020304" pitchFamily="18" charset="0"/>
              </a:rPr>
              <a:t>Waste collection; 1.6 Million households covered –Nairobi Metropolitan Areas( Nairobi County and its environs) equal to </a:t>
            </a:r>
          </a:p>
          <a:p>
            <a:pPr marL="34290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800" dirty="0" smtClean="0">
                <a:latin typeface="Times New Roman" panose="02020603050405020304" pitchFamily="18" charset="0"/>
                <a:cs typeface="Times New Roman" panose="02020603050405020304" pitchFamily="18" charset="0"/>
              </a:rPr>
              <a:t>7  million plus </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91" y="4781006"/>
            <a:ext cx="4158641" cy="20769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424" y="4519749"/>
            <a:ext cx="4008328" cy="2338250"/>
          </a:xfrm>
          <a:prstGeom prst="rect">
            <a:avLst/>
          </a:prstGeom>
        </p:spPr>
      </p:pic>
      <p:pic>
        <p:nvPicPr>
          <p:cNvPr id="8" name="Picture 7" descr="No alternative text description for this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0645" y="4519749"/>
            <a:ext cx="3461356" cy="2338250"/>
          </a:xfrm>
          <a:prstGeom prst="rect">
            <a:avLst/>
          </a:prstGeom>
          <a:noFill/>
          <a:ln>
            <a:noFill/>
          </a:ln>
        </p:spPr>
      </p:pic>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B745BA-7DCC-4754-BB05-60D3E459F935}" type="slidenum">
              <a:rPr lang="en-US" smtClean="0"/>
              <a:t>20</a:t>
            </a:fld>
            <a:endParaRPr lang="en-US"/>
          </a:p>
        </p:txBody>
      </p:sp>
    </p:spTree>
    <p:extLst>
      <p:ext uri="{BB962C8B-B14F-4D97-AF65-F5344CB8AC3E}">
        <p14:creationId xmlns:p14="http://schemas.microsoft.com/office/powerpoint/2010/main" val="803981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fontScale="90000"/>
          </a:bodyPr>
          <a:lstStyle/>
          <a:p>
            <a:r>
              <a:rPr lang="en-US" sz="4000" b="1" dirty="0" smtClean="0">
                <a:effectLst/>
                <a:latin typeface="Times New Roman" panose="02020603050405020304" pitchFamily="18" charset="0"/>
                <a:ea typeface="Calibri" panose="020F0502020204030204" pitchFamily="34" charset="0"/>
              </a:rPr>
              <a:t>Role of Nairobi Metro CBOs Waste Management Network</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a:bodyPr>
          <a:lstStyle/>
          <a:p>
            <a:pPr marL="457200" lvl="0" indent="-457200" algn="just">
              <a:buFont typeface="Arial" panose="020B0604020202020204" pitchFamily="34" charset="0"/>
              <a:buChar char="•"/>
            </a:pPr>
            <a:r>
              <a:rPr lang="en-US" sz="3200" i="1" u="sng" dirty="0">
                <a:latin typeface="Times New Roman" panose="02020603050405020304" pitchFamily="18" charset="0"/>
                <a:cs typeface="Times New Roman" panose="02020603050405020304" pitchFamily="18" charset="0"/>
              </a:rPr>
              <a:t>Circular Economy Service Providers</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Facilitate repair, refurbishment, and spare part recovery, contributing to waste reduction.</a:t>
            </a:r>
          </a:p>
          <a:p>
            <a:pPr marL="457200" lvl="0" indent="-457200" algn="just">
              <a:buFont typeface="Arial" panose="020B0604020202020204" pitchFamily="34" charset="0"/>
              <a:buChar char="•"/>
            </a:pPr>
            <a:r>
              <a:rPr lang="en-US" sz="3200" i="1" u="sng" dirty="0">
                <a:latin typeface="Times New Roman" panose="02020603050405020304" pitchFamily="18" charset="0"/>
                <a:cs typeface="Times New Roman" panose="02020603050405020304" pitchFamily="18" charset="0"/>
              </a:rPr>
              <a:t>Circular Economy Supply Chains</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Engage in collection, transportation, and sorting of e-waste, linking upstream waste generators to downstream markets.</a:t>
            </a:r>
          </a:p>
          <a:p>
            <a:pPr marL="457200" lvl="0" indent="-457200" algn="just">
              <a:buFont typeface="Arial" panose="020B0604020202020204" pitchFamily="34" charset="0"/>
              <a:buChar char="•"/>
            </a:pPr>
            <a:r>
              <a:rPr lang="en-US" sz="3200" i="1" u="sng" dirty="0">
                <a:latin typeface="Times New Roman" panose="02020603050405020304" pitchFamily="18" charset="0"/>
                <a:cs typeface="Times New Roman" panose="02020603050405020304" pitchFamily="18" charset="0"/>
              </a:rPr>
              <a:t>Support to Secondary Markets</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Provide feedstock and logistical support to recyclers, exporters, and spare parts markets.</a:t>
            </a:r>
          </a:p>
          <a:p>
            <a:pPr marL="457200" lvl="0" indent="-457200" algn="just">
              <a:buFont typeface="Arial" panose="020B0604020202020204" pitchFamily="34" charset="0"/>
              <a:buChar char="•"/>
            </a:pPr>
            <a:r>
              <a:rPr lang="en-US" sz="3200" i="1" u="sng" dirty="0">
                <a:latin typeface="Times New Roman" panose="02020603050405020304" pitchFamily="18" charset="0"/>
                <a:cs typeface="Times New Roman" panose="02020603050405020304" pitchFamily="18" charset="0"/>
              </a:rPr>
              <a:t>Advocacy:</a:t>
            </a:r>
            <a:r>
              <a:rPr lang="en-US" sz="3200" dirty="0">
                <a:latin typeface="Times New Roman" panose="02020603050405020304" pitchFamily="18" charset="0"/>
                <a:cs typeface="Times New Roman" panose="02020603050405020304" pitchFamily="18" charset="0"/>
              </a:rPr>
              <a:t> Champion for equitable participation of informal actors in circular economy initiatives and EPR frameworks.</a:t>
            </a:r>
          </a:p>
          <a:p>
            <a:pPr marL="457200" lvl="0" indent="-457200" algn="just">
              <a:buFont typeface="Arial" panose="020B0604020202020204" pitchFamily="34" charset="0"/>
              <a:buChar char="•"/>
            </a:pPr>
            <a:r>
              <a:rPr lang="en-US" sz="3200" i="1" u="sng" dirty="0">
                <a:latin typeface="Times New Roman" panose="02020603050405020304" pitchFamily="18" charset="0"/>
                <a:cs typeface="Times New Roman" panose="02020603050405020304" pitchFamily="18" charset="0"/>
              </a:rPr>
              <a:t>Capacity Development</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Offer training and support programs to enhance the skills of waste collectors and circular economy entrepreneurs.</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21</a:t>
            </a:fld>
            <a:endParaRPr lang="en-US"/>
          </a:p>
        </p:txBody>
      </p:sp>
    </p:spTree>
    <p:extLst>
      <p:ext uri="{BB962C8B-B14F-4D97-AF65-F5344CB8AC3E}">
        <p14:creationId xmlns:p14="http://schemas.microsoft.com/office/powerpoint/2010/main" val="69826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a:bodyPr>
          <a:lstStyle/>
          <a:p>
            <a:r>
              <a:rPr lang="en-US" sz="4000" b="1" dirty="0" smtClean="0">
                <a:effectLst/>
                <a:latin typeface="Times New Roman" panose="02020603050405020304" pitchFamily="18" charset="0"/>
                <a:ea typeface="Calibri" panose="020F0502020204030204" pitchFamily="34" charset="0"/>
              </a:rPr>
              <a:t>Our Commitment &amp; Call to Action</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lnSpcReduction="10000"/>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Commitment:</a:t>
            </a:r>
            <a:r>
              <a:rPr lang="en-US" sz="3200" dirty="0">
                <a:latin typeface="Times New Roman" panose="02020603050405020304" pitchFamily="18" charset="0"/>
                <a:ea typeface="Calibri" panose="020F0502020204030204" pitchFamily="34" charset="0"/>
                <a:cs typeface="Times New Roman" panose="02020603050405020304" pitchFamily="18" charset="0"/>
              </a:rPr>
              <a:t> Advocate for an equitable and sustainable e-waste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ecosystem leveraging on waste pickers and waste collectors roles  as  EAC-EACO region.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Next Steps: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Build partnerships.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Mobilize funding.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Enhance inclusive policy development.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Promote awareness and stakeholder engagement.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Sentiment:</a:t>
            </a:r>
            <a:r>
              <a:rPr lang="en-US" sz="3200" dirty="0">
                <a:latin typeface="Times New Roman" panose="02020603050405020304" pitchFamily="18" charset="0"/>
                <a:ea typeface="Calibri" panose="020F0502020204030204" pitchFamily="34" charset="0"/>
                <a:cs typeface="Times New Roman" panose="02020603050405020304" pitchFamily="18" charset="0"/>
              </a:rPr>
              <a:t> "Together, we can close the gap between equity and environment."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22</a:t>
            </a:fld>
            <a:endParaRPr lang="en-US"/>
          </a:p>
        </p:txBody>
      </p:sp>
    </p:spTree>
    <p:extLst>
      <p:ext uri="{BB962C8B-B14F-4D97-AF65-F5344CB8AC3E}">
        <p14:creationId xmlns:p14="http://schemas.microsoft.com/office/powerpoint/2010/main" val="259173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43584"/>
          </a:xfrm>
        </p:spPr>
        <p:txBody>
          <a:bodyPr>
            <a:normAutofit/>
          </a:bodyPr>
          <a:lstStyle/>
          <a:p>
            <a:r>
              <a:rPr lang="en-US" sz="4000" b="1" dirty="0" smtClean="0">
                <a:latin typeface="Times New Roman" panose="02020603050405020304" pitchFamily="18" charset="0"/>
                <a:ea typeface="Calibri" panose="020F0502020204030204" pitchFamily="34" charset="0"/>
              </a:rPr>
              <a:t>EAC</a:t>
            </a:r>
            <a:r>
              <a:rPr lang="en-US" sz="4000" b="1" dirty="0" smtClean="0">
                <a:effectLst/>
                <a:latin typeface="Times New Roman" panose="02020603050405020304" pitchFamily="18" charset="0"/>
                <a:ea typeface="Calibri" panose="020F0502020204030204" pitchFamily="34" charset="0"/>
              </a:rPr>
              <a:t> Commitment &amp; Call to Action-cont’d </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943584"/>
            <a:ext cx="12192000" cy="5914416"/>
          </a:xfrm>
        </p:spPr>
        <p:txBody>
          <a:bodyPr>
            <a:normAutofit fontScale="85000" lnSpcReduction="20000"/>
          </a:bodyPr>
          <a:lstStyle/>
          <a:p>
            <a:pPr marL="457200" indent="-457200" algn="just">
              <a:buFont typeface="Arial" panose="020B0604020202020204" pitchFamily="34" charset="0"/>
              <a:buChar char="•"/>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EAC-EACO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policymakers hold a pivotal responsibility in translating international protocols and treaties into actionable reforms that tangibly improve the operating environment for e-waste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entrepreneurs and enterprises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across the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East Africa.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By championing the harmonization of regulatory frameworks and facilitating intra-African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trade /</a:t>
            </a:r>
            <a:r>
              <a:rPr lang="en-US"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African Continental Free Trade </a:t>
            </a:r>
            <a:r>
              <a:rPr lang="en-US" sz="2800" dirty="0" smtClean="0">
                <a:latin typeface="Times New Roman" panose="02020603050405020304" pitchFamily="18" charset="0"/>
                <a:cs typeface="Times New Roman" panose="02020603050405020304" pitchFamily="18" charset="0"/>
              </a:rPr>
              <a:t>Area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they can unlock new pathways for e-waste enterprises to thrive.</a:t>
            </a:r>
          </a:p>
          <a:p>
            <a:pPr marL="457200" indent="-457200" algn="jus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A strategic focus on fostering regional collaboration </a:t>
            </a:r>
            <a:r>
              <a:rPr lang="en-US" sz="3200" dirty="0" smtClean="0">
                <a:latin typeface="Times New Roman" panose="02020603050405020304" pitchFamily="18" charset="0"/>
                <a:ea typeface="Times New Roman" panose="02020603050405020304" pitchFamily="18" charset="0"/>
              </a:rPr>
              <a:t>on equity and equality for frontline workers in waste management –waste pickers and waste collectors will </a:t>
            </a:r>
            <a:r>
              <a:rPr lang="en-US" sz="3200" dirty="0">
                <a:latin typeface="Times New Roman" panose="02020603050405020304" pitchFamily="18" charset="0"/>
                <a:ea typeface="Times New Roman" panose="02020603050405020304" pitchFamily="18" charset="0"/>
              </a:rPr>
              <a:t>be key—enabling </a:t>
            </a:r>
            <a:r>
              <a:rPr lang="en-US" sz="3200" dirty="0" smtClean="0">
                <a:latin typeface="Times New Roman" panose="02020603050405020304" pitchFamily="18" charset="0"/>
                <a:ea typeface="Times New Roman" panose="02020603050405020304" pitchFamily="18" charset="0"/>
              </a:rPr>
              <a:t>East Africa Members State to </a:t>
            </a:r>
            <a:r>
              <a:rPr lang="en-US" sz="3200" dirty="0">
                <a:latin typeface="Times New Roman" panose="02020603050405020304" pitchFamily="18" charset="0"/>
                <a:ea typeface="Times New Roman" panose="02020603050405020304" pitchFamily="18" charset="0"/>
              </a:rPr>
              <a:t>trade more effectively with one another while building specialized regional </a:t>
            </a:r>
            <a:r>
              <a:rPr lang="en-US" sz="3200" b="1" dirty="0">
                <a:latin typeface="Times New Roman" panose="02020603050405020304" pitchFamily="18" charset="0"/>
                <a:ea typeface="Times New Roman" panose="02020603050405020304" pitchFamily="18" charset="0"/>
              </a:rPr>
              <a:t>e-waste recycling hubs </a:t>
            </a:r>
            <a:r>
              <a:rPr lang="en-US" sz="3200" dirty="0">
                <a:latin typeface="Times New Roman" panose="02020603050405020304" pitchFamily="18" charset="0"/>
                <a:ea typeface="Times New Roman" panose="02020603050405020304" pitchFamily="18" charset="0"/>
              </a:rPr>
              <a:t>and </a:t>
            </a:r>
            <a:r>
              <a:rPr lang="en-US" sz="3200" b="1" dirty="0">
                <a:latin typeface="Times New Roman" panose="02020603050405020304" pitchFamily="18" charset="0"/>
                <a:ea typeface="Times New Roman" panose="02020603050405020304" pitchFamily="18" charset="0"/>
              </a:rPr>
              <a:t>collection networks rooted in </a:t>
            </a:r>
            <a:r>
              <a:rPr lang="en-US" sz="3200" b="1" dirty="0" smtClean="0">
                <a:latin typeface="Times New Roman" panose="02020603050405020304" pitchFamily="18" charset="0"/>
                <a:ea typeface="Times New Roman" panose="02020603050405020304" pitchFamily="18" charset="0"/>
              </a:rPr>
              <a:t>EPR frameworks and circular economy  </a:t>
            </a:r>
            <a:r>
              <a:rPr lang="en-US" sz="3200" b="1" dirty="0">
                <a:latin typeface="Times New Roman" panose="02020603050405020304" pitchFamily="18" charset="0"/>
                <a:ea typeface="Times New Roman" panose="02020603050405020304" pitchFamily="18" charset="0"/>
              </a:rPr>
              <a:t>principles</a:t>
            </a:r>
            <a:r>
              <a:rPr lang="en-US" sz="3200" dirty="0">
                <a:latin typeface="Times New Roman" panose="02020603050405020304" pitchFamily="18" charset="0"/>
                <a:ea typeface="Times New Roman" panose="02020603050405020304" pitchFamily="18" charset="0"/>
              </a:rPr>
              <a:t>. These efforts will not only stimulate green industrialization and innovation but also drive inclusive job creation, </a:t>
            </a:r>
            <a:r>
              <a:rPr lang="en-US" sz="3200" b="1" dirty="0">
                <a:latin typeface="Times New Roman" panose="02020603050405020304" pitchFamily="18" charset="0"/>
                <a:ea typeface="Times New Roman" panose="02020603050405020304" pitchFamily="18" charset="0"/>
              </a:rPr>
              <a:t>promote equity and equality, </a:t>
            </a:r>
            <a:r>
              <a:rPr lang="en-US" sz="3200" dirty="0">
                <a:latin typeface="Times New Roman" panose="02020603050405020304" pitchFamily="18" charset="0"/>
                <a:ea typeface="Times New Roman" panose="02020603050405020304" pitchFamily="18" charset="0"/>
              </a:rPr>
              <a:t>and enhance Africa’s capacity to manage e-waste responsibly, reducing its environmental and social burdens.</a:t>
            </a:r>
          </a:p>
          <a:p>
            <a:pPr marL="457200" indent="-457200" algn="jus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Ultimately, the proactive engagement of policymakers is essential to building a resilient, </a:t>
            </a:r>
            <a:r>
              <a:rPr lang="en-US" sz="3200" b="1" dirty="0">
                <a:latin typeface="Times New Roman" panose="02020603050405020304" pitchFamily="18" charset="0"/>
                <a:ea typeface="Times New Roman" panose="02020603050405020304" pitchFamily="18" charset="0"/>
              </a:rPr>
              <a:t>equitable</a:t>
            </a:r>
            <a:r>
              <a:rPr lang="en-US" sz="3200" dirty="0">
                <a:latin typeface="Times New Roman" panose="02020603050405020304" pitchFamily="18" charset="0"/>
                <a:ea typeface="Times New Roman" panose="02020603050405020304" pitchFamily="18" charset="0"/>
              </a:rPr>
              <a:t>, and self-sufficient e-waste circular economy that serves both people and the planet.</a:t>
            </a:r>
          </a:p>
          <a:p>
            <a:pPr algn="just">
              <a:lnSpc>
                <a:spcPct val="107000"/>
              </a:lnSpc>
              <a:spcBef>
                <a:spcPts val="0"/>
              </a:spcBef>
              <a:spcAft>
                <a:spcPts val="8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23</a:t>
            </a:fld>
            <a:endParaRPr lang="en-US"/>
          </a:p>
        </p:txBody>
      </p:sp>
    </p:spTree>
    <p:extLst>
      <p:ext uri="{BB962C8B-B14F-4D97-AF65-F5344CB8AC3E}">
        <p14:creationId xmlns:p14="http://schemas.microsoft.com/office/powerpoint/2010/main" val="331774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276272"/>
          </a:xfrm>
        </p:spPr>
        <p:txBody>
          <a:bodyPr>
            <a:normAutofit/>
          </a:bodyPr>
          <a:lstStyle/>
          <a:p>
            <a:pPr marL="0" marR="0">
              <a:lnSpc>
                <a:spcPct val="107000"/>
              </a:lnSpc>
              <a:spcBef>
                <a:spcPts val="0"/>
              </a:spcBef>
              <a:spcAft>
                <a:spcPts val="800"/>
              </a:spcAft>
            </a:pPr>
            <a:r>
              <a:rPr lang="en-US" sz="4000" b="1" dirty="0" smtClean="0">
                <a:effectLst/>
                <a:latin typeface="Times New Roman" panose="02020603050405020304" pitchFamily="18" charset="0"/>
                <a:ea typeface="Calibri" panose="020F0502020204030204" pitchFamily="34" charset="0"/>
                <a:cs typeface="Times New Roman" panose="02020603050405020304" pitchFamily="18" charset="0"/>
              </a:rPr>
              <a:t>Thank You</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2986391"/>
            <a:ext cx="12192000" cy="3871608"/>
          </a:xfrm>
        </p:spPr>
        <p:txBody>
          <a:bodyPr>
            <a:normAutofit/>
          </a:bodyPr>
          <a:lstStyle/>
          <a:p>
            <a:pPr lvl="0"/>
            <a:r>
              <a:rPr lang="en-US" b="1" dirty="0">
                <a:latin typeface="Times New Roman" panose="02020603050405020304" pitchFamily="18" charset="0"/>
                <a:cs typeface="Times New Roman" panose="02020603050405020304" pitchFamily="18" charset="0"/>
              </a:rPr>
              <a:t>Contact Information</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Closing Sentiment:</a:t>
            </a:r>
            <a:r>
              <a:rPr lang="en-US" dirty="0">
                <a:latin typeface="Times New Roman" panose="02020603050405020304" pitchFamily="18" charset="0"/>
                <a:cs typeface="Times New Roman" panose="02020603050405020304" pitchFamily="18" charset="0"/>
              </a:rPr>
              <a:t> "For people, planet, and </a:t>
            </a:r>
            <a:r>
              <a:rPr lang="en-US" dirty="0" smtClean="0">
                <a:latin typeface="Times New Roman" panose="02020603050405020304" pitchFamily="18" charset="0"/>
                <a:cs typeface="Times New Roman" panose="02020603050405020304" pitchFamily="18" charset="0"/>
              </a:rPr>
              <a:t>prosperity</a:t>
            </a:r>
          </a:p>
          <a:p>
            <a:r>
              <a:rPr lang="en-US" dirty="0" smtClean="0">
                <a:latin typeface="Times New Roman" panose="02020603050405020304" pitchFamily="18" charset="0"/>
                <a:cs typeface="Times New Roman" panose="02020603050405020304" pitchFamily="18" charset="0"/>
              </a:rPr>
              <a:t>Eric </a:t>
            </a:r>
            <a:r>
              <a:rPr lang="en-US" dirty="0" err="1" smtClean="0">
                <a:latin typeface="Times New Roman" panose="02020603050405020304" pitchFamily="18" charset="0"/>
                <a:cs typeface="Times New Roman" panose="02020603050405020304" pitchFamily="18" charset="0"/>
              </a:rPr>
              <a:t>Guantai</a:t>
            </a:r>
            <a:r>
              <a:rPr lang="en-US"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hlinkClick r:id="rId2"/>
              </a:rPr>
              <a:t>Guantaierick@gmail.com</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(+254) 724 722 398</a:t>
            </a:r>
          </a:p>
          <a:p>
            <a:r>
              <a:rPr lang="en-US" sz="3200" dirty="0">
                <a:latin typeface="Times New Roman" panose="02020603050405020304" pitchFamily="18" charset="0"/>
                <a:cs typeface="Times New Roman" panose="02020603050405020304" pitchFamily="18" charset="0"/>
                <a:hlinkClick r:id="rId3"/>
              </a:rPr>
              <a:t>https://www.linkedin.com/in/eric-guantai-0959512b</a:t>
            </a:r>
            <a:r>
              <a:rPr lang="en-US" sz="3200" dirty="0" smtClean="0">
                <a:latin typeface="Times New Roman" panose="02020603050405020304" pitchFamily="18" charset="0"/>
                <a:cs typeface="Times New Roman" panose="02020603050405020304" pitchFamily="18" charset="0"/>
                <a:hlinkClick r:id="rId3"/>
              </a:rPr>
              <a:t>/</a:t>
            </a: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24</a:t>
            </a:fld>
            <a:endParaRPr lang="en-US"/>
          </a:p>
        </p:txBody>
      </p:sp>
    </p:spTree>
    <p:extLst>
      <p:ext uri="{BB962C8B-B14F-4D97-AF65-F5344CB8AC3E}">
        <p14:creationId xmlns:p14="http://schemas.microsoft.com/office/powerpoint/2010/main" val="198156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46043"/>
          </a:xfrm>
        </p:spPr>
        <p:txBody>
          <a:bodyPr>
            <a:normAutofit fontScale="90000"/>
          </a:bodyPr>
          <a:lstStyle/>
          <a:p>
            <a:r>
              <a:rPr lang="en-US" sz="4800" b="1" dirty="0" smtClean="0">
                <a:effectLst/>
                <a:latin typeface="Times New Roman" panose="02020603050405020304" pitchFamily="18" charset="0"/>
                <a:ea typeface="Calibri" panose="020F0502020204030204" pitchFamily="34" charset="0"/>
              </a:rPr>
              <a:t>Introduction</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646043"/>
            <a:ext cx="12192000" cy="6211957"/>
          </a:xfrm>
        </p:spPr>
        <p:txBody>
          <a:bodyPr>
            <a:normAutofit fontScale="92500" lnSpcReduction="10000"/>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Equity </a:t>
            </a:r>
            <a:r>
              <a:rPr lang="en-US" sz="2600" b="1" dirty="0">
                <a:latin typeface="Times New Roman" panose="02020603050405020304" pitchFamily="18" charset="0"/>
                <a:ea typeface="Calibri" panose="020F0502020204030204" pitchFamily="34" charset="0"/>
                <a:cs typeface="Times New Roman" panose="02020603050405020304" pitchFamily="18" charset="0"/>
              </a:rPr>
              <a:t>&amp; Equality </a:t>
            </a: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Focus: </a:t>
            </a:r>
            <a:r>
              <a:rPr lang="en-US" sz="2600" i="1" dirty="0" smtClean="0">
                <a:solidFill>
                  <a:srgbClr val="FF0000"/>
                </a:solidFill>
                <a:latin typeface="Times New Roman" panose="02020603050405020304" pitchFamily="18" charset="0"/>
                <a:cs typeface="Times New Roman" panose="02020603050405020304" pitchFamily="18" charset="0"/>
              </a:rPr>
              <a:t>How </a:t>
            </a:r>
            <a:r>
              <a:rPr lang="en-US" sz="2600" i="1" dirty="0">
                <a:solidFill>
                  <a:srgbClr val="FF0000"/>
                </a:solidFill>
                <a:latin typeface="Times New Roman" panose="02020603050405020304" pitchFamily="18" charset="0"/>
                <a:cs typeface="Times New Roman" panose="02020603050405020304" pitchFamily="18" charset="0"/>
              </a:rPr>
              <a:t>do we guarantee inclusive participation and equitable distribution of benefits for all stakeholders, particularly marginalized groups, across both upstream and downstream segments of the e-waste value chain</a:t>
            </a:r>
            <a:r>
              <a:rPr lang="en-US" sz="2600" i="1" dirty="0" smtClean="0">
                <a:solidFill>
                  <a:srgbClr val="FF0000"/>
                </a:solidFill>
                <a:latin typeface="Times New Roman" panose="02020603050405020304" pitchFamily="18" charset="0"/>
                <a:cs typeface="Times New Roman" panose="02020603050405020304" pitchFamily="18" charset="0"/>
              </a:rPr>
              <a:t>?</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600" i="1" dirty="0">
                <a:solidFill>
                  <a:srgbClr val="FF0000"/>
                </a:solidFill>
                <a:latin typeface="Times New Roman" panose="02020603050405020304" pitchFamily="18" charset="0"/>
                <a:cs typeface="Times New Roman" panose="02020603050405020304" pitchFamily="18" charset="0"/>
              </a:rPr>
              <a:t>Why are the People </a:t>
            </a:r>
            <a:r>
              <a:rPr lang="en-US" sz="2600" i="1" dirty="0" smtClean="0">
                <a:solidFill>
                  <a:srgbClr val="FF0000"/>
                </a:solidFill>
                <a:latin typeface="Times New Roman" panose="02020603050405020304" pitchFamily="18" charset="0"/>
                <a:cs typeface="Times New Roman" panose="02020603050405020304" pitchFamily="18" charset="0"/>
              </a:rPr>
              <a:t>(enterprises and entrepreneurs  inclusive those informally established )  Driving </a:t>
            </a:r>
            <a:r>
              <a:rPr lang="en-US" sz="2600" i="1" dirty="0">
                <a:solidFill>
                  <a:srgbClr val="FF0000"/>
                </a:solidFill>
                <a:latin typeface="Times New Roman" panose="02020603050405020304" pitchFamily="18" charset="0"/>
                <a:cs typeface="Times New Roman" panose="02020603050405020304" pitchFamily="18" charset="0"/>
              </a:rPr>
              <a:t>the Circular </a:t>
            </a:r>
            <a:r>
              <a:rPr lang="en-US" sz="2600" i="1" dirty="0" smtClean="0">
                <a:solidFill>
                  <a:srgbClr val="FF0000"/>
                </a:solidFill>
                <a:latin typeface="Times New Roman" panose="02020603050405020304" pitchFamily="18" charset="0"/>
                <a:cs typeface="Times New Roman" panose="02020603050405020304" pitchFamily="18" charset="0"/>
              </a:rPr>
              <a:t>Economy/EPR  </a:t>
            </a:r>
            <a:r>
              <a:rPr lang="en-US" sz="2600" i="1" dirty="0">
                <a:solidFill>
                  <a:srgbClr val="FF0000"/>
                </a:solidFill>
                <a:latin typeface="Times New Roman" panose="02020603050405020304" pitchFamily="18" charset="0"/>
                <a:cs typeface="Times New Roman" panose="02020603050405020304" pitchFamily="18" charset="0"/>
              </a:rPr>
              <a:t>Often Left Out of the </a:t>
            </a:r>
            <a:r>
              <a:rPr lang="en-US" sz="2600" i="1" dirty="0" smtClean="0">
                <a:solidFill>
                  <a:srgbClr val="FF0000"/>
                </a:solidFill>
                <a:latin typeface="Times New Roman" panose="02020603050405020304" pitchFamily="18" charset="0"/>
                <a:cs typeface="Times New Roman" panose="02020603050405020304" pitchFamily="18" charset="0"/>
              </a:rPr>
              <a:t>Agenda?</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journey of informal circular economy (CE) enterprises and entrepreneurs operating across Nairobi’s </a:t>
            </a: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waste value chain (e-waste inclusive)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is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marked by structural challenges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systemic inequities</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These enterprises, both vertically and horizontally embedded within various waste streams, face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multiple exploitative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manipulative pressures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driven by diverse layers of vested interests. These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dynamics inhibit not only their economic prosperity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but also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their holistic human development, limiting social and environmental </a:t>
            </a:r>
            <a:r>
              <a:rPr lang="en-US" sz="2600" i="1" u="sng"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progress</a:t>
            </a: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Informed </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by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intersecting variables such as poverty, social exclusion, and systemic neglect, this community of informal waste </a:t>
            </a:r>
            <a:r>
              <a:rPr lang="en-US" sz="2600" i="1" u="sng"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entrepreneurs and enterprises  </a:t>
            </a:r>
            <a:r>
              <a:rPr lang="en-US" sz="2600" i="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is often marginalized—socially, economically, and politically</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Despite their unwavering efforts to stimulate economic growth, depollute the urban environment, and foster </a:t>
            </a: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circularity and EPR , </a:t>
            </a:r>
            <a:r>
              <a:rPr lang="en-US" sz="26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many endure harsh realities, including homelessness and deprivation.</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3</a:t>
            </a:fld>
            <a:endParaRPr lang="en-US"/>
          </a:p>
        </p:txBody>
      </p:sp>
    </p:spTree>
    <p:extLst>
      <p:ext uri="{BB962C8B-B14F-4D97-AF65-F5344CB8AC3E}">
        <p14:creationId xmlns:p14="http://schemas.microsoft.com/office/powerpoint/2010/main" val="82106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16226"/>
          </a:xfrm>
        </p:spPr>
        <p:txBody>
          <a:bodyPr>
            <a:normAutofit fontScale="90000"/>
          </a:bodyPr>
          <a:lstStyle/>
          <a:p>
            <a:r>
              <a:rPr lang="en-US" sz="4800" b="1" dirty="0" smtClean="0">
                <a:effectLst/>
                <a:latin typeface="Times New Roman" panose="02020603050405020304" pitchFamily="18" charset="0"/>
                <a:ea typeface="Calibri" panose="020F0502020204030204" pitchFamily="34" charset="0"/>
              </a:rPr>
              <a:t>Introduction –cont’d</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616227"/>
            <a:ext cx="12192000" cy="6241774"/>
          </a:xfrm>
        </p:spPr>
        <p:txBody>
          <a:bodyPr>
            <a:normAutofit fontScale="85000" lnSpcReduction="20000"/>
          </a:bodyPr>
          <a:lstStyle/>
          <a:p>
            <a:pPr marL="457200" indent="-457200" algn="jus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Nairobi’s urban landscape is home to thousands of informal </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circular economy (CE) </a:t>
            </a:r>
            <a:r>
              <a:rPr lang="en-US" sz="3200" dirty="0" smtClean="0">
                <a:latin typeface="Times New Roman" panose="02020603050405020304" pitchFamily="18" charset="0"/>
                <a:ea typeface="Times New Roman" panose="02020603050405020304" pitchFamily="18" charset="0"/>
              </a:rPr>
              <a:t>enterprises </a:t>
            </a:r>
            <a:r>
              <a:rPr lang="en-US" sz="3200" dirty="0">
                <a:latin typeface="Times New Roman" panose="02020603050405020304" pitchFamily="18" charset="0"/>
                <a:ea typeface="Times New Roman" panose="02020603050405020304" pitchFamily="18" charset="0"/>
              </a:rPr>
              <a:t>whose livelihoods depend on waste management. Yet, </a:t>
            </a:r>
            <a:r>
              <a:rPr lang="en-US" sz="3200" i="1" u="sng" dirty="0">
                <a:latin typeface="Times New Roman" panose="02020603050405020304" pitchFamily="18" charset="0"/>
                <a:ea typeface="Times New Roman" panose="02020603050405020304" pitchFamily="18" charset="0"/>
              </a:rPr>
              <a:t>they are routinely subjected to economic exploitation at multiple nodes across the waste value chain</a:t>
            </a:r>
            <a:r>
              <a:rPr lang="en-US" sz="3200"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Recyclable prices fluctuate erratically, payments from Producer Responsibility Organizations (PROs) are inadequate or delayed, and informal actors are often sidelined during the design and implementation of waste management projects, despite being crucial to achieving sustainable waste solutions.</a:t>
            </a:r>
            <a:endParaRPr lang="en-US" i="1" dirty="0">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The cumulative impact of this systemic disenfranchisement is profound. </a:t>
            </a:r>
            <a:r>
              <a:rPr lang="en-US" sz="3200" i="1" u="sng" dirty="0">
                <a:latin typeface="Times New Roman" panose="02020603050405020304" pitchFamily="18" charset="0"/>
                <a:ea typeface="Times New Roman" panose="02020603050405020304" pitchFamily="18" charset="0"/>
              </a:rPr>
              <a:t>Many struggle to secure stable housing and basic necessities, resorting to makeshift shelters that offer little protection from climate extremes. Homelessness in this context is emblematic of entrenched structural inequalities—poverty, limited access to social services, exclusion from formal governance systems, and widespread inequality.</a:t>
            </a:r>
            <a:endParaRPr lang="en-US" i="1" u="sng" dirty="0">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Moreover, a significant proportion of informal </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circular economy (CE) </a:t>
            </a:r>
            <a:r>
              <a:rPr lang="en-US" sz="3200" dirty="0" smtClean="0">
                <a:latin typeface="Times New Roman" panose="02020603050405020304" pitchFamily="18" charset="0"/>
                <a:ea typeface="Times New Roman" panose="02020603050405020304" pitchFamily="18" charset="0"/>
              </a:rPr>
              <a:t>entrepreneurs </a:t>
            </a:r>
            <a:r>
              <a:rPr lang="en-US" sz="3200" dirty="0">
                <a:latin typeface="Times New Roman" panose="02020603050405020304" pitchFamily="18" charset="0"/>
                <a:ea typeface="Times New Roman" panose="02020603050405020304" pitchFamily="18" charset="0"/>
              </a:rPr>
              <a:t>originate from historically marginalized </a:t>
            </a:r>
            <a:r>
              <a:rPr lang="en-US" sz="3200" dirty="0" smtClean="0">
                <a:latin typeface="Times New Roman" panose="02020603050405020304" pitchFamily="18" charset="0"/>
                <a:ea typeface="Times New Roman" panose="02020603050405020304" pitchFamily="18" charset="0"/>
              </a:rPr>
              <a:t>communities (waste pickers and waste collectors ), </a:t>
            </a:r>
            <a:r>
              <a:rPr lang="en-US" sz="3200" dirty="0">
                <a:latin typeface="Times New Roman" panose="02020603050405020304" pitchFamily="18" charset="0"/>
                <a:ea typeface="Times New Roman" panose="02020603050405020304" pitchFamily="18" charset="0"/>
              </a:rPr>
              <a:t>facing daily discrimination and social stigma. The absence of equitable access to education, capital, and secure employment entrenches them further in cycles of poverty and exclusion.</a:t>
            </a:r>
            <a:endParaRPr lang="en-US" dirty="0">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4</a:t>
            </a:fld>
            <a:endParaRPr lang="en-US"/>
          </a:p>
        </p:txBody>
      </p:sp>
    </p:spTree>
    <p:extLst>
      <p:ext uri="{BB962C8B-B14F-4D97-AF65-F5344CB8AC3E}">
        <p14:creationId xmlns:p14="http://schemas.microsoft.com/office/powerpoint/2010/main" val="271489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16226"/>
          </a:xfrm>
        </p:spPr>
        <p:txBody>
          <a:bodyPr>
            <a:normAutofit fontScale="90000"/>
          </a:bodyPr>
          <a:lstStyle/>
          <a:p>
            <a:r>
              <a:rPr lang="en-US" sz="4800" b="1" dirty="0" smtClean="0">
                <a:effectLst/>
                <a:latin typeface="Times New Roman" panose="02020603050405020304" pitchFamily="18" charset="0"/>
                <a:ea typeface="Calibri" panose="020F0502020204030204" pitchFamily="34" charset="0"/>
              </a:rPr>
              <a:t>Introduction –cont’d</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616227"/>
            <a:ext cx="12192000" cy="6241774"/>
          </a:xfrm>
        </p:spPr>
        <p:txBody>
          <a:bodyPr>
            <a:normAutofit lnSpcReduction="10000"/>
          </a:bodyPr>
          <a:lstStyle/>
          <a:p>
            <a:pPr marL="457200" indent="-457200" algn="jus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Despite their essential contributions to Kenya’s </a:t>
            </a:r>
            <a:r>
              <a:rPr lang="en-US" sz="2800" dirty="0" smtClean="0">
                <a:latin typeface="Times New Roman" panose="02020603050405020304" pitchFamily="18" charset="0"/>
                <a:ea typeface="Times New Roman" panose="02020603050405020304" pitchFamily="18" charset="0"/>
              </a:rPr>
              <a:t>low-carbon, </a:t>
            </a:r>
            <a:r>
              <a:rPr lang="en-US" sz="2800" dirty="0">
                <a:latin typeface="Times New Roman" panose="02020603050405020304" pitchFamily="18" charset="0"/>
                <a:ea typeface="Times New Roman" panose="02020603050405020304" pitchFamily="18" charset="0"/>
              </a:rPr>
              <a:t>circular </a:t>
            </a:r>
            <a:r>
              <a:rPr lang="en-US" sz="2800" dirty="0" smtClean="0">
                <a:latin typeface="Times New Roman" panose="02020603050405020304" pitchFamily="18" charset="0"/>
                <a:ea typeface="Times New Roman" panose="02020603050405020304" pitchFamily="18" charset="0"/>
              </a:rPr>
              <a:t>economy and EPR-PRO </a:t>
            </a:r>
            <a:r>
              <a:rPr lang="en-US" sz="2800" dirty="0">
                <a:latin typeface="Times New Roman" panose="02020603050405020304" pitchFamily="18" charset="0"/>
                <a:ea typeface="Times New Roman" panose="02020603050405020304" pitchFamily="18" charset="0"/>
              </a:rPr>
              <a:t>ambitions—generating green jobs, reducing waste, and supporting environmental regeneration—informal waste </a:t>
            </a:r>
            <a:r>
              <a:rPr lang="en-US" sz="2800" dirty="0" smtClean="0">
                <a:latin typeface="Times New Roman" panose="02020603050405020304" pitchFamily="18" charset="0"/>
                <a:ea typeface="Times New Roman" panose="02020603050405020304" pitchFamily="18" charset="0"/>
              </a:rPr>
              <a:t>enterprises and entrepreneurs  </a:t>
            </a:r>
            <a:r>
              <a:rPr lang="en-US" sz="2800" i="1" dirty="0">
                <a:latin typeface="Times New Roman" panose="02020603050405020304" pitchFamily="18" charset="0"/>
                <a:ea typeface="Times New Roman" panose="02020603050405020304" pitchFamily="18" charset="0"/>
              </a:rPr>
              <a:t>often encounter neglect, predatory business practices, and hostile regulatory frameworks</a:t>
            </a:r>
            <a:r>
              <a:rPr lang="en-US" sz="2800" dirty="0">
                <a:latin typeface="Times New Roman" panose="02020603050405020304" pitchFamily="18" charset="0"/>
                <a:ea typeface="Times New Roman" panose="02020603050405020304" pitchFamily="18" charset="0"/>
              </a:rPr>
              <a:t>. Upstream actors, including parts of the formal business community and certain regulatory authorities, frequently </a:t>
            </a:r>
            <a:r>
              <a:rPr lang="en-US" sz="2800" i="1" u="sng" dirty="0">
                <a:latin typeface="Times New Roman" panose="02020603050405020304" pitchFamily="18" charset="0"/>
                <a:ea typeface="Times New Roman" panose="02020603050405020304" pitchFamily="18" charset="0"/>
              </a:rPr>
              <a:t>exploit their vulnerabilities.</a:t>
            </a:r>
            <a:endParaRPr lang="en-US" sz="2000" i="1" u="sng" dirty="0">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Harassment, exploitation, and limited legal protection are common experiences for these </a:t>
            </a:r>
            <a:r>
              <a:rPr lang="en-US" sz="2800" dirty="0" smtClean="0">
                <a:latin typeface="Times New Roman" panose="02020603050405020304" pitchFamily="18" charset="0"/>
                <a:ea typeface="Times New Roman" panose="02020603050405020304" pitchFamily="18" charset="0"/>
              </a:rPr>
              <a:t>front workers</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Government policies and urban development plans rarely prioritize or protect their interests, perpetuating a cycle of economic </a:t>
            </a:r>
            <a:r>
              <a:rPr lang="en-US" sz="2800" i="1" dirty="0" err="1">
                <a:latin typeface="Times New Roman" panose="02020603050405020304" pitchFamily="18" charset="0"/>
                <a:ea typeface="Times New Roman" panose="02020603050405020304" pitchFamily="18" charset="0"/>
              </a:rPr>
              <a:t>precarity</a:t>
            </a:r>
            <a:r>
              <a:rPr lang="en-US" sz="2800" i="1" dirty="0">
                <a:latin typeface="Times New Roman" panose="02020603050405020304" pitchFamily="18" charset="0"/>
                <a:ea typeface="Times New Roman" panose="02020603050405020304" pitchFamily="18" charset="0"/>
              </a:rPr>
              <a:t>, social marginalization, and environmental </a:t>
            </a:r>
            <a:r>
              <a:rPr lang="en-US" sz="2800" i="1" dirty="0" smtClean="0">
                <a:latin typeface="Times New Roman" panose="02020603050405020304" pitchFamily="18" charset="0"/>
                <a:ea typeface="Times New Roman" panose="02020603050405020304" pitchFamily="18" charset="0"/>
              </a:rPr>
              <a:t>injustice</a:t>
            </a:r>
            <a:r>
              <a:rPr lang="en-US" sz="2800" dirty="0" smtClean="0">
                <a:latin typeface="Times New Roman" panose="02020603050405020304" pitchFamily="18" charset="0"/>
                <a:ea typeface="Times New Roman" panose="02020603050405020304" pitchFamily="18" charset="0"/>
              </a:rPr>
              <a:t>.</a:t>
            </a:r>
            <a:endParaRPr lang="en-US" sz="2000" dirty="0" smtClean="0">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Addressing </a:t>
            </a:r>
            <a:r>
              <a:rPr lang="en-US" sz="2800" dirty="0">
                <a:latin typeface="Times New Roman" panose="02020603050405020304" pitchFamily="18" charset="0"/>
                <a:cs typeface="Times New Roman" panose="02020603050405020304" pitchFamily="18" charset="0"/>
              </a:rPr>
              <a:t>these challenges requires an intentional focus on </a:t>
            </a:r>
            <a:r>
              <a:rPr lang="en-US" sz="2800" b="1" dirty="0">
                <a:latin typeface="Times New Roman" panose="02020603050405020304" pitchFamily="18" charset="0"/>
                <a:cs typeface="Times New Roman" panose="02020603050405020304" pitchFamily="18" charset="0"/>
              </a:rPr>
              <a:t>equity and equality</a:t>
            </a:r>
            <a:r>
              <a:rPr lang="en-US" sz="2800" dirty="0">
                <a:latin typeface="Times New Roman" panose="02020603050405020304" pitchFamily="18" charset="0"/>
                <a:cs typeface="Times New Roman" panose="02020603050405020304" pitchFamily="18" charset="0"/>
              </a:rPr>
              <a:t>, ensuring that informal circular economy enterprises and entrepreneurs are meaningfully integrated into national waste management </a:t>
            </a:r>
            <a:r>
              <a:rPr lang="en-US" sz="2800" dirty="0" smtClean="0">
                <a:latin typeface="Times New Roman" panose="02020603050405020304" pitchFamily="18" charset="0"/>
                <a:cs typeface="Times New Roman" panose="02020603050405020304" pitchFamily="18" charset="0"/>
              </a:rPr>
              <a:t>strategies (e-waste inclusive), </a:t>
            </a:r>
            <a:r>
              <a:rPr lang="en-US" sz="2800" dirty="0">
                <a:latin typeface="Times New Roman" panose="02020603050405020304" pitchFamily="18" charset="0"/>
                <a:cs typeface="Times New Roman" panose="02020603050405020304" pitchFamily="18" charset="0"/>
              </a:rPr>
              <a:t>urban policy frameworks</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EPR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inclusive circular economy models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745BA-7DCC-4754-BB05-60D3E459F935}" type="slidenum">
              <a:rPr lang="en-US" smtClean="0"/>
              <a:t>5</a:t>
            </a:fld>
            <a:endParaRPr lang="en-US"/>
          </a:p>
        </p:txBody>
      </p:sp>
    </p:spTree>
    <p:extLst>
      <p:ext uri="{BB962C8B-B14F-4D97-AF65-F5344CB8AC3E}">
        <p14:creationId xmlns:p14="http://schemas.microsoft.com/office/powerpoint/2010/main" val="3298353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75861"/>
          </a:xfrm>
        </p:spPr>
        <p:txBody>
          <a:bodyPr>
            <a:normAutofit fontScale="90000"/>
          </a:bodyPr>
          <a:lstStyle/>
          <a:p>
            <a:r>
              <a:rPr lang="en-US" sz="4800" b="1" dirty="0" smtClean="0">
                <a:effectLst/>
                <a:latin typeface="Times New Roman" panose="02020603050405020304" pitchFamily="18" charset="0"/>
                <a:ea typeface="Calibri" panose="020F0502020204030204" pitchFamily="34" charset="0"/>
              </a:rPr>
              <a:t>The E-Waste Landscape</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675861"/>
            <a:ext cx="12192000" cy="6182139"/>
          </a:xfrm>
        </p:spPr>
        <p:txBody>
          <a:bodyPr>
            <a:normAutofit fontScale="85000" lnSpcReduction="20000"/>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600" b="1" dirty="0">
                <a:latin typeface="Times New Roman" panose="02020603050405020304" pitchFamily="18" charset="0"/>
                <a:ea typeface="Calibri" panose="020F0502020204030204" pitchFamily="34" charset="0"/>
                <a:cs typeface="Times New Roman" panose="02020603050405020304" pitchFamily="18" charset="0"/>
              </a:rPr>
              <a:t>Statistics:</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By estimation over </a:t>
            </a:r>
            <a:r>
              <a:rPr lang="en-US" sz="3600" dirty="0">
                <a:latin typeface="Times New Roman" panose="02020603050405020304" pitchFamily="18" charset="0"/>
                <a:ea typeface="Calibri" panose="020F0502020204030204" pitchFamily="34" charset="0"/>
                <a:cs typeface="Times New Roman" panose="02020603050405020304" pitchFamily="18" charset="0"/>
              </a:rPr>
              <a:t>50,000 metric tons of e-waste generated annually.</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600" b="1" dirty="0">
                <a:latin typeface="Times New Roman" panose="02020603050405020304" pitchFamily="18" charset="0"/>
                <a:ea typeface="Calibri" panose="020F0502020204030204" pitchFamily="34" charset="0"/>
                <a:cs typeface="Times New Roman" panose="02020603050405020304" pitchFamily="18" charset="0"/>
              </a:rPr>
              <a:t>Sources:</a:t>
            </a:r>
            <a:r>
              <a:rPr lang="en-US" sz="3600" dirty="0">
                <a:latin typeface="Times New Roman" panose="02020603050405020304" pitchFamily="18" charset="0"/>
                <a:ea typeface="Calibri" panose="020F0502020204030204" pitchFamily="34" charset="0"/>
                <a:cs typeface="Times New Roman" panose="02020603050405020304" pitchFamily="18" charset="0"/>
              </a:rPr>
              <a:t> Household electronics, ICT waste, appliances, batteries,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lighting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equipment, toys</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space </a:t>
            </a:r>
            <a:r>
              <a:rPr lang="en-US" sz="3600" dirty="0">
                <a:latin typeface="Times New Roman" panose="02020603050405020304" pitchFamily="18" charset="0"/>
                <a:ea typeface="Calibri" panose="020F0502020204030204" pitchFamily="34" charset="0"/>
                <a:cs typeface="Times New Roman" panose="02020603050405020304" pitchFamily="18" charset="0"/>
              </a:rPr>
              <a:t>and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low </a:t>
            </a:r>
            <a:r>
              <a:rPr lang="en-US" sz="3600" dirty="0">
                <a:latin typeface="Times New Roman" panose="02020603050405020304" pitchFamily="18" charset="0"/>
                <a:ea typeface="Calibri" panose="020F0502020204030204" pitchFamily="34" charset="0"/>
                <a:cs typeface="Times New Roman" panose="02020603050405020304" pitchFamily="18" charset="0"/>
              </a:rPr>
              <a:t>carbon technologies –drones, solar home systems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600" b="1" dirty="0" smtClean="0">
                <a:latin typeface="Times New Roman" panose="02020603050405020304" pitchFamily="18" charset="0"/>
                <a:ea typeface="Calibri" panose="020F0502020204030204" pitchFamily="34" charset="0"/>
              </a:rPr>
              <a:t>Informal </a:t>
            </a:r>
            <a:r>
              <a:rPr lang="en-US" sz="3600" b="1" dirty="0">
                <a:latin typeface="Times New Roman" panose="02020603050405020304" pitchFamily="18" charset="0"/>
                <a:ea typeface="Calibri" panose="020F0502020204030204" pitchFamily="34" charset="0"/>
              </a:rPr>
              <a:t>Sector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Role: </a:t>
            </a:r>
            <a:r>
              <a:rPr lang="en-US" sz="3600" dirty="0" smtClean="0">
                <a:latin typeface="Times New Roman" panose="02020603050405020304" pitchFamily="18" charset="0"/>
                <a:cs typeface="Times New Roman" panose="02020603050405020304" pitchFamily="18" charset="0"/>
              </a:rPr>
              <a:t>Over </a:t>
            </a:r>
            <a:r>
              <a:rPr lang="en-US" sz="3600" dirty="0">
                <a:latin typeface="Times New Roman" panose="02020603050405020304" pitchFamily="18" charset="0"/>
                <a:cs typeface="Times New Roman" panose="02020603050405020304" pitchFamily="18" charset="0"/>
              </a:rPr>
              <a:t>80% of e-waste in Kenya is managed by informal actors who often operate without </a:t>
            </a:r>
            <a:r>
              <a:rPr lang="en-US" sz="3600" i="1" dirty="0">
                <a:latin typeface="Times New Roman" panose="02020603050405020304" pitchFamily="18" charset="0"/>
                <a:cs typeface="Times New Roman" panose="02020603050405020304" pitchFamily="18" charset="0"/>
              </a:rPr>
              <a:t>adequate protection, formal recognition, or support</a:t>
            </a:r>
            <a:r>
              <a:rPr lang="en-US" sz="3600" dirty="0">
                <a:latin typeface="Times New Roman" panose="02020603050405020304" pitchFamily="18" charset="0"/>
                <a:cs typeface="Times New Roman" panose="02020603050405020304" pitchFamily="18" charset="0"/>
              </a:rPr>
              <a:t>. Despite these challenges, </a:t>
            </a:r>
            <a:r>
              <a:rPr lang="en-US" sz="3600" i="1" dirty="0">
                <a:latin typeface="Times New Roman" panose="02020603050405020304" pitchFamily="18" charset="0"/>
                <a:cs typeface="Times New Roman" panose="02020603050405020304" pitchFamily="18" charset="0"/>
              </a:rPr>
              <a:t>they play a crucial role in decarbonizing producers' operations through e-waste </a:t>
            </a:r>
            <a:r>
              <a:rPr lang="en-US" sz="3600" i="1" dirty="0" smtClean="0">
                <a:latin typeface="Times New Roman" panose="02020603050405020304" pitchFamily="18" charset="0"/>
                <a:cs typeface="Times New Roman" panose="02020603050405020304" pitchFamily="18" charset="0"/>
              </a:rPr>
              <a:t>collection, transportation ,spare-part harvesting (re-use)  </a:t>
            </a:r>
            <a:r>
              <a:rPr lang="en-US" sz="3600" i="1" dirty="0">
                <a:latin typeface="Times New Roman" panose="02020603050405020304" pitchFamily="18" charset="0"/>
                <a:cs typeface="Times New Roman" panose="02020603050405020304" pitchFamily="18" charset="0"/>
              </a:rPr>
              <a:t>and repair, while contributing to building climate-resilient cities.</a:t>
            </a:r>
            <a:r>
              <a:rPr lang="en-US" sz="3600" dirty="0">
                <a:latin typeface="Times New Roman" panose="02020603050405020304" pitchFamily="18" charset="0"/>
                <a:cs typeface="Times New Roman" panose="02020603050405020304" pitchFamily="18" charset="0"/>
              </a:rPr>
              <a:t> The sector also serves as a platform for </a:t>
            </a:r>
            <a:r>
              <a:rPr lang="en-US" sz="3600" b="1" i="1" dirty="0" smtClean="0">
                <a:latin typeface="Times New Roman" panose="02020603050405020304" pitchFamily="18" charset="0"/>
                <a:cs typeface="Times New Roman" panose="02020603050405020304" pitchFamily="18" charset="0"/>
              </a:rPr>
              <a:t>continuous learning</a:t>
            </a:r>
            <a:r>
              <a:rPr lang="en-US" sz="3600" b="1" i="1" dirty="0">
                <a:latin typeface="Times New Roman" panose="02020603050405020304" pitchFamily="18" charset="0"/>
                <a:cs typeface="Times New Roman" panose="02020603050405020304" pitchFamily="18" charset="0"/>
              </a:rPr>
              <a:t>, unlearning</a:t>
            </a:r>
            <a:r>
              <a:rPr lang="en-US" sz="3600" dirty="0">
                <a:latin typeface="Times New Roman" panose="02020603050405020304" pitchFamily="18" charset="0"/>
                <a:cs typeface="Times New Roman" panose="02020603050405020304" pitchFamily="18" charset="0"/>
              </a:rPr>
              <a:t>, and </a:t>
            </a:r>
            <a:r>
              <a:rPr lang="en-US" sz="3600" b="1" i="1" dirty="0">
                <a:latin typeface="Times New Roman" panose="02020603050405020304" pitchFamily="18" charset="0"/>
                <a:cs typeface="Times New Roman" panose="02020603050405020304" pitchFamily="18" charset="0"/>
              </a:rPr>
              <a:t>relearning</a:t>
            </a:r>
            <a:r>
              <a:rPr lang="en-US" sz="3600" dirty="0">
                <a:latin typeface="Times New Roman" panose="02020603050405020304" pitchFamily="18" charset="0"/>
                <a:cs typeface="Times New Roman" panose="02020603050405020304" pitchFamily="18" charset="0"/>
              </a:rPr>
              <a:t> on critical topics, </a:t>
            </a:r>
            <a:r>
              <a:rPr lang="en-US" sz="3600" dirty="0" smtClean="0">
                <a:latin typeface="Times New Roman" panose="02020603050405020304" pitchFamily="18" charset="0"/>
                <a:cs typeface="Times New Roman" panose="02020603050405020304" pitchFamily="18" charset="0"/>
              </a:rPr>
              <a:t>including </a:t>
            </a:r>
            <a:r>
              <a:rPr lang="en-US" sz="3600" dirty="0">
                <a:latin typeface="Times New Roman" panose="02020603050405020304" pitchFamily="18" charset="0"/>
                <a:cs typeface="Times New Roman" panose="02020603050405020304" pitchFamily="18" charset="0"/>
              </a:rPr>
              <a:t>sustainable </a:t>
            </a:r>
            <a:r>
              <a:rPr lang="en-US" sz="3600" dirty="0" smtClean="0">
                <a:latin typeface="Times New Roman" panose="02020603050405020304" pitchFamily="18" charset="0"/>
                <a:cs typeface="Times New Roman" panose="02020603050405020304" pitchFamily="18" charset="0"/>
              </a:rPr>
              <a:t>products </a:t>
            </a:r>
            <a:r>
              <a:rPr lang="en-US" sz="3600" dirty="0">
                <a:latin typeface="Times New Roman" panose="02020603050405020304" pitchFamily="18" charset="0"/>
                <a:cs typeface="Times New Roman" panose="02020603050405020304" pitchFamily="18" charset="0"/>
              </a:rPr>
              <a:t>design and adaptable </a:t>
            </a:r>
            <a:r>
              <a:rPr lang="en-US" sz="3600" dirty="0" smtClean="0">
                <a:latin typeface="Times New Roman" panose="02020603050405020304" pitchFamily="18" charset="0"/>
                <a:cs typeface="Times New Roman" panose="02020603050405020304" pitchFamily="18" charset="0"/>
              </a:rPr>
              <a:t>circular and EPR  </a:t>
            </a:r>
            <a:r>
              <a:rPr lang="en-US" sz="3600" dirty="0">
                <a:latin typeface="Times New Roman" panose="02020603050405020304" pitchFamily="18" charset="0"/>
                <a:cs typeface="Times New Roman" panose="02020603050405020304" pitchFamily="18" charset="0"/>
              </a:rPr>
              <a:t>business models.</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6</a:t>
            </a:fld>
            <a:endParaRPr lang="en-US"/>
          </a:p>
        </p:txBody>
      </p:sp>
    </p:spTree>
    <p:extLst>
      <p:ext uri="{BB962C8B-B14F-4D97-AF65-F5344CB8AC3E}">
        <p14:creationId xmlns:p14="http://schemas.microsoft.com/office/powerpoint/2010/main" val="809914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844732"/>
          </a:xfrm>
        </p:spPr>
        <p:txBody>
          <a:bodyPr>
            <a:normAutofit/>
          </a:bodyPr>
          <a:lstStyle/>
          <a:p>
            <a:r>
              <a:rPr lang="en-US" sz="4800" b="1" dirty="0" smtClean="0">
                <a:effectLst/>
                <a:latin typeface="Times New Roman" panose="02020603050405020304" pitchFamily="18" charset="0"/>
                <a:ea typeface="Calibri" panose="020F0502020204030204" pitchFamily="34" charset="0"/>
              </a:rPr>
              <a:t>The E-Waste Landscape –cont’d</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844732"/>
            <a:ext cx="12192000" cy="6013268"/>
          </a:xfrm>
        </p:spPr>
        <p:txBody>
          <a:bodyPr>
            <a:normAutofit fontScale="92500"/>
          </a:bodyPr>
          <a:lstStyle/>
          <a:p>
            <a:pPr marL="571500" indent="-571500" algn="just">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 situation underscores the urgent need to integrate principles of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equity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equality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into e-waste management policies and practices. Recognizing and formalizing the contributions of these informal actors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is key to ensuring fair access to resources, safer working conditions</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 EPR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and equal participation in climate-resilient, inclusive, and sustainable economic systems.</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By addressing the </a:t>
            </a:r>
            <a:r>
              <a:rPr lang="en-US" sz="3600" i="1" u="sng" dirty="0">
                <a:latin typeface="Times New Roman" panose="02020603050405020304" pitchFamily="18" charset="0"/>
                <a:ea typeface="Times New Roman" panose="02020603050405020304" pitchFamily="18" charset="0"/>
                <a:cs typeface="Times New Roman" panose="02020603050405020304" pitchFamily="18" charset="0"/>
              </a:rPr>
              <a:t>systemic gaps that perpetuate inequality, we can transform informal waste operations into dignified green jobs that contribute to a more just and circular economy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7</a:t>
            </a:fld>
            <a:endParaRPr lang="en-US"/>
          </a:p>
        </p:txBody>
      </p:sp>
    </p:spTree>
    <p:extLst>
      <p:ext uri="{BB962C8B-B14F-4D97-AF65-F5344CB8AC3E}">
        <p14:creationId xmlns:p14="http://schemas.microsoft.com/office/powerpoint/2010/main" val="263836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38137"/>
          </a:xfrm>
        </p:spPr>
        <p:txBody>
          <a:bodyPr>
            <a:normAutofit fontScale="90000"/>
          </a:bodyPr>
          <a:lstStyle/>
          <a:p>
            <a:r>
              <a:rPr lang="en-US" sz="4800" b="1" dirty="0" smtClean="0">
                <a:effectLst/>
                <a:latin typeface="Times New Roman" panose="02020603050405020304" pitchFamily="18" charset="0"/>
                <a:ea typeface="Calibri" panose="020F0502020204030204" pitchFamily="34" charset="0"/>
              </a:rPr>
              <a:t>Equity &amp; Equality Gaps in E-Waste Management</a:t>
            </a:r>
            <a:endParaRPr lang="en-US" sz="48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493010608"/>
              </p:ext>
            </p:extLst>
          </p:nvPr>
        </p:nvGraphicFramePr>
        <p:xfrm>
          <a:off x="1" y="1138136"/>
          <a:ext cx="8682446" cy="562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8553784" y="1138136"/>
            <a:ext cx="3568548" cy="5719863"/>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745BA-7DCC-4754-BB05-60D3E459F935}" type="slidenum">
              <a:rPr lang="en-US" smtClean="0"/>
              <a:t>8</a:t>
            </a:fld>
            <a:endParaRPr lang="en-US"/>
          </a:p>
        </p:txBody>
      </p:sp>
    </p:spTree>
    <p:extLst>
      <p:ext uri="{BB962C8B-B14F-4D97-AF65-F5344CB8AC3E}">
        <p14:creationId xmlns:p14="http://schemas.microsoft.com/office/powerpoint/2010/main" val="2683718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65314"/>
          </a:xfrm>
        </p:spPr>
        <p:txBody>
          <a:bodyPr>
            <a:normAutofit fontScale="90000"/>
          </a:bodyPr>
          <a:lstStyle/>
          <a:p>
            <a:r>
              <a:rPr lang="en-US" sz="4000" b="1" dirty="0" smtClean="0">
                <a:effectLst/>
                <a:latin typeface="Times New Roman" panose="02020603050405020304" pitchFamily="18" charset="0"/>
                <a:ea typeface="Calibri" panose="020F0502020204030204" pitchFamily="34" charset="0"/>
              </a:rPr>
              <a:t>Equity &amp; Equality Gaps in E-Waste Management –Cont’d</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138136"/>
            <a:ext cx="12192000" cy="5719864"/>
          </a:xfrm>
        </p:spPr>
        <p:txBody>
          <a:bodyPr>
            <a:normAutofit fontScale="92500" lnSpcReduction="10000"/>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Predatory Regulatory Instruments:</a:t>
            </a:r>
            <a:r>
              <a:rPr lang="en-US" sz="3200" dirty="0">
                <a:latin typeface="Times New Roman" panose="02020603050405020304" pitchFamily="18" charset="0"/>
                <a:ea typeface="Calibri" panose="020F0502020204030204" pitchFamily="34" charset="0"/>
                <a:cs typeface="Times New Roman" panose="02020603050405020304" pitchFamily="18" charset="0"/>
              </a:rPr>
              <a:t> Burdensome and unbalanced policies hinder the fair participation of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enterprise and entrepreneurs both formal and informal.</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Unfriendly Business Ecosystem:</a:t>
            </a:r>
            <a:r>
              <a:rPr lang="en-US" sz="3200" dirty="0">
                <a:latin typeface="Times New Roman" panose="02020603050405020304" pitchFamily="18" charset="0"/>
                <a:ea typeface="Calibri" panose="020F0502020204030204" pitchFamily="34" charset="0"/>
                <a:cs typeface="Times New Roman" panose="02020603050405020304" pitchFamily="18" charset="0"/>
              </a:rPr>
              <a:t> Complex permitting processes and lack of incentives discourage equitable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engagement in e-waste management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Lack of Enablers:</a:t>
            </a:r>
            <a:r>
              <a:rPr lang="en-US" sz="3200" dirty="0">
                <a:latin typeface="Times New Roman" panose="02020603050405020304" pitchFamily="18" charset="0"/>
                <a:ea typeface="Calibri" panose="020F0502020204030204" pitchFamily="34" charset="0"/>
                <a:cs typeface="Times New Roman" panose="02020603050405020304" pitchFamily="18" charset="0"/>
              </a:rPr>
              <a:t> Absence of supportive infrastructure,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technology,standards</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and financial mechanisms impairs inclusive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growth in e-waste as a business activity.</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Unfair Market Dynamics:</a:t>
            </a:r>
            <a:r>
              <a:rPr lang="en-US" sz="3200" dirty="0">
                <a:latin typeface="Times New Roman" panose="02020603050405020304" pitchFamily="18" charset="0"/>
                <a:ea typeface="Calibri" panose="020F0502020204030204" pitchFamily="34" charset="0"/>
                <a:cs typeface="Times New Roman" panose="02020603050405020304" pitchFamily="18" charset="0"/>
              </a:rPr>
              <a:t> Unfair pricing of primary and secondary recyclable materials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from e-waste affects </a:t>
            </a:r>
            <a:r>
              <a:rPr lang="en-US" sz="3200" dirty="0">
                <a:latin typeface="Times New Roman" panose="02020603050405020304" pitchFamily="18" charset="0"/>
                <a:ea typeface="Calibri" panose="020F0502020204030204" pitchFamily="34" charset="0"/>
                <a:cs typeface="Times New Roman" panose="02020603050405020304" pitchFamily="18" charset="0"/>
              </a:rPr>
              <a:t>income distribution Across e-waste value chain , in ability to meet basic needs lead to homelessness for waste pickers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745BA-7DCC-4754-BB05-60D3E459F935}" type="slidenum">
              <a:rPr lang="en-US" smtClean="0"/>
              <a:t>9</a:t>
            </a:fld>
            <a:endParaRPr lang="en-US"/>
          </a:p>
        </p:txBody>
      </p:sp>
    </p:spTree>
    <p:extLst>
      <p:ext uri="{BB962C8B-B14F-4D97-AF65-F5344CB8AC3E}">
        <p14:creationId xmlns:p14="http://schemas.microsoft.com/office/powerpoint/2010/main" val="36850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2530</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Symbol</vt:lpstr>
      <vt:lpstr>Times New Roman</vt:lpstr>
      <vt:lpstr>Office Theme</vt:lpstr>
      <vt:lpstr>Pathway to Promote Equity and Equality in E-Waste Management for  East Africa Community (EAC) ;Case Study Kenya </vt:lpstr>
      <vt:lpstr>Introduction</vt:lpstr>
      <vt:lpstr>Introduction</vt:lpstr>
      <vt:lpstr>Introduction –cont’d</vt:lpstr>
      <vt:lpstr>Introduction –cont’d</vt:lpstr>
      <vt:lpstr>The E-Waste Landscape</vt:lpstr>
      <vt:lpstr>The E-Waste Landscape –cont’d</vt:lpstr>
      <vt:lpstr>Equity &amp; Equality Gaps in E-Waste Management</vt:lpstr>
      <vt:lpstr>Equity &amp; Equality Gaps in E-Waste Management –Cont’d</vt:lpstr>
      <vt:lpstr>Equity &amp; Equality Gaps in E-Waste Management –Cont’d</vt:lpstr>
      <vt:lpstr>Equity &amp; Equality Gaps in E-Waste Management –Cont’d</vt:lpstr>
      <vt:lpstr>Why Equity &amp; Equality Matter</vt:lpstr>
      <vt:lpstr>Pathway to Equity &amp; Equality</vt:lpstr>
      <vt:lpstr>Pathway to Equity &amp; Equality –cont’d </vt:lpstr>
      <vt:lpstr>Equity &amp; Equality ;Circular Economy as a Catalyst</vt:lpstr>
      <vt:lpstr>Equity &amp; Equality;  Trash to Cash Circular Economy</vt:lpstr>
      <vt:lpstr>Equity &amp; Equality;  Leveraging EPR &amp; ESG Frameworks</vt:lpstr>
      <vt:lpstr>Equity &amp; Equality; SDGs ,Funding and Economic Empowerment</vt:lpstr>
      <vt:lpstr>Equity &amp; Equality; SDGs ,Funding and Economic Empowerment-Cont’d</vt:lpstr>
      <vt:lpstr>Equity &amp; Equality ;Case Studies / Best Practices ; Nairobi Metro CBOs Waste Management Network</vt:lpstr>
      <vt:lpstr>Role of Nairobi Metro CBOs Waste Management Network</vt:lpstr>
      <vt:lpstr>Our Commitment &amp; Call to Action</vt:lpstr>
      <vt:lpstr>EAC Commitment &amp; Call to Action-cont’d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 to Promote Equity and Equality in E-Waste Management in Kenya</dc:title>
  <dc:creator>ERICK</dc:creator>
  <cp:lastModifiedBy>ERICK</cp:lastModifiedBy>
  <cp:revision>54</cp:revision>
  <dcterms:created xsi:type="dcterms:W3CDTF">2025-03-22T21:33:46Z</dcterms:created>
  <dcterms:modified xsi:type="dcterms:W3CDTF">2025-03-25T07:16:33Z</dcterms:modified>
</cp:coreProperties>
</file>