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380" r:id="rId2"/>
    <p:sldId id="383" r:id="rId3"/>
    <p:sldId id="273" r:id="rId4"/>
    <p:sldId id="393" r:id="rId5"/>
    <p:sldId id="369" r:id="rId6"/>
    <p:sldId id="381" r:id="rId7"/>
    <p:sldId id="392" r:id="rId8"/>
    <p:sldId id="389" r:id="rId9"/>
    <p:sldId id="390" r:id="rId10"/>
    <p:sldId id="387" r:id="rId11"/>
    <p:sldId id="391" r:id="rId12"/>
    <p:sldId id="285" r:id="rId13"/>
    <p:sldId id="266" r:id="rId14"/>
    <p:sldId id="394" r:id="rId15"/>
    <p:sldId id="388" r:id="rId16"/>
  </p:sldIdLst>
  <p:sldSz cx="12192000" cy="6858000"/>
  <p:notesSz cx="6858000" cy="9144000"/>
  <p:defaultTextStyle>
    <a:defPPr>
      <a:defRPr lang="en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0E8A95-F8A6-47AE-B529-CB4C931DB35A}" v="12" dt="2025-02-04T12:50:08.2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33B82A-FB1D-48DF-AB57-DA250A47B6E9}" type="doc">
      <dgm:prSet loTypeId="urn:microsoft.com/office/officeart/2018/2/layout/IconLabelList#1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7A44B2-6F53-404F-BDEA-B1FE7BFA9AD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i="0" baseline="0" dirty="0">
              <a:latin typeface="Gill Sans MT" panose="020B0502020104020203" pitchFamily="34" charset="0"/>
            </a:rPr>
            <a:t>EPROK is a collective producer responsibility organization </a:t>
          </a:r>
          <a:r>
            <a:rPr lang="en-US" sz="1600" b="0" i="0" baseline="0" dirty="0">
              <a:latin typeface="Gill Sans MT" panose="020B0502020104020203" pitchFamily="34" charset="0"/>
            </a:rPr>
            <a:t>with the obligation to implement the Sustainable Waste Management Act 2022 and Regulations, 2024 on behalf of its members. </a:t>
          </a:r>
          <a:endParaRPr lang="en-US" sz="1600" dirty="0">
            <a:latin typeface="Gill Sans MT" panose="020B0502020104020203" pitchFamily="34" charset="0"/>
          </a:endParaRPr>
        </a:p>
      </dgm:t>
    </dgm:pt>
    <dgm:pt modelId="{20E71756-FE26-45BA-973A-7BD9BC321044}" type="parTrans" cxnId="{EC0593B4-D8E9-498F-BFEA-D4586BBBCAB1}">
      <dgm:prSet/>
      <dgm:spPr/>
      <dgm:t>
        <a:bodyPr/>
        <a:lstStyle/>
        <a:p>
          <a:endParaRPr lang="en-US"/>
        </a:p>
      </dgm:t>
    </dgm:pt>
    <dgm:pt modelId="{D6553D4F-A8D7-4B49-97F8-669D80E3BA8A}" type="sibTrans" cxnId="{EC0593B4-D8E9-498F-BFEA-D4586BBBCAB1}">
      <dgm:prSet/>
      <dgm:spPr/>
      <dgm:t>
        <a:bodyPr/>
        <a:lstStyle/>
        <a:p>
          <a:endParaRPr lang="en-US"/>
        </a:p>
      </dgm:t>
    </dgm:pt>
    <dgm:pt modelId="{D41158E2-1AE0-42B9-927F-5D3F2DB5FFB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0" i="0" baseline="0" dirty="0">
              <a:latin typeface="Gill Sans MT" panose="020B0502020104020203" pitchFamily="34" charset="0"/>
            </a:rPr>
            <a:t>EPROK seeks to </a:t>
          </a:r>
          <a:r>
            <a:rPr lang="en-US" sz="1600" b="1" i="0" baseline="0" dirty="0">
              <a:latin typeface="Gill Sans MT" panose="020B0502020104020203" pitchFamily="34" charset="0"/>
            </a:rPr>
            <a:t>support the collective efforts of manufacturers to address and manage waste from electric ,electronic &amp; electrical equipment</a:t>
          </a:r>
          <a:r>
            <a:rPr lang="en-US" sz="1600" b="0" i="0" baseline="0" dirty="0">
              <a:latin typeface="Gill Sans MT" panose="020B0502020104020203" pitchFamily="34" charset="0"/>
            </a:rPr>
            <a:t>.</a:t>
          </a:r>
          <a:endParaRPr lang="en-US" sz="1600" dirty="0">
            <a:latin typeface="Gill Sans MT" panose="020B0502020104020203" pitchFamily="34" charset="0"/>
          </a:endParaRPr>
        </a:p>
      </dgm:t>
    </dgm:pt>
    <dgm:pt modelId="{C2E05972-6D91-407B-980A-A21D1ACE7F3A}" type="parTrans" cxnId="{1D994740-EFAC-489D-B531-6CFFFB71F33A}">
      <dgm:prSet/>
      <dgm:spPr/>
      <dgm:t>
        <a:bodyPr/>
        <a:lstStyle/>
        <a:p>
          <a:endParaRPr lang="en-US"/>
        </a:p>
      </dgm:t>
    </dgm:pt>
    <dgm:pt modelId="{D2BEE14C-2866-4978-BBEC-2558A30A765A}" type="sibTrans" cxnId="{1D994740-EFAC-489D-B531-6CFFFB71F33A}">
      <dgm:prSet/>
      <dgm:spPr/>
      <dgm:t>
        <a:bodyPr/>
        <a:lstStyle/>
        <a:p>
          <a:endParaRPr lang="en-US"/>
        </a:p>
      </dgm:t>
    </dgm:pt>
    <dgm:pt modelId="{4C1E1B0F-D6C7-402F-AAA1-F7FA8FB89ED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600" b="1" dirty="0">
              <a:latin typeface="Gill Sans MT" panose="020B0502020104020203" pitchFamily="34" charset="0"/>
            </a:rPr>
            <a:t>EPROK is incorporated as the Electronic- waste Producer Responsibility Organization of Kenya (EPROK)</a:t>
          </a:r>
          <a:r>
            <a:rPr lang="en-GB" sz="1600" dirty="0">
              <a:latin typeface="Gill Sans MT" panose="020B0502020104020203" pitchFamily="34" charset="0"/>
            </a:rPr>
            <a:t> as a Registered Entity of legal registration as a Company limited by guarantee as per Section 13 of the Companies Act, 2015 and guided by its articles of association. </a:t>
          </a:r>
          <a:endParaRPr lang="en-US" sz="1600" dirty="0">
            <a:latin typeface="Gill Sans MT" panose="020B0502020104020203" pitchFamily="34" charset="0"/>
          </a:endParaRPr>
        </a:p>
      </dgm:t>
    </dgm:pt>
    <dgm:pt modelId="{FCCB6A34-9108-4737-9011-ECC5C178F8A3}" type="parTrans" cxnId="{04793CA5-13D1-4BA3-AB29-79347B6C8A69}">
      <dgm:prSet/>
      <dgm:spPr/>
      <dgm:t>
        <a:bodyPr/>
        <a:lstStyle/>
        <a:p>
          <a:endParaRPr lang="en-KE"/>
        </a:p>
      </dgm:t>
    </dgm:pt>
    <dgm:pt modelId="{1774DC7A-0534-4A85-8D06-964F2623876C}" type="sibTrans" cxnId="{04793CA5-13D1-4BA3-AB29-79347B6C8A69}">
      <dgm:prSet/>
      <dgm:spPr/>
      <dgm:t>
        <a:bodyPr/>
        <a:lstStyle/>
        <a:p>
          <a:endParaRPr lang="en-KE"/>
        </a:p>
      </dgm:t>
    </dgm:pt>
    <dgm:pt modelId="{557B2D34-0E81-403E-A9A9-EF1626C1DA03}" type="pres">
      <dgm:prSet presAssocID="{5F33B82A-FB1D-48DF-AB57-DA250A47B6E9}" presName="root" presStyleCnt="0">
        <dgm:presLayoutVars>
          <dgm:dir/>
          <dgm:resizeHandles val="exact"/>
        </dgm:presLayoutVars>
      </dgm:prSet>
      <dgm:spPr/>
    </dgm:pt>
    <dgm:pt modelId="{A288321C-1BD7-4DD2-8787-110EFC175758}" type="pres">
      <dgm:prSet presAssocID="{4A7A44B2-6F53-404F-BDEA-B1FE7BFA9ADC}" presName="compNode" presStyleCnt="0"/>
      <dgm:spPr/>
    </dgm:pt>
    <dgm:pt modelId="{62D80B88-029C-4BF7-B554-7F767324D38A}" type="pres">
      <dgm:prSet presAssocID="{4A7A44B2-6F53-404F-BDEA-B1FE7BFA9AD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033C538A-38A7-44E8-BC25-9014B916A665}" type="pres">
      <dgm:prSet presAssocID="{4A7A44B2-6F53-404F-BDEA-B1FE7BFA9ADC}" presName="spaceRect" presStyleCnt="0"/>
      <dgm:spPr/>
    </dgm:pt>
    <dgm:pt modelId="{6739F274-6AF1-4445-B3D2-9051B347CBF0}" type="pres">
      <dgm:prSet presAssocID="{4A7A44B2-6F53-404F-BDEA-B1FE7BFA9ADC}" presName="textRect" presStyleLbl="revTx" presStyleIdx="0" presStyleCnt="3" custScaleX="159571">
        <dgm:presLayoutVars>
          <dgm:chMax val="1"/>
          <dgm:chPref val="1"/>
        </dgm:presLayoutVars>
      </dgm:prSet>
      <dgm:spPr/>
    </dgm:pt>
    <dgm:pt modelId="{6F85079D-1F90-44F0-A7C3-439981AE3D16}" type="pres">
      <dgm:prSet presAssocID="{D6553D4F-A8D7-4B49-97F8-669D80E3BA8A}" presName="sibTrans" presStyleCnt="0"/>
      <dgm:spPr/>
    </dgm:pt>
    <dgm:pt modelId="{DC561A1A-CFCB-40D4-8198-A80CD3D3EA04}" type="pres">
      <dgm:prSet presAssocID="{D41158E2-1AE0-42B9-927F-5D3F2DB5FFB4}" presName="compNode" presStyleCnt="0"/>
      <dgm:spPr/>
    </dgm:pt>
    <dgm:pt modelId="{8645B024-4CD1-4B82-AE3A-802A496F2442}" type="pres">
      <dgm:prSet presAssocID="{D41158E2-1AE0-42B9-927F-5D3F2DB5FFB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lectrician"/>
        </a:ext>
      </dgm:extLst>
    </dgm:pt>
    <dgm:pt modelId="{A37D50CC-3E46-4B81-9928-32ED99B30FDF}" type="pres">
      <dgm:prSet presAssocID="{D41158E2-1AE0-42B9-927F-5D3F2DB5FFB4}" presName="spaceRect" presStyleCnt="0"/>
      <dgm:spPr/>
    </dgm:pt>
    <dgm:pt modelId="{625D9388-9B06-4CE5-968D-42339D2D2915}" type="pres">
      <dgm:prSet presAssocID="{D41158E2-1AE0-42B9-927F-5D3F2DB5FFB4}" presName="textRect" presStyleLbl="revTx" presStyleIdx="1" presStyleCnt="3">
        <dgm:presLayoutVars>
          <dgm:chMax val="1"/>
          <dgm:chPref val="1"/>
        </dgm:presLayoutVars>
      </dgm:prSet>
      <dgm:spPr/>
    </dgm:pt>
    <dgm:pt modelId="{C3A4EE93-97B5-4E63-B50C-5DFC66AD8400}" type="pres">
      <dgm:prSet presAssocID="{D2BEE14C-2866-4978-BBEC-2558A30A765A}" presName="sibTrans" presStyleCnt="0"/>
      <dgm:spPr/>
    </dgm:pt>
    <dgm:pt modelId="{228E43DA-CBCE-4DFC-9B91-3EB77663D419}" type="pres">
      <dgm:prSet presAssocID="{4C1E1B0F-D6C7-402F-AAA1-F7FA8FB89ED7}" presName="compNode" presStyleCnt="0"/>
      <dgm:spPr/>
    </dgm:pt>
    <dgm:pt modelId="{06A70D65-6A3D-479F-896D-43CBF8E6A06D}" type="pres">
      <dgm:prSet presAssocID="{4C1E1B0F-D6C7-402F-AAA1-F7FA8FB89ED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BCC7A1A8-00C5-450B-8F2C-734D687D2335}" type="pres">
      <dgm:prSet presAssocID="{4C1E1B0F-D6C7-402F-AAA1-F7FA8FB89ED7}" presName="spaceRect" presStyleCnt="0"/>
      <dgm:spPr/>
    </dgm:pt>
    <dgm:pt modelId="{FF1ADF62-C224-4F8A-BA31-ACB3B2FDDFE2}" type="pres">
      <dgm:prSet presAssocID="{4C1E1B0F-D6C7-402F-AAA1-F7FA8FB89ED7}" presName="textRect" presStyleLbl="revTx" presStyleIdx="2" presStyleCnt="3" custScaleX="208264">
        <dgm:presLayoutVars>
          <dgm:chMax val="1"/>
          <dgm:chPref val="1"/>
        </dgm:presLayoutVars>
      </dgm:prSet>
      <dgm:spPr/>
    </dgm:pt>
  </dgm:ptLst>
  <dgm:cxnLst>
    <dgm:cxn modelId="{CEEF5D1E-D0A7-4612-AB3E-F420BAF69BCD}" type="presOf" srcId="{4A7A44B2-6F53-404F-BDEA-B1FE7BFA9ADC}" destId="{6739F274-6AF1-4445-B3D2-9051B347CBF0}" srcOrd="0" destOrd="0" presId="urn:microsoft.com/office/officeart/2018/2/layout/IconLabelList#1"/>
    <dgm:cxn modelId="{BAF63B26-D674-48C7-873D-5135DF739A97}" type="presOf" srcId="{D41158E2-1AE0-42B9-927F-5D3F2DB5FFB4}" destId="{625D9388-9B06-4CE5-968D-42339D2D2915}" srcOrd="0" destOrd="0" presId="urn:microsoft.com/office/officeart/2018/2/layout/IconLabelList#1"/>
    <dgm:cxn modelId="{1D994740-EFAC-489D-B531-6CFFFB71F33A}" srcId="{5F33B82A-FB1D-48DF-AB57-DA250A47B6E9}" destId="{D41158E2-1AE0-42B9-927F-5D3F2DB5FFB4}" srcOrd="1" destOrd="0" parTransId="{C2E05972-6D91-407B-980A-A21D1ACE7F3A}" sibTransId="{D2BEE14C-2866-4978-BBEC-2558A30A765A}"/>
    <dgm:cxn modelId="{04793CA5-13D1-4BA3-AB29-79347B6C8A69}" srcId="{5F33B82A-FB1D-48DF-AB57-DA250A47B6E9}" destId="{4C1E1B0F-D6C7-402F-AAA1-F7FA8FB89ED7}" srcOrd="2" destOrd="0" parTransId="{FCCB6A34-9108-4737-9011-ECC5C178F8A3}" sibTransId="{1774DC7A-0534-4A85-8D06-964F2623876C}"/>
    <dgm:cxn modelId="{82ED34AD-D6F9-4610-8846-74165E26A709}" type="presOf" srcId="{4C1E1B0F-D6C7-402F-AAA1-F7FA8FB89ED7}" destId="{FF1ADF62-C224-4F8A-BA31-ACB3B2FDDFE2}" srcOrd="0" destOrd="0" presId="urn:microsoft.com/office/officeart/2018/2/layout/IconLabelList#1"/>
    <dgm:cxn modelId="{EC0593B4-D8E9-498F-BFEA-D4586BBBCAB1}" srcId="{5F33B82A-FB1D-48DF-AB57-DA250A47B6E9}" destId="{4A7A44B2-6F53-404F-BDEA-B1FE7BFA9ADC}" srcOrd="0" destOrd="0" parTransId="{20E71756-FE26-45BA-973A-7BD9BC321044}" sibTransId="{D6553D4F-A8D7-4B49-97F8-669D80E3BA8A}"/>
    <dgm:cxn modelId="{244E28E6-76AE-462B-893C-1F517316537B}" type="presOf" srcId="{5F33B82A-FB1D-48DF-AB57-DA250A47B6E9}" destId="{557B2D34-0E81-403E-A9A9-EF1626C1DA03}" srcOrd="0" destOrd="0" presId="urn:microsoft.com/office/officeart/2018/2/layout/IconLabelList#1"/>
    <dgm:cxn modelId="{29E683CC-08E1-49CF-B306-84529FB17D3E}" type="presParOf" srcId="{557B2D34-0E81-403E-A9A9-EF1626C1DA03}" destId="{A288321C-1BD7-4DD2-8787-110EFC175758}" srcOrd="0" destOrd="0" presId="urn:microsoft.com/office/officeart/2018/2/layout/IconLabelList#1"/>
    <dgm:cxn modelId="{A34CCF72-0F0E-4F83-9C23-33A025EEAE9F}" type="presParOf" srcId="{A288321C-1BD7-4DD2-8787-110EFC175758}" destId="{62D80B88-029C-4BF7-B554-7F767324D38A}" srcOrd="0" destOrd="0" presId="urn:microsoft.com/office/officeart/2018/2/layout/IconLabelList#1"/>
    <dgm:cxn modelId="{D8F227C0-B6A2-4A46-B7B8-F736DCC7E514}" type="presParOf" srcId="{A288321C-1BD7-4DD2-8787-110EFC175758}" destId="{033C538A-38A7-44E8-BC25-9014B916A665}" srcOrd="1" destOrd="0" presId="urn:microsoft.com/office/officeart/2018/2/layout/IconLabelList#1"/>
    <dgm:cxn modelId="{C233526C-6F61-486C-B67A-2CC70C44B716}" type="presParOf" srcId="{A288321C-1BD7-4DD2-8787-110EFC175758}" destId="{6739F274-6AF1-4445-B3D2-9051B347CBF0}" srcOrd="2" destOrd="0" presId="urn:microsoft.com/office/officeart/2018/2/layout/IconLabelList#1"/>
    <dgm:cxn modelId="{3385186A-EBA5-42BD-A108-045375DB3DA8}" type="presParOf" srcId="{557B2D34-0E81-403E-A9A9-EF1626C1DA03}" destId="{6F85079D-1F90-44F0-A7C3-439981AE3D16}" srcOrd="1" destOrd="0" presId="urn:microsoft.com/office/officeart/2018/2/layout/IconLabelList#1"/>
    <dgm:cxn modelId="{F55ED999-06AA-40ED-B026-205792677B0F}" type="presParOf" srcId="{557B2D34-0E81-403E-A9A9-EF1626C1DA03}" destId="{DC561A1A-CFCB-40D4-8198-A80CD3D3EA04}" srcOrd="2" destOrd="0" presId="urn:microsoft.com/office/officeart/2018/2/layout/IconLabelList#1"/>
    <dgm:cxn modelId="{4D64D159-5821-4A48-8088-463FAA575317}" type="presParOf" srcId="{DC561A1A-CFCB-40D4-8198-A80CD3D3EA04}" destId="{8645B024-4CD1-4B82-AE3A-802A496F2442}" srcOrd="0" destOrd="0" presId="urn:microsoft.com/office/officeart/2018/2/layout/IconLabelList#1"/>
    <dgm:cxn modelId="{77DEACE8-5F94-451A-8C02-755D137E1F02}" type="presParOf" srcId="{DC561A1A-CFCB-40D4-8198-A80CD3D3EA04}" destId="{A37D50CC-3E46-4B81-9928-32ED99B30FDF}" srcOrd="1" destOrd="0" presId="urn:microsoft.com/office/officeart/2018/2/layout/IconLabelList#1"/>
    <dgm:cxn modelId="{1F3C31FF-1632-4708-96E3-805FF0739010}" type="presParOf" srcId="{DC561A1A-CFCB-40D4-8198-A80CD3D3EA04}" destId="{625D9388-9B06-4CE5-968D-42339D2D2915}" srcOrd="2" destOrd="0" presId="urn:microsoft.com/office/officeart/2018/2/layout/IconLabelList#1"/>
    <dgm:cxn modelId="{71DB0185-0FAD-45E1-9DA5-26B60F85F0D0}" type="presParOf" srcId="{557B2D34-0E81-403E-A9A9-EF1626C1DA03}" destId="{C3A4EE93-97B5-4E63-B50C-5DFC66AD8400}" srcOrd="3" destOrd="0" presId="urn:microsoft.com/office/officeart/2018/2/layout/IconLabelList#1"/>
    <dgm:cxn modelId="{020CB5C1-ABBE-423C-B5E8-455C3279718E}" type="presParOf" srcId="{557B2D34-0E81-403E-A9A9-EF1626C1DA03}" destId="{228E43DA-CBCE-4DFC-9B91-3EB77663D419}" srcOrd="4" destOrd="0" presId="urn:microsoft.com/office/officeart/2018/2/layout/IconLabelList#1"/>
    <dgm:cxn modelId="{341878D0-52C9-4FA4-9624-B234A4C95B2B}" type="presParOf" srcId="{228E43DA-CBCE-4DFC-9B91-3EB77663D419}" destId="{06A70D65-6A3D-479F-896D-43CBF8E6A06D}" srcOrd="0" destOrd="0" presId="urn:microsoft.com/office/officeart/2018/2/layout/IconLabelList#1"/>
    <dgm:cxn modelId="{A5B1DF9C-CFF5-4A84-8FF9-193D70D76937}" type="presParOf" srcId="{228E43DA-CBCE-4DFC-9B91-3EB77663D419}" destId="{BCC7A1A8-00C5-450B-8F2C-734D687D2335}" srcOrd="1" destOrd="0" presId="urn:microsoft.com/office/officeart/2018/2/layout/IconLabelList#1"/>
    <dgm:cxn modelId="{372505FE-C84B-42B8-8438-9678AD43F3D9}" type="presParOf" srcId="{228E43DA-CBCE-4DFC-9B91-3EB77663D419}" destId="{FF1ADF62-C224-4F8A-BA31-ACB3B2FDDFE2}" srcOrd="2" destOrd="0" presId="urn:microsoft.com/office/officeart/2018/2/layout/IconLabel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866273-7456-47A9-8EC0-46385EB6038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KE"/>
        </a:p>
      </dgm:t>
    </dgm:pt>
    <dgm:pt modelId="{4C785803-B210-4DAC-9FDA-DECB133CAC93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dirty="0">
              <a:latin typeface="Gill Sans MT" panose="020B0502020104020203" pitchFamily="34" charset="0"/>
            </a:rPr>
            <a:t>Before the adoption of the National Sustainable Waste Management Policy and Act, 2022 introducing a circular economy approach to waste management and a requirement on businesses to implement extended producer responsibility schemes, Kenya was guided by the National Solid Waste Management Strategy (NSWMS), E-waste regulations and the National Environmental Management and Coordination Act. </a:t>
          </a:r>
          <a:endParaRPr lang="en-KE" sz="1600" dirty="0">
            <a:latin typeface="Gill Sans MT" panose="020B0502020104020203" pitchFamily="34" charset="0"/>
          </a:endParaRPr>
        </a:p>
      </dgm:t>
    </dgm:pt>
    <dgm:pt modelId="{F7859D3B-D4C1-42BD-8455-96615A403CDC}" type="parTrans" cxnId="{F480A44C-500D-43C6-91DE-5AC0C3CF40A4}">
      <dgm:prSet/>
      <dgm:spPr/>
      <dgm:t>
        <a:bodyPr/>
        <a:lstStyle/>
        <a:p>
          <a:endParaRPr lang="en-KE"/>
        </a:p>
      </dgm:t>
    </dgm:pt>
    <dgm:pt modelId="{0270BA28-760A-4FDB-8DB2-794BFABAAD83}" type="sibTrans" cxnId="{F480A44C-500D-43C6-91DE-5AC0C3CF40A4}">
      <dgm:prSet/>
      <dgm:spPr/>
      <dgm:t>
        <a:bodyPr/>
        <a:lstStyle/>
        <a:p>
          <a:endParaRPr lang="en-KE"/>
        </a:p>
      </dgm:t>
    </dgm:pt>
    <dgm:pt modelId="{CC2D93F4-B8FE-45E4-99DB-3682E6C3D7E6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>
              <a:latin typeface="Gill Sans MT" panose="020B0502020104020203" pitchFamily="34" charset="0"/>
            </a:rPr>
            <a:t>Section 13 of the National Sustainable Waste Management Act, 2022 legally mandates every company (referred to as a ‘producer) to bear extended producer responsibility.</a:t>
          </a:r>
          <a:endParaRPr lang="en-KE" sz="1600" dirty="0">
            <a:latin typeface="Gill Sans MT" panose="020B0502020104020203" pitchFamily="34" charset="0"/>
          </a:endParaRPr>
        </a:p>
      </dgm:t>
    </dgm:pt>
    <dgm:pt modelId="{DBB6AF42-D809-44F4-A672-FA06A6028796}" type="parTrans" cxnId="{8B0CDF1D-618F-41BD-A87B-5D2C294278CA}">
      <dgm:prSet/>
      <dgm:spPr/>
      <dgm:t>
        <a:bodyPr/>
        <a:lstStyle/>
        <a:p>
          <a:endParaRPr lang="en-KE"/>
        </a:p>
      </dgm:t>
    </dgm:pt>
    <dgm:pt modelId="{D1320423-DF39-4FE9-AE56-468048B781D4}" type="sibTrans" cxnId="{8B0CDF1D-618F-41BD-A87B-5D2C294278CA}">
      <dgm:prSet/>
      <dgm:spPr/>
      <dgm:t>
        <a:bodyPr/>
        <a:lstStyle/>
        <a:p>
          <a:endParaRPr lang="en-KE"/>
        </a:p>
      </dgm:t>
    </dgm:pt>
    <dgm:pt modelId="{A6103F5C-12B1-4AFA-9B47-FD7585B9C352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>
              <a:latin typeface="Gill Sans MT" panose="020B0502020104020203" pitchFamily="34" charset="0"/>
            </a:rPr>
            <a:t>Section 33 of the NSWM Act mandates the Authority to develop the Extended Producer Regulations, 2024 to guide the implementation.</a:t>
          </a:r>
          <a:endParaRPr lang="en-KE" sz="1600" dirty="0">
            <a:latin typeface="Gill Sans MT" panose="020B0502020104020203" pitchFamily="34" charset="0"/>
          </a:endParaRPr>
        </a:p>
      </dgm:t>
    </dgm:pt>
    <dgm:pt modelId="{82AB0AD5-DF63-487B-91F7-B624CCB5A819}" type="parTrans" cxnId="{1F6AF27C-63D6-4E33-9955-F9F6B0377BF3}">
      <dgm:prSet/>
      <dgm:spPr/>
      <dgm:t>
        <a:bodyPr/>
        <a:lstStyle/>
        <a:p>
          <a:endParaRPr lang="en-KE"/>
        </a:p>
      </dgm:t>
    </dgm:pt>
    <dgm:pt modelId="{CEC3A6D6-499C-4294-A00C-EEAC7D18BEC7}" type="sibTrans" cxnId="{1F6AF27C-63D6-4E33-9955-F9F6B0377BF3}">
      <dgm:prSet/>
      <dgm:spPr/>
      <dgm:t>
        <a:bodyPr/>
        <a:lstStyle/>
        <a:p>
          <a:endParaRPr lang="en-KE"/>
        </a:p>
      </dgm:t>
    </dgm:pt>
    <dgm:pt modelId="{6AFF3889-B855-4DE6-A25D-3D5227FE3172}" type="pres">
      <dgm:prSet presAssocID="{39866273-7456-47A9-8EC0-46385EB6038E}" presName="linearFlow" presStyleCnt="0">
        <dgm:presLayoutVars>
          <dgm:dir/>
          <dgm:resizeHandles val="exact"/>
        </dgm:presLayoutVars>
      </dgm:prSet>
      <dgm:spPr/>
    </dgm:pt>
    <dgm:pt modelId="{C13328E3-1BE9-4056-8D9F-B13808EE23B3}" type="pres">
      <dgm:prSet presAssocID="{4C785803-B210-4DAC-9FDA-DECB133CAC93}" presName="composite" presStyleCnt="0"/>
      <dgm:spPr/>
    </dgm:pt>
    <dgm:pt modelId="{DB422657-35A6-49CE-BFF9-36F8CD2F9791}" type="pres">
      <dgm:prSet presAssocID="{4C785803-B210-4DAC-9FDA-DECB133CAC93}" presName="imgShp" presStyleLbl="fgImgPlace1" presStyleIdx="0" presStyleCnt="3" custScaleX="62782" custScaleY="76603" custLinFactNeighborX="-35944" custLinFactNeighborY="6194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1F07F4AC-DB15-449C-8495-92BF32E73EB7}" type="pres">
      <dgm:prSet presAssocID="{4C785803-B210-4DAC-9FDA-DECB133CAC93}" presName="txShp" presStyleLbl="node1" presStyleIdx="0" presStyleCnt="3" custScaleY="148658">
        <dgm:presLayoutVars>
          <dgm:bulletEnabled val="1"/>
        </dgm:presLayoutVars>
      </dgm:prSet>
      <dgm:spPr/>
    </dgm:pt>
    <dgm:pt modelId="{9E706519-7294-4BFF-BF62-3C150619359F}" type="pres">
      <dgm:prSet presAssocID="{0270BA28-760A-4FDB-8DB2-794BFABAAD83}" presName="spacing" presStyleCnt="0"/>
      <dgm:spPr/>
    </dgm:pt>
    <dgm:pt modelId="{F50BC517-BBDF-4831-A9F1-DDAE73A10113}" type="pres">
      <dgm:prSet presAssocID="{CC2D93F4-B8FE-45E4-99DB-3682E6C3D7E6}" presName="composite" presStyleCnt="0"/>
      <dgm:spPr/>
    </dgm:pt>
    <dgm:pt modelId="{DF12F1C7-65A6-4CC9-AFD6-4B40960EA124}" type="pres">
      <dgm:prSet presAssocID="{CC2D93F4-B8FE-45E4-99DB-3682E6C3D7E6}" presName="imgShp" presStyleLbl="fgImgPlace1" presStyleIdx="1" presStyleCnt="3" custScaleX="61134" custScaleY="70662" custLinFactNeighborX="-26233" custLinFactNeighborY="-7227"/>
      <dgm:spPr>
        <a:blipFill rotWithShape="1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D7069D35-317F-44E1-AE04-858B7076A60F}" type="pres">
      <dgm:prSet presAssocID="{CC2D93F4-B8FE-45E4-99DB-3682E6C3D7E6}" presName="txShp" presStyleLbl="node1" presStyleIdx="1" presStyleCnt="3">
        <dgm:presLayoutVars>
          <dgm:bulletEnabled val="1"/>
        </dgm:presLayoutVars>
      </dgm:prSet>
      <dgm:spPr/>
    </dgm:pt>
    <dgm:pt modelId="{B9865DAC-B71F-4B81-94F6-D5DC6B47F910}" type="pres">
      <dgm:prSet presAssocID="{D1320423-DF39-4FE9-AE56-468048B781D4}" presName="spacing" presStyleCnt="0"/>
      <dgm:spPr/>
    </dgm:pt>
    <dgm:pt modelId="{3841E364-AAA8-4FF7-8FC9-821E696C1E76}" type="pres">
      <dgm:prSet presAssocID="{A6103F5C-12B1-4AFA-9B47-FD7585B9C352}" presName="composite" presStyleCnt="0"/>
      <dgm:spPr/>
    </dgm:pt>
    <dgm:pt modelId="{E8B7F246-3F64-4B45-AB87-9BCD009C78DF}" type="pres">
      <dgm:prSet presAssocID="{A6103F5C-12B1-4AFA-9B47-FD7585B9C352}" presName="imgShp" presStyleLbl="fgImgPlace1" presStyleIdx="2" presStyleCnt="3" custScaleX="40036" custScaleY="69675" custLinFactNeighborX="-20235" custLinFactNeighborY="-6639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</dgm:spPr>
    </dgm:pt>
    <dgm:pt modelId="{919B9DD4-9CF3-42CC-9425-48F955572C1D}" type="pres">
      <dgm:prSet presAssocID="{A6103F5C-12B1-4AFA-9B47-FD7585B9C352}" presName="txShp" presStyleLbl="node1" presStyleIdx="2" presStyleCnt="3" custLinFactNeighborY="110">
        <dgm:presLayoutVars>
          <dgm:bulletEnabled val="1"/>
        </dgm:presLayoutVars>
      </dgm:prSet>
      <dgm:spPr/>
    </dgm:pt>
  </dgm:ptLst>
  <dgm:cxnLst>
    <dgm:cxn modelId="{8B0CDF1D-618F-41BD-A87B-5D2C294278CA}" srcId="{39866273-7456-47A9-8EC0-46385EB6038E}" destId="{CC2D93F4-B8FE-45E4-99DB-3682E6C3D7E6}" srcOrd="1" destOrd="0" parTransId="{DBB6AF42-D809-44F4-A672-FA06A6028796}" sibTransId="{D1320423-DF39-4FE9-AE56-468048B781D4}"/>
    <dgm:cxn modelId="{F480A44C-500D-43C6-91DE-5AC0C3CF40A4}" srcId="{39866273-7456-47A9-8EC0-46385EB6038E}" destId="{4C785803-B210-4DAC-9FDA-DECB133CAC93}" srcOrd="0" destOrd="0" parTransId="{F7859D3B-D4C1-42BD-8455-96615A403CDC}" sibTransId="{0270BA28-760A-4FDB-8DB2-794BFABAAD83}"/>
    <dgm:cxn modelId="{1F6AF27C-63D6-4E33-9955-F9F6B0377BF3}" srcId="{39866273-7456-47A9-8EC0-46385EB6038E}" destId="{A6103F5C-12B1-4AFA-9B47-FD7585B9C352}" srcOrd="2" destOrd="0" parTransId="{82AB0AD5-DF63-487B-91F7-B624CCB5A819}" sibTransId="{CEC3A6D6-499C-4294-A00C-EEAC7D18BEC7}"/>
    <dgm:cxn modelId="{7FE6F29F-BD71-4A87-ADE6-11E3EE3D1143}" type="presOf" srcId="{4C785803-B210-4DAC-9FDA-DECB133CAC93}" destId="{1F07F4AC-DB15-449C-8495-92BF32E73EB7}" srcOrd="0" destOrd="0" presId="urn:microsoft.com/office/officeart/2005/8/layout/vList3"/>
    <dgm:cxn modelId="{8BB0D6A3-1A73-47EA-B0D7-7C358E828440}" type="presOf" srcId="{A6103F5C-12B1-4AFA-9B47-FD7585B9C352}" destId="{919B9DD4-9CF3-42CC-9425-48F955572C1D}" srcOrd="0" destOrd="0" presId="urn:microsoft.com/office/officeart/2005/8/layout/vList3"/>
    <dgm:cxn modelId="{00E2CDE3-D1D2-4CFF-AEEE-456BA76BBE54}" type="presOf" srcId="{CC2D93F4-B8FE-45E4-99DB-3682E6C3D7E6}" destId="{D7069D35-317F-44E1-AE04-858B7076A60F}" srcOrd="0" destOrd="0" presId="urn:microsoft.com/office/officeart/2005/8/layout/vList3"/>
    <dgm:cxn modelId="{5D6585F9-4A02-4BA7-B68F-8599662EF00F}" type="presOf" srcId="{39866273-7456-47A9-8EC0-46385EB6038E}" destId="{6AFF3889-B855-4DE6-A25D-3D5227FE3172}" srcOrd="0" destOrd="0" presId="urn:microsoft.com/office/officeart/2005/8/layout/vList3"/>
    <dgm:cxn modelId="{63DCF12B-5161-4AFE-80D8-61C4DC76E7D5}" type="presParOf" srcId="{6AFF3889-B855-4DE6-A25D-3D5227FE3172}" destId="{C13328E3-1BE9-4056-8D9F-B13808EE23B3}" srcOrd="0" destOrd="0" presId="urn:microsoft.com/office/officeart/2005/8/layout/vList3"/>
    <dgm:cxn modelId="{293A7F2D-5B86-47A0-B46C-8143FFAF6258}" type="presParOf" srcId="{C13328E3-1BE9-4056-8D9F-B13808EE23B3}" destId="{DB422657-35A6-49CE-BFF9-36F8CD2F9791}" srcOrd="0" destOrd="0" presId="urn:microsoft.com/office/officeart/2005/8/layout/vList3"/>
    <dgm:cxn modelId="{EF1C9ADA-69B6-4159-8295-7F1FF974BB1E}" type="presParOf" srcId="{C13328E3-1BE9-4056-8D9F-B13808EE23B3}" destId="{1F07F4AC-DB15-449C-8495-92BF32E73EB7}" srcOrd="1" destOrd="0" presId="urn:microsoft.com/office/officeart/2005/8/layout/vList3"/>
    <dgm:cxn modelId="{E2B8F468-6FF6-440E-BF8B-C736C6D7C1B4}" type="presParOf" srcId="{6AFF3889-B855-4DE6-A25D-3D5227FE3172}" destId="{9E706519-7294-4BFF-BF62-3C150619359F}" srcOrd="1" destOrd="0" presId="urn:microsoft.com/office/officeart/2005/8/layout/vList3"/>
    <dgm:cxn modelId="{0AE2D04A-BCD1-4D89-A2FA-44EE7228B8B5}" type="presParOf" srcId="{6AFF3889-B855-4DE6-A25D-3D5227FE3172}" destId="{F50BC517-BBDF-4831-A9F1-DDAE73A10113}" srcOrd="2" destOrd="0" presId="urn:microsoft.com/office/officeart/2005/8/layout/vList3"/>
    <dgm:cxn modelId="{3C9C9F81-9A0E-445A-9940-C7515F27BADF}" type="presParOf" srcId="{F50BC517-BBDF-4831-A9F1-DDAE73A10113}" destId="{DF12F1C7-65A6-4CC9-AFD6-4B40960EA124}" srcOrd="0" destOrd="0" presId="urn:microsoft.com/office/officeart/2005/8/layout/vList3"/>
    <dgm:cxn modelId="{A6A9FE87-D03C-4F4A-A8A3-06628A10145A}" type="presParOf" srcId="{F50BC517-BBDF-4831-A9F1-DDAE73A10113}" destId="{D7069D35-317F-44E1-AE04-858B7076A60F}" srcOrd="1" destOrd="0" presId="urn:microsoft.com/office/officeart/2005/8/layout/vList3"/>
    <dgm:cxn modelId="{3964F077-6B06-49B4-93BF-3E705953E741}" type="presParOf" srcId="{6AFF3889-B855-4DE6-A25D-3D5227FE3172}" destId="{B9865DAC-B71F-4B81-94F6-D5DC6B47F910}" srcOrd="3" destOrd="0" presId="urn:microsoft.com/office/officeart/2005/8/layout/vList3"/>
    <dgm:cxn modelId="{8974FAE6-31A1-445E-95F1-EA1CD0DBDA9E}" type="presParOf" srcId="{6AFF3889-B855-4DE6-A25D-3D5227FE3172}" destId="{3841E364-AAA8-4FF7-8FC9-821E696C1E76}" srcOrd="4" destOrd="0" presId="urn:microsoft.com/office/officeart/2005/8/layout/vList3"/>
    <dgm:cxn modelId="{02F45CAA-7372-4E5F-8F78-18BA013DDB0F}" type="presParOf" srcId="{3841E364-AAA8-4FF7-8FC9-821E696C1E76}" destId="{E8B7F246-3F64-4B45-AB87-9BCD009C78DF}" srcOrd="0" destOrd="0" presId="urn:microsoft.com/office/officeart/2005/8/layout/vList3"/>
    <dgm:cxn modelId="{C8D4288F-4407-43CA-9832-6720338A4C10}" type="presParOf" srcId="{3841E364-AAA8-4FF7-8FC9-821E696C1E76}" destId="{919B9DD4-9CF3-42CC-9425-48F955572C1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751F1F-93A9-45DD-8567-B93EAC79C73E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20EE4EB-A6D5-409D-B45B-3138333F0D95}">
      <dgm:prSet custT="1"/>
      <dgm:spPr>
        <a:solidFill>
          <a:schemeClr val="accent2"/>
        </a:solidFill>
      </dgm:spPr>
      <dgm:t>
        <a:bodyPr/>
        <a:lstStyle/>
        <a:p>
          <a:pPr algn="just"/>
          <a:r>
            <a:rPr lang="en-US" sz="1800" b="1" i="0" baseline="0" dirty="0">
              <a:latin typeface="Gill Sans MT" panose="020B0502020104020203" pitchFamily="34" charset="0"/>
            </a:rPr>
            <a:t>Kenya Association of Manufacturers (KAM) </a:t>
          </a:r>
          <a:r>
            <a:rPr lang="en-US" sz="1800" b="0" i="0" baseline="0" dirty="0">
              <a:latin typeface="Gill Sans MT" panose="020B0502020104020203" pitchFamily="34" charset="0"/>
            </a:rPr>
            <a:t>supported the formation of PRO’s in February 2022 based on its member’s requests to establish a collective scheme to ensure compliance with Extended Producer Responsibility Requirements. </a:t>
          </a:r>
          <a:endParaRPr lang="en-US" sz="1800" b="0" dirty="0">
            <a:latin typeface="Gill Sans MT" panose="020B0502020104020203" pitchFamily="34" charset="0"/>
          </a:endParaRPr>
        </a:p>
      </dgm:t>
    </dgm:pt>
    <dgm:pt modelId="{83789F36-F2A8-43C6-AEBF-751D04C31B6A}" type="parTrans" cxnId="{7A828E71-0B71-466A-B9EC-43473190E52C}">
      <dgm:prSet/>
      <dgm:spPr/>
      <dgm:t>
        <a:bodyPr/>
        <a:lstStyle/>
        <a:p>
          <a:endParaRPr lang="en-US"/>
        </a:p>
      </dgm:t>
    </dgm:pt>
    <dgm:pt modelId="{CD28022B-61BA-4B52-B2E8-27DD1CD3E916}" type="sibTrans" cxnId="{7A828E71-0B71-466A-B9EC-43473190E52C}">
      <dgm:prSet/>
      <dgm:spPr/>
      <dgm:t>
        <a:bodyPr/>
        <a:lstStyle/>
        <a:p>
          <a:endParaRPr lang="en-US"/>
        </a:p>
      </dgm:t>
    </dgm:pt>
    <dgm:pt modelId="{6EF86D55-FA62-404B-8E45-E4E8B6486F5E}">
      <dgm:prSet custT="1"/>
      <dgm:spPr>
        <a:solidFill>
          <a:srgbClr val="00B0F0"/>
        </a:solidFill>
      </dgm:spPr>
      <dgm:t>
        <a:bodyPr/>
        <a:lstStyle/>
        <a:p>
          <a:pPr algn="just"/>
          <a:r>
            <a:rPr lang="en-US" sz="1800" b="1" i="0" baseline="0" dirty="0">
              <a:latin typeface="Gill Sans MT" panose="020B0502020104020203" pitchFamily="34" charset="0"/>
            </a:rPr>
            <a:t>KAM signed a Memorandum of Understanding with  Global Off Grid Lightning Association (GOGLA) and Kenya Renewable Energy Association (KEREA) as a framework </a:t>
          </a:r>
          <a:r>
            <a:rPr lang="en-US" sz="1800" b="0" i="0" baseline="0" dirty="0">
              <a:latin typeface="Gill Sans MT" panose="020B0502020104020203" pitchFamily="34" charset="0"/>
            </a:rPr>
            <a:t>in September 2022 on behalf of its members. </a:t>
          </a:r>
        </a:p>
      </dgm:t>
    </dgm:pt>
    <dgm:pt modelId="{F5B1F562-3885-44D6-895B-1C37C1D7CE3E}" type="parTrans" cxnId="{967358C4-F060-4390-B27C-845884432F8E}">
      <dgm:prSet/>
      <dgm:spPr/>
      <dgm:t>
        <a:bodyPr/>
        <a:lstStyle/>
        <a:p>
          <a:endParaRPr lang="en-US"/>
        </a:p>
      </dgm:t>
    </dgm:pt>
    <dgm:pt modelId="{13F21155-CF01-43DD-BAB5-0B71B3AF8B80}" type="sibTrans" cxnId="{967358C4-F060-4390-B27C-845884432F8E}">
      <dgm:prSet/>
      <dgm:spPr/>
      <dgm:t>
        <a:bodyPr/>
        <a:lstStyle/>
        <a:p>
          <a:endParaRPr lang="en-US"/>
        </a:p>
      </dgm:t>
    </dgm:pt>
    <dgm:pt modelId="{106EF9AA-38C4-418C-9797-5094844BB409}">
      <dgm:prSet custT="1"/>
      <dgm:spPr>
        <a:solidFill>
          <a:schemeClr val="accent6"/>
        </a:solidFill>
      </dgm:spPr>
      <dgm:t>
        <a:bodyPr/>
        <a:lstStyle/>
        <a:p>
          <a:pPr algn="just"/>
          <a:r>
            <a:rPr lang="en-US" sz="1800" b="0" i="0" baseline="0" dirty="0">
              <a:latin typeface="Gill Sans MT" panose="020B0502020104020203" pitchFamily="34" charset="0"/>
            </a:rPr>
            <a:t>KAM is currently providing incubation and administrative support to EPROK.</a:t>
          </a:r>
          <a:endParaRPr lang="en-US" sz="1800" dirty="0">
            <a:latin typeface="Gill Sans MT" panose="020B0502020104020203" pitchFamily="34" charset="0"/>
          </a:endParaRPr>
        </a:p>
      </dgm:t>
    </dgm:pt>
    <dgm:pt modelId="{D50A178E-40E3-44E1-A817-7112C8C6E46F}" type="parTrans" cxnId="{B07C5F32-D314-4E02-BB95-2E617DB68227}">
      <dgm:prSet/>
      <dgm:spPr/>
      <dgm:t>
        <a:bodyPr/>
        <a:lstStyle/>
        <a:p>
          <a:endParaRPr lang="en-US"/>
        </a:p>
      </dgm:t>
    </dgm:pt>
    <dgm:pt modelId="{5A2A7BD3-4B8D-4FE8-AC16-41DAEE1B8F38}" type="sibTrans" cxnId="{B07C5F32-D314-4E02-BB95-2E617DB68227}">
      <dgm:prSet/>
      <dgm:spPr/>
      <dgm:t>
        <a:bodyPr/>
        <a:lstStyle/>
        <a:p>
          <a:endParaRPr lang="en-US"/>
        </a:p>
      </dgm:t>
    </dgm:pt>
    <dgm:pt modelId="{923D05BC-B62A-4C9C-8636-B95D5AEB877E}" type="pres">
      <dgm:prSet presAssocID="{52751F1F-93A9-45DD-8567-B93EAC79C73E}" presName="outerComposite" presStyleCnt="0">
        <dgm:presLayoutVars>
          <dgm:chMax val="5"/>
          <dgm:dir/>
          <dgm:resizeHandles val="exact"/>
        </dgm:presLayoutVars>
      </dgm:prSet>
      <dgm:spPr/>
    </dgm:pt>
    <dgm:pt modelId="{EF421F67-0D28-4657-9B4A-3411AF2ECEC3}" type="pres">
      <dgm:prSet presAssocID="{52751F1F-93A9-45DD-8567-B93EAC79C73E}" presName="dummyMaxCanvas" presStyleCnt="0">
        <dgm:presLayoutVars/>
      </dgm:prSet>
      <dgm:spPr/>
    </dgm:pt>
    <dgm:pt modelId="{CE69E0AC-D90B-456F-8A33-F2FE4479A4FF}" type="pres">
      <dgm:prSet presAssocID="{52751F1F-93A9-45DD-8567-B93EAC79C73E}" presName="ThreeNodes_1" presStyleLbl="node1" presStyleIdx="0" presStyleCnt="3" custScaleX="106352">
        <dgm:presLayoutVars>
          <dgm:bulletEnabled val="1"/>
        </dgm:presLayoutVars>
      </dgm:prSet>
      <dgm:spPr/>
    </dgm:pt>
    <dgm:pt modelId="{D0B3C499-5462-48BA-84D7-5B3293AC7535}" type="pres">
      <dgm:prSet presAssocID="{52751F1F-93A9-45DD-8567-B93EAC79C73E}" presName="ThreeNodes_2" presStyleLbl="node1" presStyleIdx="1" presStyleCnt="3" custScaleX="110987" custScaleY="105121">
        <dgm:presLayoutVars>
          <dgm:bulletEnabled val="1"/>
        </dgm:presLayoutVars>
      </dgm:prSet>
      <dgm:spPr/>
    </dgm:pt>
    <dgm:pt modelId="{E119210A-9D69-43A0-A9D9-548B61FAA323}" type="pres">
      <dgm:prSet presAssocID="{52751F1F-93A9-45DD-8567-B93EAC79C73E}" presName="ThreeNodes_3" presStyleLbl="node1" presStyleIdx="2" presStyleCnt="3" custScaleX="94888" custLinFactNeighborX="242" custLinFactNeighborY="-2102">
        <dgm:presLayoutVars>
          <dgm:bulletEnabled val="1"/>
        </dgm:presLayoutVars>
      </dgm:prSet>
      <dgm:spPr/>
    </dgm:pt>
    <dgm:pt modelId="{A5DF11E7-E54D-421E-B57B-147CED55C1D7}" type="pres">
      <dgm:prSet presAssocID="{52751F1F-93A9-45DD-8567-B93EAC79C73E}" presName="ThreeConn_1-2" presStyleLbl="fgAccFollowNode1" presStyleIdx="0" presStyleCnt="2">
        <dgm:presLayoutVars>
          <dgm:bulletEnabled val="1"/>
        </dgm:presLayoutVars>
      </dgm:prSet>
      <dgm:spPr/>
    </dgm:pt>
    <dgm:pt modelId="{6344FB19-3D80-48C5-B52E-F0DAF1C4DC55}" type="pres">
      <dgm:prSet presAssocID="{52751F1F-93A9-45DD-8567-B93EAC79C73E}" presName="ThreeConn_2-3" presStyleLbl="fgAccFollowNode1" presStyleIdx="1" presStyleCnt="2">
        <dgm:presLayoutVars>
          <dgm:bulletEnabled val="1"/>
        </dgm:presLayoutVars>
      </dgm:prSet>
      <dgm:spPr/>
    </dgm:pt>
    <dgm:pt modelId="{8A1CAB61-7436-4168-BCF9-7B7C7D1FCF5A}" type="pres">
      <dgm:prSet presAssocID="{52751F1F-93A9-45DD-8567-B93EAC79C73E}" presName="ThreeNodes_1_text" presStyleLbl="node1" presStyleIdx="2" presStyleCnt="3">
        <dgm:presLayoutVars>
          <dgm:bulletEnabled val="1"/>
        </dgm:presLayoutVars>
      </dgm:prSet>
      <dgm:spPr/>
    </dgm:pt>
    <dgm:pt modelId="{A2131DE3-6FE5-4423-A994-D05F036983FB}" type="pres">
      <dgm:prSet presAssocID="{52751F1F-93A9-45DD-8567-B93EAC79C73E}" presName="ThreeNodes_2_text" presStyleLbl="node1" presStyleIdx="2" presStyleCnt="3">
        <dgm:presLayoutVars>
          <dgm:bulletEnabled val="1"/>
        </dgm:presLayoutVars>
      </dgm:prSet>
      <dgm:spPr/>
    </dgm:pt>
    <dgm:pt modelId="{385AF2C2-0AE0-4342-ABA9-E7854C0C2C47}" type="pres">
      <dgm:prSet presAssocID="{52751F1F-93A9-45DD-8567-B93EAC79C73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A8D7B20-89C5-4673-8F18-8A4B75242718}" type="presOf" srcId="{13F21155-CF01-43DD-BAB5-0B71B3AF8B80}" destId="{6344FB19-3D80-48C5-B52E-F0DAF1C4DC55}" srcOrd="0" destOrd="0" presId="urn:microsoft.com/office/officeart/2005/8/layout/vProcess5"/>
    <dgm:cxn modelId="{83BCC829-3165-4C80-A82F-21C05A0F60FA}" type="presOf" srcId="{106EF9AA-38C4-418C-9797-5094844BB409}" destId="{385AF2C2-0AE0-4342-ABA9-E7854C0C2C47}" srcOrd="1" destOrd="0" presId="urn:microsoft.com/office/officeart/2005/8/layout/vProcess5"/>
    <dgm:cxn modelId="{AFFBEF2F-63C0-47EB-816A-9D6AB6F28C2C}" type="presOf" srcId="{6EF86D55-FA62-404B-8E45-E4E8B6486F5E}" destId="{A2131DE3-6FE5-4423-A994-D05F036983FB}" srcOrd="1" destOrd="0" presId="urn:microsoft.com/office/officeart/2005/8/layout/vProcess5"/>
    <dgm:cxn modelId="{B07C5F32-D314-4E02-BB95-2E617DB68227}" srcId="{52751F1F-93A9-45DD-8567-B93EAC79C73E}" destId="{106EF9AA-38C4-418C-9797-5094844BB409}" srcOrd="2" destOrd="0" parTransId="{D50A178E-40E3-44E1-A817-7112C8C6E46F}" sibTransId="{5A2A7BD3-4B8D-4FE8-AC16-41DAEE1B8F38}"/>
    <dgm:cxn modelId="{66434D70-E54E-49A8-A462-FEE1E47C8DD3}" type="presOf" srcId="{A20EE4EB-A6D5-409D-B45B-3138333F0D95}" destId="{CE69E0AC-D90B-456F-8A33-F2FE4479A4FF}" srcOrd="0" destOrd="0" presId="urn:microsoft.com/office/officeart/2005/8/layout/vProcess5"/>
    <dgm:cxn modelId="{CDB17550-E151-47CA-889F-B6EF105266C0}" type="presOf" srcId="{52751F1F-93A9-45DD-8567-B93EAC79C73E}" destId="{923D05BC-B62A-4C9C-8636-B95D5AEB877E}" srcOrd="0" destOrd="0" presId="urn:microsoft.com/office/officeart/2005/8/layout/vProcess5"/>
    <dgm:cxn modelId="{7A828E71-0B71-466A-B9EC-43473190E52C}" srcId="{52751F1F-93A9-45DD-8567-B93EAC79C73E}" destId="{A20EE4EB-A6D5-409D-B45B-3138333F0D95}" srcOrd="0" destOrd="0" parTransId="{83789F36-F2A8-43C6-AEBF-751D04C31B6A}" sibTransId="{CD28022B-61BA-4B52-B2E8-27DD1CD3E916}"/>
    <dgm:cxn modelId="{1A5AF68C-DE8F-4CBC-904B-8C5F923866D3}" type="presOf" srcId="{6EF86D55-FA62-404B-8E45-E4E8B6486F5E}" destId="{D0B3C499-5462-48BA-84D7-5B3293AC7535}" srcOrd="0" destOrd="0" presId="urn:microsoft.com/office/officeart/2005/8/layout/vProcess5"/>
    <dgm:cxn modelId="{E396FAAA-9B49-44B2-8A57-532676BAA400}" type="presOf" srcId="{CD28022B-61BA-4B52-B2E8-27DD1CD3E916}" destId="{A5DF11E7-E54D-421E-B57B-147CED55C1D7}" srcOrd="0" destOrd="0" presId="urn:microsoft.com/office/officeart/2005/8/layout/vProcess5"/>
    <dgm:cxn modelId="{967358C4-F060-4390-B27C-845884432F8E}" srcId="{52751F1F-93A9-45DD-8567-B93EAC79C73E}" destId="{6EF86D55-FA62-404B-8E45-E4E8B6486F5E}" srcOrd="1" destOrd="0" parTransId="{F5B1F562-3885-44D6-895B-1C37C1D7CE3E}" sibTransId="{13F21155-CF01-43DD-BAB5-0B71B3AF8B80}"/>
    <dgm:cxn modelId="{774279C9-1C3C-45C5-96F8-2B7A79EE3A3D}" type="presOf" srcId="{A20EE4EB-A6D5-409D-B45B-3138333F0D95}" destId="{8A1CAB61-7436-4168-BCF9-7B7C7D1FCF5A}" srcOrd="1" destOrd="0" presId="urn:microsoft.com/office/officeart/2005/8/layout/vProcess5"/>
    <dgm:cxn modelId="{04E516D3-BDC0-464C-802C-360E3B88F0F2}" type="presOf" srcId="{106EF9AA-38C4-418C-9797-5094844BB409}" destId="{E119210A-9D69-43A0-A9D9-548B61FAA323}" srcOrd="0" destOrd="0" presId="urn:microsoft.com/office/officeart/2005/8/layout/vProcess5"/>
    <dgm:cxn modelId="{E494CDF7-F26C-40F2-88D9-571B19387203}" type="presParOf" srcId="{923D05BC-B62A-4C9C-8636-B95D5AEB877E}" destId="{EF421F67-0D28-4657-9B4A-3411AF2ECEC3}" srcOrd="0" destOrd="0" presId="urn:microsoft.com/office/officeart/2005/8/layout/vProcess5"/>
    <dgm:cxn modelId="{02019DF8-ACBF-45C6-A78D-3F38F85DAF81}" type="presParOf" srcId="{923D05BC-B62A-4C9C-8636-B95D5AEB877E}" destId="{CE69E0AC-D90B-456F-8A33-F2FE4479A4FF}" srcOrd="1" destOrd="0" presId="urn:microsoft.com/office/officeart/2005/8/layout/vProcess5"/>
    <dgm:cxn modelId="{0A584E96-9F0F-420B-97E6-FE9EFC1D1564}" type="presParOf" srcId="{923D05BC-B62A-4C9C-8636-B95D5AEB877E}" destId="{D0B3C499-5462-48BA-84D7-5B3293AC7535}" srcOrd="2" destOrd="0" presId="urn:microsoft.com/office/officeart/2005/8/layout/vProcess5"/>
    <dgm:cxn modelId="{F3010977-68DF-4540-AA99-B6BFD3B5674F}" type="presParOf" srcId="{923D05BC-B62A-4C9C-8636-B95D5AEB877E}" destId="{E119210A-9D69-43A0-A9D9-548B61FAA323}" srcOrd="3" destOrd="0" presId="urn:microsoft.com/office/officeart/2005/8/layout/vProcess5"/>
    <dgm:cxn modelId="{967B020E-DEFB-46BB-B9C8-DDCAF499EB7C}" type="presParOf" srcId="{923D05BC-B62A-4C9C-8636-B95D5AEB877E}" destId="{A5DF11E7-E54D-421E-B57B-147CED55C1D7}" srcOrd="4" destOrd="0" presId="urn:microsoft.com/office/officeart/2005/8/layout/vProcess5"/>
    <dgm:cxn modelId="{B227FBEE-61AE-4825-829A-93D35129C7C3}" type="presParOf" srcId="{923D05BC-B62A-4C9C-8636-B95D5AEB877E}" destId="{6344FB19-3D80-48C5-B52E-F0DAF1C4DC55}" srcOrd="5" destOrd="0" presId="urn:microsoft.com/office/officeart/2005/8/layout/vProcess5"/>
    <dgm:cxn modelId="{68AE2B57-0C5E-47E5-8A82-135E7AB18C1B}" type="presParOf" srcId="{923D05BC-B62A-4C9C-8636-B95D5AEB877E}" destId="{8A1CAB61-7436-4168-BCF9-7B7C7D1FCF5A}" srcOrd="6" destOrd="0" presId="urn:microsoft.com/office/officeart/2005/8/layout/vProcess5"/>
    <dgm:cxn modelId="{4CFFC2CE-1A79-4B16-A40F-A2DA3362F2AC}" type="presParOf" srcId="{923D05BC-B62A-4C9C-8636-B95D5AEB877E}" destId="{A2131DE3-6FE5-4423-A994-D05F036983FB}" srcOrd="7" destOrd="0" presId="urn:microsoft.com/office/officeart/2005/8/layout/vProcess5"/>
    <dgm:cxn modelId="{0F4A77AB-B250-46E0-812D-A78366B98B0E}" type="presParOf" srcId="{923D05BC-B62A-4C9C-8636-B95D5AEB877E}" destId="{385AF2C2-0AE0-4342-ABA9-E7854C0C2C4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CA4488-7560-4E9C-A926-61AFE8BEC8FB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BF5A3A0-1D86-4030-8977-9B328480B6E5}">
      <dgm:prSet/>
      <dgm:spPr/>
      <dgm:t>
        <a:bodyPr/>
        <a:lstStyle/>
        <a:p>
          <a:r>
            <a:rPr lang="en-US" b="1" i="0" dirty="0">
              <a:latin typeface="Gill Sans MT" panose="020B0502020104020203" pitchFamily="34" charset="0"/>
            </a:rPr>
            <a:t>Mobile phones &amp; tablets</a:t>
          </a:r>
          <a:endParaRPr lang="en-US" dirty="0">
            <a:latin typeface="Gill Sans MT" panose="020B0502020104020203" pitchFamily="34" charset="0"/>
          </a:endParaRPr>
        </a:p>
      </dgm:t>
    </dgm:pt>
    <dgm:pt modelId="{E62DB210-9361-48DB-9C42-2D4FA06128A5}" type="parTrans" cxnId="{5D59856C-D409-4F6D-800B-C28E925EEF25}">
      <dgm:prSet/>
      <dgm:spPr/>
      <dgm:t>
        <a:bodyPr/>
        <a:lstStyle/>
        <a:p>
          <a:endParaRPr lang="en-US"/>
        </a:p>
      </dgm:t>
    </dgm:pt>
    <dgm:pt modelId="{0ED45C63-DD81-4484-877F-14EB15560723}" type="sibTrans" cxnId="{5D59856C-D409-4F6D-800B-C28E925EEF25}">
      <dgm:prSet/>
      <dgm:spPr/>
      <dgm:t>
        <a:bodyPr/>
        <a:lstStyle/>
        <a:p>
          <a:endParaRPr lang="en-US"/>
        </a:p>
      </dgm:t>
    </dgm:pt>
    <dgm:pt modelId="{E39ADEB7-0256-4516-86F4-992EFA5CAA4C}">
      <dgm:prSet/>
      <dgm:spPr/>
      <dgm:t>
        <a:bodyPr/>
        <a:lstStyle/>
        <a:p>
          <a:r>
            <a:rPr lang="en-US" b="1" i="0" dirty="0">
              <a:latin typeface="Gill Sans MT" panose="020B0502020104020203" pitchFamily="34" charset="0"/>
            </a:rPr>
            <a:t>Laptops &amp; computers </a:t>
          </a:r>
          <a:endParaRPr lang="en-US" dirty="0">
            <a:latin typeface="Gill Sans MT" panose="020B0502020104020203" pitchFamily="34" charset="0"/>
          </a:endParaRPr>
        </a:p>
      </dgm:t>
    </dgm:pt>
    <dgm:pt modelId="{1F23782C-624C-4D50-81FA-1039C802ECA1}" type="parTrans" cxnId="{1F4FE389-BA82-46D8-8C49-EFDC3FA52B0F}">
      <dgm:prSet/>
      <dgm:spPr/>
      <dgm:t>
        <a:bodyPr/>
        <a:lstStyle/>
        <a:p>
          <a:endParaRPr lang="en-US"/>
        </a:p>
      </dgm:t>
    </dgm:pt>
    <dgm:pt modelId="{BD0941FF-126B-454F-8FAC-CD1ABB2DD258}" type="sibTrans" cxnId="{1F4FE389-BA82-46D8-8C49-EFDC3FA52B0F}">
      <dgm:prSet/>
      <dgm:spPr/>
      <dgm:t>
        <a:bodyPr/>
        <a:lstStyle/>
        <a:p>
          <a:endParaRPr lang="en-US"/>
        </a:p>
      </dgm:t>
    </dgm:pt>
    <dgm:pt modelId="{D8F23119-DF87-4882-86C0-4C9B22DC7555}">
      <dgm:prSet/>
      <dgm:spPr/>
      <dgm:t>
        <a:bodyPr/>
        <a:lstStyle/>
        <a:p>
          <a:r>
            <a:rPr lang="en-US" b="1" i="0" dirty="0">
              <a:latin typeface="Gill Sans MT" panose="020B0502020104020203" pitchFamily="34" charset="0"/>
            </a:rPr>
            <a:t>Telecommunications devices </a:t>
          </a:r>
          <a:endParaRPr lang="en-US" dirty="0">
            <a:latin typeface="Gill Sans MT" panose="020B0502020104020203" pitchFamily="34" charset="0"/>
          </a:endParaRPr>
        </a:p>
      </dgm:t>
    </dgm:pt>
    <dgm:pt modelId="{BC168CB7-E3A4-4C7E-8923-AE759476434F}" type="parTrans" cxnId="{E15BA8F8-DC80-44D3-B847-B4E9A2753DCF}">
      <dgm:prSet/>
      <dgm:spPr/>
      <dgm:t>
        <a:bodyPr/>
        <a:lstStyle/>
        <a:p>
          <a:endParaRPr lang="en-US"/>
        </a:p>
      </dgm:t>
    </dgm:pt>
    <dgm:pt modelId="{7721BEFD-789E-440B-A4F7-F8D272AA8830}" type="sibTrans" cxnId="{E15BA8F8-DC80-44D3-B847-B4E9A2753DCF}">
      <dgm:prSet/>
      <dgm:spPr/>
      <dgm:t>
        <a:bodyPr/>
        <a:lstStyle/>
        <a:p>
          <a:endParaRPr lang="en-US"/>
        </a:p>
      </dgm:t>
    </dgm:pt>
    <dgm:pt modelId="{C24B7F18-B9CF-4B46-A9C5-75FC54A7ED62}">
      <dgm:prSet/>
      <dgm:spPr/>
      <dgm:t>
        <a:bodyPr/>
        <a:lstStyle/>
        <a:p>
          <a:r>
            <a:rPr lang="en-US" b="1" i="0" dirty="0" err="1">
              <a:latin typeface="Gill Sans MT" panose="020B0502020104020203" pitchFamily="34" charset="0"/>
            </a:rPr>
            <a:t>Solars</a:t>
          </a:r>
          <a:r>
            <a:rPr lang="en-US" b="1" i="0" dirty="0">
              <a:latin typeface="Gill Sans MT" panose="020B0502020104020203" pitchFamily="34" charset="0"/>
            </a:rPr>
            <a:t> &amp; panels </a:t>
          </a:r>
          <a:endParaRPr lang="en-US" dirty="0">
            <a:latin typeface="Gill Sans MT" panose="020B0502020104020203" pitchFamily="34" charset="0"/>
          </a:endParaRPr>
        </a:p>
      </dgm:t>
    </dgm:pt>
    <dgm:pt modelId="{D696BA58-DB4B-472D-9BC1-72A1510F504A}" type="parTrans" cxnId="{62BC8533-16B3-48BB-AF39-3B7862C08993}">
      <dgm:prSet/>
      <dgm:spPr/>
      <dgm:t>
        <a:bodyPr/>
        <a:lstStyle/>
        <a:p>
          <a:endParaRPr lang="en-US"/>
        </a:p>
      </dgm:t>
    </dgm:pt>
    <dgm:pt modelId="{5E31332C-2BB0-49B8-984D-786D9EA8B1C6}" type="sibTrans" cxnId="{62BC8533-16B3-48BB-AF39-3B7862C08993}">
      <dgm:prSet/>
      <dgm:spPr/>
      <dgm:t>
        <a:bodyPr/>
        <a:lstStyle/>
        <a:p>
          <a:endParaRPr lang="en-US"/>
        </a:p>
      </dgm:t>
    </dgm:pt>
    <dgm:pt modelId="{8E2CFA9E-D053-4860-9578-6A9CE897FAD9}">
      <dgm:prSet/>
      <dgm:spPr/>
      <dgm:t>
        <a:bodyPr/>
        <a:lstStyle/>
        <a:p>
          <a:r>
            <a:rPr lang="en-US" b="1" i="0" dirty="0">
              <a:latin typeface="Gill Sans MT" panose="020B0502020104020203" pitchFamily="34" charset="0"/>
            </a:rPr>
            <a:t>Batteries &amp; Accessories </a:t>
          </a:r>
          <a:endParaRPr lang="en-US" dirty="0">
            <a:latin typeface="Gill Sans MT" panose="020B0502020104020203" pitchFamily="34" charset="0"/>
          </a:endParaRPr>
        </a:p>
      </dgm:t>
    </dgm:pt>
    <dgm:pt modelId="{543493A9-5B0E-4987-9B15-C8E7CB6ABB95}" type="parTrans" cxnId="{CCD4D232-46D9-4488-BBFF-0B5B729DB0DA}">
      <dgm:prSet/>
      <dgm:spPr/>
      <dgm:t>
        <a:bodyPr/>
        <a:lstStyle/>
        <a:p>
          <a:endParaRPr lang="en-US"/>
        </a:p>
      </dgm:t>
    </dgm:pt>
    <dgm:pt modelId="{EF3FC65F-495D-45B1-826F-C923A7059F49}" type="sibTrans" cxnId="{CCD4D232-46D9-4488-BBFF-0B5B729DB0DA}">
      <dgm:prSet/>
      <dgm:spPr/>
      <dgm:t>
        <a:bodyPr/>
        <a:lstStyle/>
        <a:p>
          <a:endParaRPr lang="en-US"/>
        </a:p>
      </dgm:t>
    </dgm:pt>
    <dgm:pt modelId="{96B6AA3C-2D29-4B39-BEB7-7BAA1A927BB4}">
      <dgm:prSet/>
      <dgm:spPr/>
      <dgm:t>
        <a:bodyPr/>
        <a:lstStyle/>
        <a:p>
          <a:r>
            <a:rPr lang="en-US" b="1" i="0" dirty="0">
              <a:latin typeface="Gill Sans MT" panose="020B0502020104020203" pitchFamily="34" charset="0"/>
            </a:rPr>
            <a:t>Televisions </a:t>
          </a:r>
          <a:endParaRPr lang="en-US" dirty="0">
            <a:latin typeface="Gill Sans MT" panose="020B0502020104020203" pitchFamily="34" charset="0"/>
          </a:endParaRPr>
        </a:p>
      </dgm:t>
    </dgm:pt>
    <dgm:pt modelId="{AE73E596-B6F3-49D1-AB0E-6F2213613075}" type="parTrans" cxnId="{6B4CDEB5-1DFB-47E8-9C19-33B0166FAA9D}">
      <dgm:prSet/>
      <dgm:spPr/>
      <dgm:t>
        <a:bodyPr/>
        <a:lstStyle/>
        <a:p>
          <a:endParaRPr lang="en-US"/>
        </a:p>
      </dgm:t>
    </dgm:pt>
    <dgm:pt modelId="{121D79A9-BFA8-4FA8-942B-A7403F83591D}" type="sibTrans" cxnId="{6B4CDEB5-1DFB-47E8-9C19-33B0166FAA9D}">
      <dgm:prSet/>
      <dgm:spPr/>
      <dgm:t>
        <a:bodyPr/>
        <a:lstStyle/>
        <a:p>
          <a:endParaRPr lang="en-US"/>
        </a:p>
      </dgm:t>
    </dgm:pt>
    <dgm:pt modelId="{DAF872D3-6847-4748-831B-342B2252C9C0}">
      <dgm:prSet/>
      <dgm:spPr/>
      <dgm:t>
        <a:bodyPr/>
        <a:lstStyle/>
        <a:p>
          <a:r>
            <a:rPr lang="en-US" b="1" i="0" dirty="0">
              <a:latin typeface="Gill Sans MT" panose="020B0502020104020203" pitchFamily="34" charset="0"/>
            </a:rPr>
            <a:t>Household items</a:t>
          </a:r>
          <a:endParaRPr lang="en-US" dirty="0">
            <a:latin typeface="Gill Sans MT" panose="020B0502020104020203" pitchFamily="34" charset="0"/>
          </a:endParaRPr>
        </a:p>
      </dgm:t>
    </dgm:pt>
    <dgm:pt modelId="{AC4793C2-00BC-4425-8CAC-750A4894B251}" type="parTrans" cxnId="{24EC5674-F739-4217-8555-B4C52BBD9D85}">
      <dgm:prSet/>
      <dgm:spPr/>
      <dgm:t>
        <a:bodyPr/>
        <a:lstStyle/>
        <a:p>
          <a:endParaRPr lang="en-US"/>
        </a:p>
      </dgm:t>
    </dgm:pt>
    <dgm:pt modelId="{070F0665-DC32-4C37-B1A0-F27430014816}" type="sibTrans" cxnId="{24EC5674-F739-4217-8555-B4C52BBD9D85}">
      <dgm:prSet/>
      <dgm:spPr/>
      <dgm:t>
        <a:bodyPr/>
        <a:lstStyle/>
        <a:p>
          <a:endParaRPr lang="en-US"/>
        </a:p>
      </dgm:t>
    </dgm:pt>
    <dgm:pt modelId="{4530780B-A81A-4126-93BB-3DA370E75A48}">
      <dgm:prSet/>
      <dgm:spPr/>
      <dgm:t>
        <a:bodyPr/>
        <a:lstStyle/>
        <a:p>
          <a:r>
            <a:rPr lang="en-US" b="1" i="0" dirty="0">
              <a:latin typeface="Gill Sans MT" panose="020B0502020104020203" pitchFamily="34" charset="0"/>
            </a:rPr>
            <a:t>Radios </a:t>
          </a:r>
          <a:endParaRPr lang="en-US" dirty="0">
            <a:latin typeface="Gill Sans MT" panose="020B0502020104020203" pitchFamily="34" charset="0"/>
          </a:endParaRPr>
        </a:p>
      </dgm:t>
    </dgm:pt>
    <dgm:pt modelId="{1618E183-502B-4994-8E6E-639A43389B21}" type="parTrans" cxnId="{FCFE0213-E036-402E-AD2D-1697931F1CEE}">
      <dgm:prSet/>
      <dgm:spPr/>
      <dgm:t>
        <a:bodyPr/>
        <a:lstStyle/>
        <a:p>
          <a:endParaRPr lang="en-US"/>
        </a:p>
      </dgm:t>
    </dgm:pt>
    <dgm:pt modelId="{98162075-0098-46BE-A809-41ED75D4CC71}" type="sibTrans" cxnId="{FCFE0213-E036-402E-AD2D-1697931F1CEE}">
      <dgm:prSet/>
      <dgm:spPr/>
      <dgm:t>
        <a:bodyPr/>
        <a:lstStyle/>
        <a:p>
          <a:endParaRPr lang="en-US"/>
        </a:p>
      </dgm:t>
    </dgm:pt>
    <dgm:pt modelId="{C23668B2-2D3F-477D-9E76-2FC6E51E56F9}">
      <dgm:prSet/>
      <dgm:spPr/>
      <dgm:t>
        <a:bodyPr/>
        <a:lstStyle/>
        <a:p>
          <a:r>
            <a:rPr lang="en-US" dirty="0">
              <a:latin typeface="Gill Sans MT" panose="020B0502020104020203" pitchFamily="34" charset="0"/>
            </a:rPr>
            <a:t>Transformers </a:t>
          </a:r>
        </a:p>
      </dgm:t>
    </dgm:pt>
    <dgm:pt modelId="{C4053281-670A-4440-8FD2-4A3FA166BDBA}" type="parTrans" cxnId="{25BC86FB-0DA5-4C24-B4F3-5EE935A1D8E0}">
      <dgm:prSet/>
      <dgm:spPr/>
      <dgm:t>
        <a:bodyPr/>
        <a:lstStyle/>
        <a:p>
          <a:endParaRPr lang="en-US"/>
        </a:p>
      </dgm:t>
    </dgm:pt>
    <dgm:pt modelId="{9F655275-0CE1-4A7E-BABA-62101F8B544D}" type="sibTrans" cxnId="{25BC86FB-0DA5-4C24-B4F3-5EE935A1D8E0}">
      <dgm:prSet/>
      <dgm:spPr/>
      <dgm:t>
        <a:bodyPr/>
        <a:lstStyle/>
        <a:p>
          <a:endParaRPr lang="en-US"/>
        </a:p>
      </dgm:t>
    </dgm:pt>
    <dgm:pt modelId="{F9DCF410-2F84-431A-9250-061B8538BD27}">
      <dgm:prSet/>
      <dgm:spPr/>
      <dgm:t>
        <a:bodyPr/>
        <a:lstStyle/>
        <a:p>
          <a:r>
            <a:rPr lang="en-US" dirty="0">
              <a:latin typeface="Gill Sans MT" panose="020B0502020104020203" pitchFamily="34" charset="0"/>
            </a:rPr>
            <a:t>Switch boards, consoles </a:t>
          </a:r>
        </a:p>
      </dgm:t>
    </dgm:pt>
    <dgm:pt modelId="{E058D7F3-ABC8-4224-9B03-8A50046F7E3E}" type="parTrans" cxnId="{7EB53E79-C4E8-4FFB-A878-D54DFEA2C8AB}">
      <dgm:prSet/>
      <dgm:spPr/>
      <dgm:t>
        <a:bodyPr/>
        <a:lstStyle/>
        <a:p>
          <a:endParaRPr lang="en-US"/>
        </a:p>
      </dgm:t>
    </dgm:pt>
    <dgm:pt modelId="{521E82EA-9B93-4694-A188-0E193FDD7FE5}" type="sibTrans" cxnId="{7EB53E79-C4E8-4FFB-A878-D54DFEA2C8AB}">
      <dgm:prSet/>
      <dgm:spPr/>
      <dgm:t>
        <a:bodyPr/>
        <a:lstStyle/>
        <a:p>
          <a:endParaRPr lang="en-US"/>
        </a:p>
      </dgm:t>
    </dgm:pt>
    <dgm:pt modelId="{FF0AF501-E8E1-44EE-85BA-6A7BF13B9AED}">
      <dgm:prSet/>
      <dgm:spPr/>
      <dgm:t>
        <a:bodyPr/>
        <a:lstStyle/>
        <a:p>
          <a:r>
            <a:rPr lang="en-US" b="1" dirty="0">
              <a:latin typeface="Gill Sans MT" panose="020B0502020104020203" pitchFamily="34" charset="0"/>
            </a:rPr>
            <a:t>Any other product  listed as Electric and electrical equipment  under Kenya’s </a:t>
          </a:r>
          <a:r>
            <a:rPr lang="en-GB" b="1" dirty="0">
              <a:latin typeface="Gill Sans MT" panose="020B0502020104020203" pitchFamily="34" charset="0"/>
            </a:rPr>
            <a:t>Environmental Management and Coordination Act (EMCA) of 1999</a:t>
          </a:r>
          <a:endParaRPr lang="en-US" dirty="0">
            <a:latin typeface="Gill Sans MT" panose="020B0502020104020203" pitchFamily="34" charset="0"/>
          </a:endParaRPr>
        </a:p>
      </dgm:t>
    </dgm:pt>
    <dgm:pt modelId="{2CD6EA32-7106-4087-AF8B-7EA0D5A73F40}" type="parTrans" cxnId="{68DC41D2-E462-4BB0-A8D7-FFCA3E8B3228}">
      <dgm:prSet/>
      <dgm:spPr/>
      <dgm:t>
        <a:bodyPr/>
        <a:lstStyle/>
        <a:p>
          <a:endParaRPr lang="en-US"/>
        </a:p>
      </dgm:t>
    </dgm:pt>
    <dgm:pt modelId="{259D1F37-A7CD-44D7-BF77-72E250E2741D}" type="sibTrans" cxnId="{68DC41D2-E462-4BB0-A8D7-FFCA3E8B3228}">
      <dgm:prSet/>
      <dgm:spPr/>
      <dgm:t>
        <a:bodyPr/>
        <a:lstStyle/>
        <a:p>
          <a:endParaRPr lang="en-US"/>
        </a:p>
      </dgm:t>
    </dgm:pt>
    <dgm:pt modelId="{A8DFC90C-18F6-435A-BA97-399328B6E7DF}" type="pres">
      <dgm:prSet presAssocID="{57CA4488-7560-4E9C-A926-61AFE8BEC8FB}" presName="Name0" presStyleCnt="0">
        <dgm:presLayoutVars>
          <dgm:dir/>
          <dgm:resizeHandles val="exact"/>
        </dgm:presLayoutVars>
      </dgm:prSet>
      <dgm:spPr/>
    </dgm:pt>
    <dgm:pt modelId="{B731392B-5699-4F92-BA21-7D92A51D8184}" type="pres">
      <dgm:prSet presAssocID="{EBF5A3A0-1D86-4030-8977-9B328480B6E5}" presName="node" presStyleLbl="node1" presStyleIdx="0" presStyleCnt="11">
        <dgm:presLayoutVars>
          <dgm:bulletEnabled val="1"/>
        </dgm:presLayoutVars>
      </dgm:prSet>
      <dgm:spPr/>
    </dgm:pt>
    <dgm:pt modelId="{78ABADA4-D3AF-453F-A7C0-EFD43B710FB6}" type="pres">
      <dgm:prSet presAssocID="{0ED45C63-DD81-4484-877F-14EB15560723}" presName="sibTrans" presStyleLbl="sibTrans1D1" presStyleIdx="0" presStyleCnt="10"/>
      <dgm:spPr/>
    </dgm:pt>
    <dgm:pt modelId="{12FB840C-367D-454F-8628-894EA0893C7B}" type="pres">
      <dgm:prSet presAssocID="{0ED45C63-DD81-4484-877F-14EB15560723}" presName="connectorText" presStyleLbl="sibTrans1D1" presStyleIdx="0" presStyleCnt="10"/>
      <dgm:spPr/>
    </dgm:pt>
    <dgm:pt modelId="{F7F2F279-921F-41E6-8EFD-4BE36C43C0E8}" type="pres">
      <dgm:prSet presAssocID="{E39ADEB7-0256-4516-86F4-992EFA5CAA4C}" presName="node" presStyleLbl="node1" presStyleIdx="1" presStyleCnt="11">
        <dgm:presLayoutVars>
          <dgm:bulletEnabled val="1"/>
        </dgm:presLayoutVars>
      </dgm:prSet>
      <dgm:spPr/>
    </dgm:pt>
    <dgm:pt modelId="{EBC4450A-7806-4E46-9613-F0CE711C850D}" type="pres">
      <dgm:prSet presAssocID="{BD0941FF-126B-454F-8FAC-CD1ABB2DD258}" presName="sibTrans" presStyleLbl="sibTrans1D1" presStyleIdx="1" presStyleCnt="10"/>
      <dgm:spPr/>
    </dgm:pt>
    <dgm:pt modelId="{DBD5FD05-3057-45A3-AAE6-CF9DBE9BB11A}" type="pres">
      <dgm:prSet presAssocID="{BD0941FF-126B-454F-8FAC-CD1ABB2DD258}" presName="connectorText" presStyleLbl="sibTrans1D1" presStyleIdx="1" presStyleCnt="10"/>
      <dgm:spPr/>
    </dgm:pt>
    <dgm:pt modelId="{B751B5FE-06F3-4C8E-AE8D-A4DCFCFC47FF}" type="pres">
      <dgm:prSet presAssocID="{D8F23119-DF87-4882-86C0-4C9B22DC7555}" presName="node" presStyleLbl="node1" presStyleIdx="2" presStyleCnt="11">
        <dgm:presLayoutVars>
          <dgm:bulletEnabled val="1"/>
        </dgm:presLayoutVars>
      </dgm:prSet>
      <dgm:spPr/>
    </dgm:pt>
    <dgm:pt modelId="{C93311E0-D3EC-4EDE-9B42-FCA76F71E28B}" type="pres">
      <dgm:prSet presAssocID="{7721BEFD-789E-440B-A4F7-F8D272AA8830}" presName="sibTrans" presStyleLbl="sibTrans1D1" presStyleIdx="2" presStyleCnt="10"/>
      <dgm:spPr/>
    </dgm:pt>
    <dgm:pt modelId="{120B3838-EB25-4335-878E-95F7C26AB6BC}" type="pres">
      <dgm:prSet presAssocID="{7721BEFD-789E-440B-A4F7-F8D272AA8830}" presName="connectorText" presStyleLbl="sibTrans1D1" presStyleIdx="2" presStyleCnt="10"/>
      <dgm:spPr/>
    </dgm:pt>
    <dgm:pt modelId="{A0564BA7-0A6C-4EF9-964C-B91460165678}" type="pres">
      <dgm:prSet presAssocID="{C24B7F18-B9CF-4B46-A9C5-75FC54A7ED62}" presName="node" presStyleLbl="node1" presStyleIdx="3" presStyleCnt="11">
        <dgm:presLayoutVars>
          <dgm:bulletEnabled val="1"/>
        </dgm:presLayoutVars>
      </dgm:prSet>
      <dgm:spPr/>
    </dgm:pt>
    <dgm:pt modelId="{8A8FAF47-E6AE-422C-A23B-6D0EA3C9C85D}" type="pres">
      <dgm:prSet presAssocID="{5E31332C-2BB0-49B8-984D-786D9EA8B1C6}" presName="sibTrans" presStyleLbl="sibTrans1D1" presStyleIdx="3" presStyleCnt="10"/>
      <dgm:spPr/>
    </dgm:pt>
    <dgm:pt modelId="{3EFE99CF-5810-483C-B06F-D98CABBBE0C4}" type="pres">
      <dgm:prSet presAssocID="{5E31332C-2BB0-49B8-984D-786D9EA8B1C6}" presName="connectorText" presStyleLbl="sibTrans1D1" presStyleIdx="3" presStyleCnt="10"/>
      <dgm:spPr/>
    </dgm:pt>
    <dgm:pt modelId="{C8C7DA0E-E9E2-436D-84C2-A7DA3D132917}" type="pres">
      <dgm:prSet presAssocID="{8E2CFA9E-D053-4860-9578-6A9CE897FAD9}" presName="node" presStyleLbl="node1" presStyleIdx="4" presStyleCnt="11">
        <dgm:presLayoutVars>
          <dgm:bulletEnabled val="1"/>
        </dgm:presLayoutVars>
      </dgm:prSet>
      <dgm:spPr/>
    </dgm:pt>
    <dgm:pt modelId="{6E15AA96-E875-43D8-A102-D0FE26570634}" type="pres">
      <dgm:prSet presAssocID="{EF3FC65F-495D-45B1-826F-C923A7059F49}" presName="sibTrans" presStyleLbl="sibTrans1D1" presStyleIdx="4" presStyleCnt="10"/>
      <dgm:spPr/>
    </dgm:pt>
    <dgm:pt modelId="{3DAD2785-EC8A-4ED9-80AD-EB914327D9F4}" type="pres">
      <dgm:prSet presAssocID="{EF3FC65F-495D-45B1-826F-C923A7059F49}" presName="connectorText" presStyleLbl="sibTrans1D1" presStyleIdx="4" presStyleCnt="10"/>
      <dgm:spPr/>
    </dgm:pt>
    <dgm:pt modelId="{35E57D2D-7925-4B6C-B744-D82A69CF188A}" type="pres">
      <dgm:prSet presAssocID="{96B6AA3C-2D29-4B39-BEB7-7BAA1A927BB4}" presName="node" presStyleLbl="node1" presStyleIdx="5" presStyleCnt="11">
        <dgm:presLayoutVars>
          <dgm:bulletEnabled val="1"/>
        </dgm:presLayoutVars>
      </dgm:prSet>
      <dgm:spPr/>
    </dgm:pt>
    <dgm:pt modelId="{548A6AED-4998-460E-810F-72E70BA6C236}" type="pres">
      <dgm:prSet presAssocID="{121D79A9-BFA8-4FA8-942B-A7403F83591D}" presName="sibTrans" presStyleLbl="sibTrans1D1" presStyleIdx="5" presStyleCnt="10"/>
      <dgm:spPr/>
    </dgm:pt>
    <dgm:pt modelId="{E7908825-CF5C-4D55-9DDE-287AB9C9D8D6}" type="pres">
      <dgm:prSet presAssocID="{121D79A9-BFA8-4FA8-942B-A7403F83591D}" presName="connectorText" presStyleLbl="sibTrans1D1" presStyleIdx="5" presStyleCnt="10"/>
      <dgm:spPr/>
    </dgm:pt>
    <dgm:pt modelId="{449525A3-156C-4C33-BCBD-88948E42AF7C}" type="pres">
      <dgm:prSet presAssocID="{DAF872D3-6847-4748-831B-342B2252C9C0}" presName="node" presStyleLbl="node1" presStyleIdx="6" presStyleCnt="11">
        <dgm:presLayoutVars>
          <dgm:bulletEnabled val="1"/>
        </dgm:presLayoutVars>
      </dgm:prSet>
      <dgm:spPr/>
    </dgm:pt>
    <dgm:pt modelId="{9831B812-F36F-4F9E-B630-379310A82ACF}" type="pres">
      <dgm:prSet presAssocID="{070F0665-DC32-4C37-B1A0-F27430014816}" presName="sibTrans" presStyleLbl="sibTrans1D1" presStyleIdx="6" presStyleCnt="10"/>
      <dgm:spPr/>
    </dgm:pt>
    <dgm:pt modelId="{401DC31A-FC0F-44EE-BB86-74C0F880C2CB}" type="pres">
      <dgm:prSet presAssocID="{070F0665-DC32-4C37-B1A0-F27430014816}" presName="connectorText" presStyleLbl="sibTrans1D1" presStyleIdx="6" presStyleCnt="10"/>
      <dgm:spPr/>
    </dgm:pt>
    <dgm:pt modelId="{E0BB60E5-33B3-44BA-A1FE-ECE4D70B90C1}" type="pres">
      <dgm:prSet presAssocID="{4530780B-A81A-4126-93BB-3DA370E75A48}" presName="node" presStyleLbl="node1" presStyleIdx="7" presStyleCnt="11">
        <dgm:presLayoutVars>
          <dgm:bulletEnabled val="1"/>
        </dgm:presLayoutVars>
      </dgm:prSet>
      <dgm:spPr/>
    </dgm:pt>
    <dgm:pt modelId="{6618A79C-1215-4A0D-AE54-CD285733A046}" type="pres">
      <dgm:prSet presAssocID="{98162075-0098-46BE-A809-41ED75D4CC71}" presName="sibTrans" presStyleLbl="sibTrans1D1" presStyleIdx="7" presStyleCnt="10"/>
      <dgm:spPr/>
    </dgm:pt>
    <dgm:pt modelId="{9B5C5844-0CEE-4E9A-A48F-3A7BE4EAC6C4}" type="pres">
      <dgm:prSet presAssocID="{98162075-0098-46BE-A809-41ED75D4CC71}" presName="connectorText" presStyleLbl="sibTrans1D1" presStyleIdx="7" presStyleCnt="10"/>
      <dgm:spPr/>
    </dgm:pt>
    <dgm:pt modelId="{77D7D60E-7CCC-4ADB-8B4E-2FB98BA846C3}" type="pres">
      <dgm:prSet presAssocID="{C23668B2-2D3F-477D-9E76-2FC6E51E56F9}" presName="node" presStyleLbl="node1" presStyleIdx="8" presStyleCnt="11">
        <dgm:presLayoutVars>
          <dgm:bulletEnabled val="1"/>
        </dgm:presLayoutVars>
      </dgm:prSet>
      <dgm:spPr/>
    </dgm:pt>
    <dgm:pt modelId="{D91BB10E-BC89-4A4A-B705-F6DE579D4164}" type="pres">
      <dgm:prSet presAssocID="{9F655275-0CE1-4A7E-BABA-62101F8B544D}" presName="sibTrans" presStyleLbl="sibTrans1D1" presStyleIdx="8" presStyleCnt="10"/>
      <dgm:spPr/>
    </dgm:pt>
    <dgm:pt modelId="{D1AF0A17-D236-42B2-A615-7A995913D580}" type="pres">
      <dgm:prSet presAssocID="{9F655275-0CE1-4A7E-BABA-62101F8B544D}" presName="connectorText" presStyleLbl="sibTrans1D1" presStyleIdx="8" presStyleCnt="10"/>
      <dgm:spPr/>
    </dgm:pt>
    <dgm:pt modelId="{0F7645A2-0A59-4FFB-A1D0-EC4F766FF716}" type="pres">
      <dgm:prSet presAssocID="{F9DCF410-2F84-431A-9250-061B8538BD27}" presName="node" presStyleLbl="node1" presStyleIdx="9" presStyleCnt="11">
        <dgm:presLayoutVars>
          <dgm:bulletEnabled val="1"/>
        </dgm:presLayoutVars>
      </dgm:prSet>
      <dgm:spPr/>
    </dgm:pt>
    <dgm:pt modelId="{F846E196-5F85-4D22-B403-A0A25281EC0A}" type="pres">
      <dgm:prSet presAssocID="{521E82EA-9B93-4694-A188-0E193FDD7FE5}" presName="sibTrans" presStyleLbl="sibTrans1D1" presStyleIdx="9" presStyleCnt="10"/>
      <dgm:spPr/>
    </dgm:pt>
    <dgm:pt modelId="{44D9CE73-8E94-4D43-ADF0-A9BAFF0D023B}" type="pres">
      <dgm:prSet presAssocID="{521E82EA-9B93-4694-A188-0E193FDD7FE5}" presName="connectorText" presStyleLbl="sibTrans1D1" presStyleIdx="9" presStyleCnt="10"/>
      <dgm:spPr/>
    </dgm:pt>
    <dgm:pt modelId="{B7F6AD31-6754-418C-ABEC-970C3B7B66F6}" type="pres">
      <dgm:prSet presAssocID="{FF0AF501-E8E1-44EE-85BA-6A7BF13B9AED}" presName="node" presStyleLbl="node1" presStyleIdx="10" presStyleCnt="11" custScaleX="142863" custScaleY="124514">
        <dgm:presLayoutVars>
          <dgm:bulletEnabled val="1"/>
        </dgm:presLayoutVars>
      </dgm:prSet>
      <dgm:spPr/>
    </dgm:pt>
  </dgm:ptLst>
  <dgm:cxnLst>
    <dgm:cxn modelId="{5F60E500-A858-45FB-BF13-D2EEC86F2622}" type="presOf" srcId="{070F0665-DC32-4C37-B1A0-F27430014816}" destId="{9831B812-F36F-4F9E-B630-379310A82ACF}" srcOrd="0" destOrd="0" presId="urn:microsoft.com/office/officeart/2016/7/layout/RepeatingBendingProcessNew"/>
    <dgm:cxn modelId="{E9045E02-0B35-4707-9619-15C31BFB6797}" type="presOf" srcId="{F9DCF410-2F84-431A-9250-061B8538BD27}" destId="{0F7645A2-0A59-4FFB-A1D0-EC4F766FF716}" srcOrd="0" destOrd="0" presId="urn:microsoft.com/office/officeart/2016/7/layout/RepeatingBendingProcessNew"/>
    <dgm:cxn modelId="{5B055B07-CBE8-4505-AE3F-C74BF64A30B1}" type="presOf" srcId="{5E31332C-2BB0-49B8-984D-786D9EA8B1C6}" destId="{3EFE99CF-5810-483C-B06F-D98CABBBE0C4}" srcOrd="1" destOrd="0" presId="urn:microsoft.com/office/officeart/2016/7/layout/RepeatingBendingProcessNew"/>
    <dgm:cxn modelId="{FCFE0213-E036-402E-AD2D-1697931F1CEE}" srcId="{57CA4488-7560-4E9C-A926-61AFE8BEC8FB}" destId="{4530780B-A81A-4126-93BB-3DA370E75A48}" srcOrd="7" destOrd="0" parTransId="{1618E183-502B-4994-8E6E-639A43389B21}" sibTransId="{98162075-0098-46BE-A809-41ED75D4CC71}"/>
    <dgm:cxn modelId="{94CC6513-7177-42EF-8EA5-101FAD9AD292}" type="presOf" srcId="{EF3FC65F-495D-45B1-826F-C923A7059F49}" destId="{3DAD2785-EC8A-4ED9-80AD-EB914327D9F4}" srcOrd="1" destOrd="0" presId="urn:microsoft.com/office/officeart/2016/7/layout/RepeatingBendingProcessNew"/>
    <dgm:cxn modelId="{4026381A-1697-4515-86FF-4B5A0687BF25}" type="presOf" srcId="{521E82EA-9B93-4694-A188-0E193FDD7FE5}" destId="{F846E196-5F85-4D22-B403-A0A25281EC0A}" srcOrd="0" destOrd="0" presId="urn:microsoft.com/office/officeart/2016/7/layout/RepeatingBendingProcessNew"/>
    <dgm:cxn modelId="{18C9B827-D89C-4B10-9BB1-2DF20B39ED8B}" type="presOf" srcId="{57CA4488-7560-4E9C-A926-61AFE8BEC8FB}" destId="{A8DFC90C-18F6-435A-BA97-399328B6E7DF}" srcOrd="0" destOrd="0" presId="urn:microsoft.com/office/officeart/2016/7/layout/RepeatingBendingProcessNew"/>
    <dgm:cxn modelId="{0B7C8128-A1DF-4309-A003-C05D980A9AB7}" type="presOf" srcId="{C24B7F18-B9CF-4B46-A9C5-75FC54A7ED62}" destId="{A0564BA7-0A6C-4EF9-964C-B91460165678}" srcOrd="0" destOrd="0" presId="urn:microsoft.com/office/officeart/2016/7/layout/RepeatingBendingProcessNew"/>
    <dgm:cxn modelId="{295F332C-8664-4693-914E-5397C42E0EB4}" type="presOf" srcId="{8E2CFA9E-D053-4860-9578-6A9CE897FAD9}" destId="{C8C7DA0E-E9E2-436D-84C2-A7DA3D132917}" srcOrd="0" destOrd="0" presId="urn:microsoft.com/office/officeart/2016/7/layout/RepeatingBendingProcessNew"/>
    <dgm:cxn modelId="{CCD4D232-46D9-4488-BBFF-0B5B729DB0DA}" srcId="{57CA4488-7560-4E9C-A926-61AFE8BEC8FB}" destId="{8E2CFA9E-D053-4860-9578-6A9CE897FAD9}" srcOrd="4" destOrd="0" parTransId="{543493A9-5B0E-4987-9B15-C8E7CB6ABB95}" sibTransId="{EF3FC65F-495D-45B1-826F-C923A7059F49}"/>
    <dgm:cxn modelId="{62BC8533-16B3-48BB-AF39-3B7862C08993}" srcId="{57CA4488-7560-4E9C-A926-61AFE8BEC8FB}" destId="{C24B7F18-B9CF-4B46-A9C5-75FC54A7ED62}" srcOrd="3" destOrd="0" parTransId="{D696BA58-DB4B-472D-9BC1-72A1510F504A}" sibTransId="{5E31332C-2BB0-49B8-984D-786D9EA8B1C6}"/>
    <dgm:cxn modelId="{552E2E3E-061F-4E3D-8917-AB9B61320634}" type="presOf" srcId="{EF3FC65F-495D-45B1-826F-C923A7059F49}" destId="{6E15AA96-E875-43D8-A102-D0FE26570634}" srcOrd="0" destOrd="0" presId="urn:microsoft.com/office/officeart/2016/7/layout/RepeatingBendingProcessNew"/>
    <dgm:cxn modelId="{FDE23240-8B0D-4589-86DF-BAA4F9D11A5E}" type="presOf" srcId="{EBF5A3A0-1D86-4030-8977-9B328480B6E5}" destId="{B731392B-5699-4F92-BA21-7D92A51D8184}" srcOrd="0" destOrd="0" presId="urn:microsoft.com/office/officeart/2016/7/layout/RepeatingBendingProcessNew"/>
    <dgm:cxn modelId="{6A720743-0B07-49C6-89D3-0CABCD3E45BF}" type="presOf" srcId="{121D79A9-BFA8-4FA8-942B-A7403F83591D}" destId="{E7908825-CF5C-4D55-9DDE-287AB9C9D8D6}" srcOrd="1" destOrd="0" presId="urn:microsoft.com/office/officeart/2016/7/layout/RepeatingBendingProcessNew"/>
    <dgm:cxn modelId="{E17AB943-65E4-416C-8ADF-4384BEC7A303}" type="presOf" srcId="{98162075-0098-46BE-A809-41ED75D4CC71}" destId="{9B5C5844-0CEE-4E9A-A48F-3A7BE4EAC6C4}" srcOrd="1" destOrd="0" presId="urn:microsoft.com/office/officeart/2016/7/layout/RepeatingBendingProcessNew"/>
    <dgm:cxn modelId="{5D59856C-D409-4F6D-800B-C28E925EEF25}" srcId="{57CA4488-7560-4E9C-A926-61AFE8BEC8FB}" destId="{EBF5A3A0-1D86-4030-8977-9B328480B6E5}" srcOrd="0" destOrd="0" parTransId="{E62DB210-9361-48DB-9C42-2D4FA06128A5}" sibTransId="{0ED45C63-DD81-4484-877F-14EB15560723}"/>
    <dgm:cxn modelId="{8EEDA14F-B353-41B0-A4AE-6D98C17C16B9}" type="presOf" srcId="{4530780B-A81A-4126-93BB-3DA370E75A48}" destId="{E0BB60E5-33B3-44BA-A1FE-ECE4D70B90C1}" srcOrd="0" destOrd="0" presId="urn:microsoft.com/office/officeart/2016/7/layout/RepeatingBendingProcessNew"/>
    <dgm:cxn modelId="{B587FB6F-2D08-423A-A723-DE61FB5E54D2}" type="presOf" srcId="{C23668B2-2D3F-477D-9E76-2FC6E51E56F9}" destId="{77D7D60E-7CCC-4ADB-8B4E-2FB98BA846C3}" srcOrd="0" destOrd="0" presId="urn:microsoft.com/office/officeart/2016/7/layout/RepeatingBendingProcessNew"/>
    <dgm:cxn modelId="{24EC5674-F739-4217-8555-B4C52BBD9D85}" srcId="{57CA4488-7560-4E9C-A926-61AFE8BEC8FB}" destId="{DAF872D3-6847-4748-831B-342B2252C9C0}" srcOrd="6" destOrd="0" parTransId="{AC4793C2-00BC-4425-8CAC-750A4894B251}" sibTransId="{070F0665-DC32-4C37-B1A0-F27430014816}"/>
    <dgm:cxn modelId="{85EB2478-1011-45E2-85FC-9D34ADC35DC1}" type="presOf" srcId="{5E31332C-2BB0-49B8-984D-786D9EA8B1C6}" destId="{8A8FAF47-E6AE-422C-A23B-6D0EA3C9C85D}" srcOrd="0" destOrd="0" presId="urn:microsoft.com/office/officeart/2016/7/layout/RepeatingBendingProcessNew"/>
    <dgm:cxn modelId="{7EB53E79-C4E8-4FFB-A878-D54DFEA2C8AB}" srcId="{57CA4488-7560-4E9C-A926-61AFE8BEC8FB}" destId="{F9DCF410-2F84-431A-9250-061B8538BD27}" srcOrd="9" destOrd="0" parTransId="{E058D7F3-ABC8-4224-9B03-8A50046F7E3E}" sibTransId="{521E82EA-9B93-4694-A188-0E193FDD7FE5}"/>
    <dgm:cxn modelId="{7242F77E-1C3F-4562-BC21-60330FC63CB5}" type="presOf" srcId="{DAF872D3-6847-4748-831B-342B2252C9C0}" destId="{449525A3-156C-4C33-BCBD-88948E42AF7C}" srcOrd="0" destOrd="0" presId="urn:microsoft.com/office/officeart/2016/7/layout/RepeatingBendingProcessNew"/>
    <dgm:cxn modelId="{1F4FE389-BA82-46D8-8C49-EFDC3FA52B0F}" srcId="{57CA4488-7560-4E9C-A926-61AFE8BEC8FB}" destId="{E39ADEB7-0256-4516-86F4-992EFA5CAA4C}" srcOrd="1" destOrd="0" parTransId="{1F23782C-624C-4D50-81FA-1039C802ECA1}" sibTransId="{BD0941FF-126B-454F-8FAC-CD1ABB2DD258}"/>
    <dgm:cxn modelId="{A4AD839D-2F16-4E1D-9F0A-0A3B112ADEF1}" type="presOf" srcId="{E39ADEB7-0256-4516-86F4-992EFA5CAA4C}" destId="{F7F2F279-921F-41E6-8EFD-4BE36C43C0E8}" srcOrd="0" destOrd="0" presId="urn:microsoft.com/office/officeart/2016/7/layout/RepeatingBendingProcessNew"/>
    <dgm:cxn modelId="{B139BB9D-69B0-4104-B14B-E4D7671F4494}" type="presOf" srcId="{0ED45C63-DD81-4484-877F-14EB15560723}" destId="{78ABADA4-D3AF-453F-A7C0-EFD43B710FB6}" srcOrd="0" destOrd="0" presId="urn:microsoft.com/office/officeart/2016/7/layout/RepeatingBendingProcessNew"/>
    <dgm:cxn modelId="{D88346A6-997E-4629-8E0E-177FB01D2A24}" type="presOf" srcId="{521E82EA-9B93-4694-A188-0E193FDD7FE5}" destId="{44D9CE73-8E94-4D43-ADF0-A9BAFF0D023B}" srcOrd="1" destOrd="0" presId="urn:microsoft.com/office/officeart/2016/7/layout/RepeatingBendingProcessNew"/>
    <dgm:cxn modelId="{AC7D87B1-0F6E-4DFE-BF0D-F65377E72234}" type="presOf" srcId="{7721BEFD-789E-440B-A4F7-F8D272AA8830}" destId="{120B3838-EB25-4335-878E-95F7C26AB6BC}" srcOrd="1" destOrd="0" presId="urn:microsoft.com/office/officeart/2016/7/layout/RepeatingBendingProcessNew"/>
    <dgm:cxn modelId="{90761CB3-E540-4EDE-84CD-CC231C6DB263}" type="presOf" srcId="{121D79A9-BFA8-4FA8-942B-A7403F83591D}" destId="{548A6AED-4998-460E-810F-72E70BA6C236}" srcOrd="0" destOrd="0" presId="urn:microsoft.com/office/officeart/2016/7/layout/RepeatingBendingProcessNew"/>
    <dgm:cxn modelId="{6B4CDEB5-1DFB-47E8-9C19-33B0166FAA9D}" srcId="{57CA4488-7560-4E9C-A926-61AFE8BEC8FB}" destId="{96B6AA3C-2D29-4B39-BEB7-7BAA1A927BB4}" srcOrd="5" destOrd="0" parTransId="{AE73E596-B6F3-49D1-AB0E-6F2213613075}" sibTransId="{121D79A9-BFA8-4FA8-942B-A7403F83591D}"/>
    <dgm:cxn modelId="{EA803FB6-DBE2-40FD-80D4-348B8F3C779C}" type="presOf" srcId="{BD0941FF-126B-454F-8FAC-CD1ABB2DD258}" destId="{DBD5FD05-3057-45A3-AAE6-CF9DBE9BB11A}" srcOrd="1" destOrd="0" presId="urn:microsoft.com/office/officeart/2016/7/layout/RepeatingBendingProcessNew"/>
    <dgm:cxn modelId="{8CB9DEC1-C693-4FA1-B4EA-B37EAB5FF696}" type="presOf" srcId="{BD0941FF-126B-454F-8FAC-CD1ABB2DD258}" destId="{EBC4450A-7806-4E46-9613-F0CE711C850D}" srcOrd="0" destOrd="0" presId="urn:microsoft.com/office/officeart/2016/7/layout/RepeatingBendingProcessNew"/>
    <dgm:cxn modelId="{7A192FC9-645F-4FDE-9D84-D2C822EDB8E0}" type="presOf" srcId="{7721BEFD-789E-440B-A4F7-F8D272AA8830}" destId="{C93311E0-D3EC-4EDE-9B42-FCA76F71E28B}" srcOrd="0" destOrd="0" presId="urn:microsoft.com/office/officeart/2016/7/layout/RepeatingBendingProcessNew"/>
    <dgm:cxn modelId="{68DC41D2-E462-4BB0-A8D7-FFCA3E8B3228}" srcId="{57CA4488-7560-4E9C-A926-61AFE8BEC8FB}" destId="{FF0AF501-E8E1-44EE-85BA-6A7BF13B9AED}" srcOrd="10" destOrd="0" parTransId="{2CD6EA32-7106-4087-AF8B-7EA0D5A73F40}" sibTransId="{259D1F37-A7CD-44D7-BF77-72E250E2741D}"/>
    <dgm:cxn modelId="{961852D4-24A4-458C-9068-69C49718A8B4}" type="presOf" srcId="{0ED45C63-DD81-4484-877F-14EB15560723}" destId="{12FB840C-367D-454F-8628-894EA0893C7B}" srcOrd="1" destOrd="0" presId="urn:microsoft.com/office/officeart/2016/7/layout/RepeatingBendingProcessNew"/>
    <dgm:cxn modelId="{DBC29DDC-7F15-4FB5-ADE6-BD01986EE269}" type="presOf" srcId="{070F0665-DC32-4C37-B1A0-F27430014816}" destId="{401DC31A-FC0F-44EE-BB86-74C0F880C2CB}" srcOrd="1" destOrd="0" presId="urn:microsoft.com/office/officeart/2016/7/layout/RepeatingBendingProcessNew"/>
    <dgm:cxn modelId="{6C8FAEDC-5630-482B-B185-76BD16F35CCF}" type="presOf" srcId="{96B6AA3C-2D29-4B39-BEB7-7BAA1A927BB4}" destId="{35E57D2D-7925-4B6C-B744-D82A69CF188A}" srcOrd="0" destOrd="0" presId="urn:microsoft.com/office/officeart/2016/7/layout/RepeatingBendingProcessNew"/>
    <dgm:cxn modelId="{BA8ECAE2-F941-49F9-92A1-79BAF37C8326}" type="presOf" srcId="{D8F23119-DF87-4882-86C0-4C9B22DC7555}" destId="{B751B5FE-06F3-4C8E-AE8D-A4DCFCFC47FF}" srcOrd="0" destOrd="0" presId="urn:microsoft.com/office/officeart/2016/7/layout/RepeatingBendingProcessNew"/>
    <dgm:cxn modelId="{24F026F4-A70A-498D-AF61-F8489A2F9959}" type="presOf" srcId="{98162075-0098-46BE-A809-41ED75D4CC71}" destId="{6618A79C-1215-4A0D-AE54-CD285733A046}" srcOrd="0" destOrd="0" presId="urn:microsoft.com/office/officeart/2016/7/layout/RepeatingBendingProcessNew"/>
    <dgm:cxn modelId="{020A62F4-C13C-4B42-8E8A-60846304B6A5}" type="presOf" srcId="{9F655275-0CE1-4A7E-BABA-62101F8B544D}" destId="{D91BB10E-BC89-4A4A-B705-F6DE579D4164}" srcOrd="0" destOrd="0" presId="urn:microsoft.com/office/officeart/2016/7/layout/RepeatingBendingProcessNew"/>
    <dgm:cxn modelId="{E15BA8F8-DC80-44D3-B847-B4E9A2753DCF}" srcId="{57CA4488-7560-4E9C-A926-61AFE8BEC8FB}" destId="{D8F23119-DF87-4882-86C0-4C9B22DC7555}" srcOrd="2" destOrd="0" parTransId="{BC168CB7-E3A4-4C7E-8923-AE759476434F}" sibTransId="{7721BEFD-789E-440B-A4F7-F8D272AA8830}"/>
    <dgm:cxn modelId="{25BC86FB-0DA5-4C24-B4F3-5EE935A1D8E0}" srcId="{57CA4488-7560-4E9C-A926-61AFE8BEC8FB}" destId="{C23668B2-2D3F-477D-9E76-2FC6E51E56F9}" srcOrd="8" destOrd="0" parTransId="{C4053281-670A-4440-8FD2-4A3FA166BDBA}" sibTransId="{9F655275-0CE1-4A7E-BABA-62101F8B544D}"/>
    <dgm:cxn modelId="{307992FB-EFAB-4C0A-813D-70BFE820219B}" type="presOf" srcId="{9F655275-0CE1-4A7E-BABA-62101F8B544D}" destId="{D1AF0A17-D236-42B2-A615-7A995913D580}" srcOrd="1" destOrd="0" presId="urn:microsoft.com/office/officeart/2016/7/layout/RepeatingBendingProcessNew"/>
    <dgm:cxn modelId="{2282FDFB-15E5-43CE-9C7F-A692B5853391}" type="presOf" srcId="{FF0AF501-E8E1-44EE-85BA-6A7BF13B9AED}" destId="{B7F6AD31-6754-418C-ABEC-970C3B7B66F6}" srcOrd="0" destOrd="0" presId="urn:microsoft.com/office/officeart/2016/7/layout/RepeatingBendingProcessNew"/>
    <dgm:cxn modelId="{CE287CC7-E7ED-407D-93AF-2C20238967CA}" type="presParOf" srcId="{A8DFC90C-18F6-435A-BA97-399328B6E7DF}" destId="{B731392B-5699-4F92-BA21-7D92A51D8184}" srcOrd="0" destOrd="0" presId="urn:microsoft.com/office/officeart/2016/7/layout/RepeatingBendingProcessNew"/>
    <dgm:cxn modelId="{9396C337-0D8C-498F-A55F-DCEDDD2FEAAA}" type="presParOf" srcId="{A8DFC90C-18F6-435A-BA97-399328B6E7DF}" destId="{78ABADA4-D3AF-453F-A7C0-EFD43B710FB6}" srcOrd="1" destOrd="0" presId="urn:microsoft.com/office/officeart/2016/7/layout/RepeatingBendingProcessNew"/>
    <dgm:cxn modelId="{69E98070-3616-4C9E-B315-3BEB76BD5D2C}" type="presParOf" srcId="{78ABADA4-D3AF-453F-A7C0-EFD43B710FB6}" destId="{12FB840C-367D-454F-8628-894EA0893C7B}" srcOrd="0" destOrd="0" presId="urn:microsoft.com/office/officeart/2016/7/layout/RepeatingBendingProcessNew"/>
    <dgm:cxn modelId="{201934A2-5F25-4496-AE55-BE3191F0BE16}" type="presParOf" srcId="{A8DFC90C-18F6-435A-BA97-399328B6E7DF}" destId="{F7F2F279-921F-41E6-8EFD-4BE36C43C0E8}" srcOrd="2" destOrd="0" presId="urn:microsoft.com/office/officeart/2016/7/layout/RepeatingBendingProcessNew"/>
    <dgm:cxn modelId="{1D6765CB-5BC1-4DC6-9C0F-DD4728A6375D}" type="presParOf" srcId="{A8DFC90C-18F6-435A-BA97-399328B6E7DF}" destId="{EBC4450A-7806-4E46-9613-F0CE711C850D}" srcOrd="3" destOrd="0" presId="urn:microsoft.com/office/officeart/2016/7/layout/RepeatingBendingProcessNew"/>
    <dgm:cxn modelId="{8F924040-DCF3-40FF-B0A2-CD0BDF096CFF}" type="presParOf" srcId="{EBC4450A-7806-4E46-9613-F0CE711C850D}" destId="{DBD5FD05-3057-45A3-AAE6-CF9DBE9BB11A}" srcOrd="0" destOrd="0" presId="urn:microsoft.com/office/officeart/2016/7/layout/RepeatingBendingProcessNew"/>
    <dgm:cxn modelId="{F838FD8F-3297-491B-AA4D-2E6389544B2A}" type="presParOf" srcId="{A8DFC90C-18F6-435A-BA97-399328B6E7DF}" destId="{B751B5FE-06F3-4C8E-AE8D-A4DCFCFC47FF}" srcOrd="4" destOrd="0" presId="urn:microsoft.com/office/officeart/2016/7/layout/RepeatingBendingProcessNew"/>
    <dgm:cxn modelId="{11136A4C-1AA7-461E-9E74-E207DEC5AAD8}" type="presParOf" srcId="{A8DFC90C-18F6-435A-BA97-399328B6E7DF}" destId="{C93311E0-D3EC-4EDE-9B42-FCA76F71E28B}" srcOrd="5" destOrd="0" presId="urn:microsoft.com/office/officeart/2016/7/layout/RepeatingBendingProcessNew"/>
    <dgm:cxn modelId="{06C045F2-4205-4A30-9130-4156D0B4CFF8}" type="presParOf" srcId="{C93311E0-D3EC-4EDE-9B42-FCA76F71E28B}" destId="{120B3838-EB25-4335-878E-95F7C26AB6BC}" srcOrd="0" destOrd="0" presId="urn:microsoft.com/office/officeart/2016/7/layout/RepeatingBendingProcessNew"/>
    <dgm:cxn modelId="{5EA2E46A-D9AF-4FC5-8923-2D82D914EF30}" type="presParOf" srcId="{A8DFC90C-18F6-435A-BA97-399328B6E7DF}" destId="{A0564BA7-0A6C-4EF9-964C-B91460165678}" srcOrd="6" destOrd="0" presId="urn:microsoft.com/office/officeart/2016/7/layout/RepeatingBendingProcessNew"/>
    <dgm:cxn modelId="{D61511F7-B1B7-4987-B6FA-896C26113E5C}" type="presParOf" srcId="{A8DFC90C-18F6-435A-BA97-399328B6E7DF}" destId="{8A8FAF47-E6AE-422C-A23B-6D0EA3C9C85D}" srcOrd="7" destOrd="0" presId="urn:microsoft.com/office/officeart/2016/7/layout/RepeatingBendingProcessNew"/>
    <dgm:cxn modelId="{C31F4C3C-A13A-41AD-91A6-E3D63C000532}" type="presParOf" srcId="{8A8FAF47-E6AE-422C-A23B-6D0EA3C9C85D}" destId="{3EFE99CF-5810-483C-B06F-D98CABBBE0C4}" srcOrd="0" destOrd="0" presId="urn:microsoft.com/office/officeart/2016/7/layout/RepeatingBendingProcessNew"/>
    <dgm:cxn modelId="{C68AF612-C8A3-4144-8748-01A8E77BF43D}" type="presParOf" srcId="{A8DFC90C-18F6-435A-BA97-399328B6E7DF}" destId="{C8C7DA0E-E9E2-436D-84C2-A7DA3D132917}" srcOrd="8" destOrd="0" presId="urn:microsoft.com/office/officeart/2016/7/layout/RepeatingBendingProcessNew"/>
    <dgm:cxn modelId="{DE21D022-9ADA-424E-902A-D7CE1BBEE03F}" type="presParOf" srcId="{A8DFC90C-18F6-435A-BA97-399328B6E7DF}" destId="{6E15AA96-E875-43D8-A102-D0FE26570634}" srcOrd="9" destOrd="0" presId="urn:microsoft.com/office/officeart/2016/7/layout/RepeatingBendingProcessNew"/>
    <dgm:cxn modelId="{17C0E165-8019-43D7-A8BD-F8D63F865A7F}" type="presParOf" srcId="{6E15AA96-E875-43D8-A102-D0FE26570634}" destId="{3DAD2785-EC8A-4ED9-80AD-EB914327D9F4}" srcOrd="0" destOrd="0" presId="urn:microsoft.com/office/officeart/2016/7/layout/RepeatingBendingProcessNew"/>
    <dgm:cxn modelId="{20C1BFA5-C7DE-4FE6-B8D7-7BB2C6AE6A37}" type="presParOf" srcId="{A8DFC90C-18F6-435A-BA97-399328B6E7DF}" destId="{35E57D2D-7925-4B6C-B744-D82A69CF188A}" srcOrd="10" destOrd="0" presId="urn:microsoft.com/office/officeart/2016/7/layout/RepeatingBendingProcessNew"/>
    <dgm:cxn modelId="{529099DE-3689-4EE3-BF3A-808C7D7EA8C6}" type="presParOf" srcId="{A8DFC90C-18F6-435A-BA97-399328B6E7DF}" destId="{548A6AED-4998-460E-810F-72E70BA6C236}" srcOrd="11" destOrd="0" presId="urn:microsoft.com/office/officeart/2016/7/layout/RepeatingBendingProcessNew"/>
    <dgm:cxn modelId="{6206D7C6-3D87-4F43-9960-EF54501FE4B5}" type="presParOf" srcId="{548A6AED-4998-460E-810F-72E70BA6C236}" destId="{E7908825-CF5C-4D55-9DDE-287AB9C9D8D6}" srcOrd="0" destOrd="0" presId="urn:microsoft.com/office/officeart/2016/7/layout/RepeatingBendingProcessNew"/>
    <dgm:cxn modelId="{9A659A75-C6B5-4C3B-A28B-53BAF2CB7305}" type="presParOf" srcId="{A8DFC90C-18F6-435A-BA97-399328B6E7DF}" destId="{449525A3-156C-4C33-BCBD-88948E42AF7C}" srcOrd="12" destOrd="0" presId="urn:microsoft.com/office/officeart/2016/7/layout/RepeatingBendingProcessNew"/>
    <dgm:cxn modelId="{EDABD057-A29F-4462-AD2D-224AFC96A399}" type="presParOf" srcId="{A8DFC90C-18F6-435A-BA97-399328B6E7DF}" destId="{9831B812-F36F-4F9E-B630-379310A82ACF}" srcOrd="13" destOrd="0" presId="urn:microsoft.com/office/officeart/2016/7/layout/RepeatingBendingProcessNew"/>
    <dgm:cxn modelId="{BAA3AFA2-1DD3-4929-892E-91A84F89C27C}" type="presParOf" srcId="{9831B812-F36F-4F9E-B630-379310A82ACF}" destId="{401DC31A-FC0F-44EE-BB86-74C0F880C2CB}" srcOrd="0" destOrd="0" presId="urn:microsoft.com/office/officeart/2016/7/layout/RepeatingBendingProcessNew"/>
    <dgm:cxn modelId="{98559A2F-5DEE-4B34-B7ED-0577D51FE31A}" type="presParOf" srcId="{A8DFC90C-18F6-435A-BA97-399328B6E7DF}" destId="{E0BB60E5-33B3-44BA-A1FE-ECE4D70B90C1}" srcOrd="14" destOrd="0" presId="urn:microsoft.com/office/officeart/2016/7/layout/RepeatingBendingProcessNew"/>
    <dgm:cxn modelId="{9B9A8CA6-677E-4787-AAD7-500AA458EF30}" type="presParOf" srcId="{A8DFC90C-18F6-435A-BA97-399328B6E7DF}" destId="{6618A79C-1215-4A0D-AE54-CD285733A046}" srcOrd="15" destOrd="0" presId="urn:microsoft.com/office/officeart/2016/7/layout/RepeatingBendingProcessNew"/>
    <dgm:cxn modelId="{A07BD7C7-D74A-48DB-9183-AB6BD31CACC5}" type="presParOf" srcId="{6618A79C-1215-4A0D-AE54-CD285733A046}" destId="{9B5C5844-0CEE-4E9A-A48F-3A7BE4EAC6C4}" srcOrd="0" destOrd="0" presId="urn:microsoft.com/office/officeart/2016/7/layout/RepeatingBendingProcessNew"/>
    <dgm:cxn modelId="{E0A68218-87F7-41D4-9EDD-230DA66B7B76}" type="presParOf" srcId="{A8DFC90C-18F6-435A-BA97-399328B6E7DF}" destId="{77D7D60E-7CCC-4ADB-8B4E-2FB98BA846C3}" srcOrd="16" destOrd="0" presId="urn:microsoft.com/office/officeart/2016/7/layout/RepeatingBendingProcessNew"/>
    <dgm:cxn modelId="{673210E2-D52C-4955-A31C-469B258B08EA}" type="presParOf" srcId="{A8DFC90C-18F6-435A-BA97-399328B6E7DF}" destId="{D91BB10E-BC89-4A4A-B705-F6DE579D4164}" srcOrd="17" destOrd="0" presId="urn:microsoft.com/office/officeart/2016/7/layout/RepeatingBendingProcessNew"/>
    <dgm:cxn modelId="{93DF57CD-114D-4926-A77B-6151AF2EB1EF}" type="presParOf" srcId="{D91BB10E-BC89-4A4A-B705-F6DE579D4164}" destId="{D1AF0A17-D236-42B2-A615-7A995913D580}" srcOrd="0" destOrd="0" presId="urn:microsoft.com/office/officeart/2016/7/layout/RepeatingBendingProcessNew"/>
    <dgm:cxn modelId="{0DB7BB82-6B6F-40BB-87A5-AFDCF85737E6}" type="presParOf" srcId="{A8DFC90C-18F6-435A-BA97-399328B6E7DF}" destId="{0F7645A2-0A59-4FFB-A1D0-EC4F766FF716}" srcOrd="18" destOrd="0" presId="urn:microsoft.com/office/officeart/2016/7/layout/RepeatingBendingProcessNew"/>
    <dgm:cxn modelId="{A8F431C1-B6FC-4EE9-AC25-ECE996CC6F85}" type="presParOf" srcId="{A8DFC90C-18F6-435A-BA97-399328B6E7DF}" destId="{F846E196-5F85-4D22-B403-A0A25281EC0A}" srcOrd="19" destOrd="0" presId="urn:microsoft.com/office/officeart/2016/7/layout/RepeatingBendingProcessNew"/>
    <dgm:cxn modelId="{2744BDCD-39AC-4FCB-999C-1A7B5D552399}" type="presParOf" srcId="{F846E196-5F85-4D22-B403-A0A25281EC0A}" destId="{44D9CE73-8E94-4D43-ADF0-A9BAFF0D023B}" srcOrd="0" destOrd="0" presId="urn:microsoft.com/office/officeart/2016/7/layout/RepeatingBendingProcessNew"/>
    <dgm:cxn modelId="{09D4ADD2-32B7-44FC-AFEB-11E479C1BB2C}" type="presParOf" srcId="{A8DFC90C-18F6-435A-BA97-399328B6E7DF}" destId="{B7F6AD31-6754-418C-ABEC-970C3B7B66F6}" srcOrd="2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80B88-029C-4BF7-B554-7F767324D38A}">
      <dsp:nvSpPr>
        <dsp:cNvPr id="0" name=""/>
        <dsp:cNvSpPr/>
      </dsp:nvSpPr>
      <dsp:spPr>
        <a:xfrm>
          <a:off x="1483369" y="918822"/>
          <a:ext cx="940523" cy="94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9F274-6AF1-4445-B3D2-9051B347CBF0}">
      <dsp:nvSpPr>
        <dsp:cNvPr id="0" name=""/>
        <dsp:cNvSpPr/>
      </dsp:nvSpPr>
      <dsp:spPr>
        <a:xfrm>
          <a:off x="286072" y="2283219"/>
          <a:ext cx="3335116" cy="14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baseline="0" dirty="0">
              <a:latin typeface="Gill Sans MT" panose="020B0502020104020203" pitchFamily="34" charset="0"/>
            </a:rPr>
            <a:t>EPROK is a collective producer responsibility organization </a:t>
          </a:r>
          <a:r>
            <a:rPr lang="en-US" sz="1600" b="0" i="0" kern="1200" baseline="0" dirty="0">
              <a:latin typeface="Gill Sans MT" panose="020B0502020104020203" pitchFamily="34" charset="0"/>
            </a:rPr>
            <a:t>with the obligation to implement the Sustainable Waste Management Act 2022 and Regulations, 2024 on behalf of its members. </a:t>
          </a:r>
          <a:endParaRPr lang="en-US" sz="1600" kern="1200" dirty="0">
            <a:latin typeface="Gill Sans MT" panose="020B0502020104020203" pitchFamily="34" charset="0"/>
          </a:endParaRPr>
        </a:p>
      </dsp:txBody>
      <dsp:txXfrm>
        <a:off x="286072" y="2283219"/>
        <a:ext cx="3335116" cy="1458811"/>
      </dsp:txXfrm>
    </dsp:sp>
    <dsp:sp modelId="{8645B024-4CD1-4B82-AE3A-802A496F2442}">
      <dsp:nvSpPr>
        <dsp:cNvPr id="0" name=""/>
        <dsp:cNvSpPr/>
      </dsp:nvSpPr>
      <dsp:spPr>
        <a:xfrm>
          <a:off x="4561712" y="918822"/>
          <a:ext cx="940523" cy="94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D9388-9B06-4CE5-968D-42339D2D2915}">
      <dsp:nvSpPr>
        <dsp:cNvPr id="0" name=""/>
        <dsp:cNvSpPr/>
      </dsp:nvSpPr>
      <dsp:spPr>
        <a:xfrm>
          <a:off x="3986948" y="2283219"/>
          <a:ext cx="2090051" cy="14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baseline="0" dirty="0">
              <a:latin typeface="Gill Sans MT" panose="020B0502020104020203" pitchFamily="34" charset="0"/>
            </a:rPr>
            <a:t>EPROK seeks to </a:t>
          </a:r>
          <a:r>
            <a:rPr lang="en-US" sz="1600" b="1" i="0" kern="1200" baseline="0" dirty="0">
              <a:latin typeface="Gill Sans MT" panose="020B0502020104020203" pitchFamily="34" charset="0"/>
            </a:rPr>
            <a:t>support the collective efforts of manufacturers to address and manage waste from electric ,electronic &amp; electrical equipment</a:t>
          </a:r>
          <a:r>
            <a:rPr lang="en-US" sz="1600" b="0" i="0" kern="1200" baseline="0" dirty="0">
              <a:latin typeface="Gill Sans MT" panose="020B0502020104020203" pitchFamily="34" charset="0"/>
            </a:rPr>
            <a:t>.</a:t>
          </a:r>
          <a:endParaRPr lang="en-US" sz="1600" kern="1200" dirty="0">
            <a:latin typeface="Gill Sans MT" panose="020B0502020104020203" pitchFamily="34" charset="0"/>
          </a:endParaRPr>
        </a:p>
      </dsp:txBody>
      <dsp:txXfrm>
        <a:off x="3986948" y="2283219"/>
        <a:ext cx="2090051" cy="1458811"/>
      </dsp:txXfrm>
    </dsp:sp>
    <dsp:sp modelId="{06A70D65-6A3D-479F-896D-43CBF8E6A06D}">
      <dsp:nvSpPr>
        <dsp:cNvPr id="0" name=""/>
        <dsp:cNvSpPr/>
      </dsp:nvSpPr>
      <dsp:spPr>
        <a:xfrm>
          <a:off x="8148910" y="918822"/>
          <a:ext cx="940523" cy="9405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ADF62-C224-4F8A-BA31-ACB3B2FDDFE2}">
      <dsp:nvSpPr>
        <dsp:cNvPr id="0" name=""/>
        <dsp:cNvSpPr/>
      </dsp:nvSpPr>
      <dsp:spPr>
        <a:xfrm>
          <a:off x="6442758" y="2283219"/>
          <a:ext cx="4352825" cy="14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Gill Sans MT" panose="020B0502020104020203" pitchFamily="34" charset="0"/>
            </a:rPr>
            <a:t>EPROK is incorporated as the Electronic- waste Producer Responsibility Organization of Kenya (EPROK)</a:t>
          </a:r>
          <a:r>
            <a:rPr lang="en-GB" sz="1600" kern="1200" dirty="0">
              <a:latin typeface="Gill Sans MT" panose="020B0502020104020203" pitchFamily="34" charset="0"/>
            </a:rPr>
            <a:t> as a Registered Entity of legal registration as a Company limited by guarantee as per Section 13 of the Companies Act, 2015 and guided by its articles of association. </a:t>
          </a:r>
          <a:endParaRPr lang="en-US" sz="1600" kern="1200" dirty="0">
            <a:latin typeface="Gill Sans MT" panose="020B0502020104020203" pitchFamily="34" charset="0"/>
          </a:endParaRPr>
        </a:p>
      </dsp:txBody>
      <dsp:txXfrm>
        <a:off x="6442758" y="2283219"/>
        <a:ext cx="4352825" cy="1458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7F4AC-DB15-449C-8495-92BF32E73EB7}">
      <dsp:nvSpPr>
        <dsp:cNvPr id="0" name=""/>
        <dsp:cNvSpPr/>
      </dsp:nvSpPr>
      <dsp:spPr>
        <a:xfrm rot="10800000">
          <a:off x="1700457" y="1428"/>
          <a:ext cx="5945481" cy="1921855"/>
        </a:xfrm>
        <a:prstGeom prst="homePlate">
          <a:avLst/>
        </a:prstGeom>
        <a:solidFill>
          <a:schemeClr val="lt1"/>
        </a:solidFill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009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MT" panose="020B0502020104020203" pitchFamily="34" charset="0"/>
            </a:rPr>
            <a:t>Before the adoption of the National Sustainable Waste Management Policy and Act, 2022 introducing a circular economy approach to waste management and a requirement on businesses to implement extended producer responsibility schemes, Kenya was guided by the National Solid Waste Management Strategy (NSWMS), E-waste regulations and the National Environmental Management and Coordination Act. </a:t>
          </a:r>
          <a:endParaRPr lang="en-KE" sz="1600" kern="1200" dirty="0">
            <a:latin typeface="Gill Sans MT" panose="020B0502020104020203" pitchFamily="34" charset="0"/>
          </a:endParaRPr>
        </a:p>
      </dsp:txBody>
      <dsp:txXfrm rot="10800000">
        <a:off x="2180921" y="1428"/>
        <a:ext cx="5465017" cy="1921855"/>
      </dsp:txXfrm>
    </dsp:sp>
    <dsp:sp modelId="{DB422657-35A6-49CE-BFF9-36F8CD2F9791}">
      <dsp:nvSpPr>
        <dsp:cNvPr id="0" name=""/>
        <dsp:cNvSpPr/>
      </dsp:nvSpPr>
      <dsp:spPr>
        <a:xfrm>
          <a:off x="829948" y="547269"/>
          <a:ext cx="811647" cy="990326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069D35-317F-44E1-AE04-858B7076A60F}">
      <dsp:nvSpPr>
        <dsp:cNvPr id="0" name=""/>
        <dsp:cNvSpPr/>
      </dsp:nvSpPr>
      <dsp:spPr>
        <a:xfrm rot="10800000">
          <a:off x="1695131" y="2309195"/>
          <a:ext cx="5945481" cy="1292803"/>
        </a:xfrm>
        <a:prstGeom prst="homePlate">
          <a:avLst/>
        </a:prstGeom>
        <a:solidFill>
          <a:schemeClr val="lt1"/>
        </a:solidFill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009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MT" panose="020B0502020104020203" pitchFamily="34" charset="0"/>
            </a:rPr>
            <a:t>Section 13 of the National Sustainable Waste Management Act, 2022 legally mandates every company (referred to as a ‘producer) to bear extended producer responsibility.</a:t>
          </a:r>
          <a:endParaRPr lang="en-KE" sz="1600" kern="1200" dirty="0">
            <a:latin typeface="Gill Sans MT" panose="020B0502020104020203" pitchFamily="34" charset="0"/>
          </a:endParaRPr>
        </a:p>
      </dsp:txBody>
      <dsp:txXfrm rot="10800000">
        <a:off x="2018332" y="2309195"/>
        <a:ext cx="5622280" cy="1292803"/>
      </dsp:txXfrm>
    </dsp:sp>
    <dsp:sp modelId="{DF12F1C7-65A6-4CC9-AFD6-4B40960EA124}">
      <dsp:nvSpPr>
        <dsp:cNvPr id="0" name=""/>
        <dsp:cNvSpPr/>
      </dsp:nvSpPr>
      <dsp:spPr>
        <a:xfrm>
          <a:off x="960819" y="2405405"/>
          <a:ext cx="790342" cy="913520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B9DD4-9CF3-42CC-9425-48F955572C1D}">
      <dsp:nvSpPr>
        <dsp:cNvPr id="0" name=""/>
        <dsp:cNvSpPr/>
      </dsp:nvSpPr>
      <dsp:spPr>
        <a:xfrm rot="10800000">
          <a:off x="1626942" y="3989332"/>
          <a:ext cx="5945481" cy="1292803"/>
        </a:xfrm>
        <a:prstGeom prst="homePlate">
          <a:avLst/>
        </a:prstGeom>
        <a:solidFill>
          <a:schemeClr val="lt1"/>
        </a:solidFill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009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MT" panose="020B0502020104020203" pitchFamily="34" charset="0"/>
            </a:rPr>
            <a:t>Section 33 of the NSWM Act mandates the Authority to develop the Extended Producer Regulations, 2024 to guide the implementation.</a:t>
          </a:r>
          <a:endParaRPr lang="en-KE" sz="1600" kern="1200" dirty="0">
            <a:latin typeface="Gill Sans MT" panose="020B0502020104020203" pitchFamily="34" charset="0"/>
          </a:endParaRPr>
        </a:p>
      </dsp:txBody>
      <dsp:txXfrm rot="10800000">
        <a:off x="1950143" y="3989332"/>
        <a:ext cx="5622280" cy="1292803"/>
      </dsp:txXfrm>
    </dsp:sp>
    <dsp:sp modelId="{E8B7F246-3F64-4B45-AB87-9BCD009C78DF}">
      <dsp:nvSpPr>
        <dsp:cNvPr id="0" name=""/>
        <dsp:cNvSpPr/>
      </dsp:nvSpPr>
      <dsp:spPr>
        <a:xfrm>
          <a:off x="1106550" y="4098102"/>
          <a:ext cx="517586" cy="900760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9E0AC-D90B-456F-8A33-F2FE4479A4FF}">
      <dsp:nvSpPr>
        <dsp:cNvPr id="0" name=""/>
        <dsp:cNvSpPr/>
      </dsp:nvSpPr>
      <dsp:spPr>
        <a:xfrm>
          <a:off x="-142833" y="0"/>
          <a:ext cx="9565882" cy="1553628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baseline="0" dirty="0">
              <a:latin typeface="Gill Sans MT" panose="020B0502020104020203" pitchFamily="34" charset="0"/>
            </a:rPr>
            <a:t>Kenya Association of Manufacturers (KAM) </a:t>
          </a:r>
          <a:r>
            <a:rPr lang="en-US" sz="1800" b="0" i="0" kern="1200" baseline="0" dirty="0">
              <a:latin typeface="Gill Sans MT" panose="020B0502020104020203" pitchFamily="34" charset="0"/>
            </a:rPr>
            <a:t>supported the formation of PRO’s in February 2022 based on its member’s requests to establish a collective scheme to ensure compliance with Extended Producer Responsibility Requirements. </a:t>
          </a:r>
          <a:endParaRPr lang="en-US" sz="1800" b="0" kern="1200" dirty="0">
            <a:latin typeface="Gill Sans MT" panose="020B0502020104020203" pitchFamily="34" charset="0"/>
          </a:endParaRPr>
        </a:p>
      </dsp:txBody>
      <dsp:txXfrm>
        <a:off x="-97329" y="45504"/>
        <a:ext cx="7788686" cy="1462620"/>
      </dsp:txXfrm>
    </dsp:sp>
    <dsp:sp modelId="{D0B3C499-5462-48BA-84D7-5B3293AC7535}">
      <dsp:nvSpPr>
        <dsp:cNvPr id="0" name=""/>
        <dsp:cNvSpPr/>
      </dsp:nvSpPr>
      <dsp:spPr>
        <a:xfrm>
          <a:off x="442354" y="1772786"/>
          <a:ext cx="9982779" cy="1633190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baseline="0" dirty="0">
              <a:latin typeface="Gill Sans MT" panose="020B0502020104020203" pitchFamily="34" charset="0"/>
            </a:rPr>
            <a:t>KAM signed a Memorandum of Understanding with  Global Off Grid Lightning Association (GOGLA) and Kenya Renewable Energy Association (KEREA) as a framework </a:t>
          </a:r>
          <a:r>
            <a:rPr lang="en-US" sz="1800" b="0" i="0" kern="1200" baseline="0" dirty="0">
              <a:latin typeface="Gill Sans MT" panose="020B0502020104020203" pitchFamily="34" charset="0"/>
            </a:rPr>
            <a:t>in September 2022 on behalf of its members. </a:t>
          </a:r>
        </a:p>
      </dsp:txBody>
      <dsp:txXfrm>
        <a:off x="490189" y="1820621"/>
        <a:ext cx="7885464" cy="1537520"/>
      </dsp:txXfrm>
    </dsp:sp>
    <dsp:sp modelId="{E119210A-9D69-43A0-A9D9-548B61FAA323}">
      <dsp:nvSpPr>
        <dsp:cNvPr id="0" name=""/>
        <dsp:cNvSpPr/>
      </dsp:nvSpPr>
      <dsp:spPr>
        <a:xfrm>
          <a:off x="1981774" y="3592476"/>
          <a:ext cx="8534747" cy="1553628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latin typeface="Gill Sans MT" panose="020B0502020104020203" pitchFamily="34" charset="0"/>
            </a:rPr>
            <a:t>KAM is currently providing incubation and administrative support to EPROK.</a:t>
          </a:r>
          <a:endParaRPr lang="en-US" sz="1800" kern="1200" dirty="0">
            <a:latin typeface="Gill Sans MT" panose="020B0502020104020203" pitchFamily="34" charset="0"/>
          </a:endParaRPr>
        </a:p>
      </dsp:txBody>
      <dsp:txXfrm>
        <a:off x="2027278" y="3637980"/>
        <a:ext cx="6732438" cy="1462620"/>
      </dsp:txXfrm>
    </dsp:sp>
    <dsp:sp modelId="{A5DF11E7-E54D-421E-B57B-147CED55C1D7}">
      <dsp:nvSpPr>
        <dsp:cNvPr id="0" name=""/>
        <dsp:cNvSpPr/>
      </dsp:nvSpPr>
      <dsp:spPr>
        <a:xfrm>
          <a:off x="8127523" y="1178168"/>
          <a:ext cx="1009858" cy="10098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54741" y="1178168"/>
        <a:ext cx="555422" cy="759918"/>
      </dsp:txXfrm>
    </dsp:sp>
    <dsp:sp modelId="{6344FB19-3D80-48C5-B52E-F0DAF1C4DC55}">
      <dsp:nvSpPr>
        <dsp:cNvPr id="0" name=""/>
        <dsp:cNvSpPr/>
      </dsp:nvSpPr>
      <dsp:spPr>
        <a:xfrm>
          <a:off x="8921159" y="2980378"/>
          <a:ext cx="1009858" cy="10098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7949408"/>
            <a:satOff val="48196"/>
            <a:lumOff val="463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148377" y="2980378"/>
        <a:ext cx="555422" cy="7599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BADA4-D3AF-453F-A7C0-EFD43B710FB6}">
      <dsp:nvSpPr>
        <dsp:cNvPr id="0" name=""/>
        <dsp:cNvSpPr/>
      </dsp:nvSpPr>
      <dsp:spPr>
        <a:xfrm>
          <a:off x="2496184" y="573682"/>
          <a:ext cx="442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269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05497" y="617037"/>
        <a:ext cx="23643" cy="4728"/>
      </dsp:txXfrm>
    </dsp:sp>
    <dsp:sp modelId="{B731392B-5699-4F92-BA21-7D92A51D8184}">
      <dsp:nvSpPr>
        <dsp:cNvPr id="0" name=""/>
        <dsp:cNvSpPr/>
      </dsp:nvSpPr>
      <dsp:spPr>
        <a:xfrm>
          <a:off x="442030" y="2615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ill Sans MT" panose="020B0502020104020203" pitchFamily="34" charset="0"/>
            </a:rPr>
            <a:t>Mobile phones &amp; tablets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442030" y="2615"/>
        <a:ext cx="2055954" cy="1233572"/>
      </dsp:txXfrm>
    </dsp:sp>
    <dsp:sp modelId="{EBC4450A-7806-4E46-9613-F0CE711C850D}">
      <dsp:nvSpPr>
        <dsp:cNvPr id="0" name=""/>
        <dsp:cNvSpPr/>
      </dsp:nvSpPr>
      <dsp:spPr>
        <a:xfrm>
          <a:off x="5025007" y="573682"/>
          <a:ext cx="442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269" y="45720"/>
              </a:lnTo>
            </a:path>
          </a:pathLst>
        </a:custGeom>
        <a:noFill/>
        <a:ln w="12700" cap="flat" cmpd="sng" algn="ctr">
          <a:solidFill>
            <a:schemeClr val="accent5">
              <a:hueOff val="-1906746"/>
              <a:satOff val="2554"/>
              <a:lumOff val="174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4320" y="617037"/>
        <a:ext cx="23643" cy="4728"/>
      </dsp:txXfrm>
    </dsp:sp>
    <dsp:sp modelId="{F7F2F279-921F-41E6-8EFD-4BE36C43C0E8}">
      <dsp:nvSpPr>
        <dsp:cNvPr id="0" name=""/>
        <dsp:cNvSpPr/>
      </dsp:nvSpPr>
      <dsp:spPr>
        <a:xfrm>
          <a:off x="2970853" y="2615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1716071"/>
                <a:satOff val="2298"/>
                <a:lumOff val="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716071"/>
                <a:satOff val="2298"/>
                <a:lumOff val="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716071"/>
                <a:satOff val="2298"/>
                <a:lumOff val="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ill Sans MT" panose="020B0502020104020203" pitchFamily="34" charset="0"/>
            </a:rPr>
            <a:t>Laptops &amp; computers 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2970853" y="2615"/>
        <a:ext cx="2055954" cy="1233572"/>
      </dsp:txXfrm>
    </dsp:sp>
    <dsp:sp modelId="{C93311E0-D3EC-4EDE-9B42-FCA76F71E28B}">
      <dsp:nvSpPr>
        <dsp:cNvPr id="0" name=""/>
        <dsp:cNvSpPr/>
      </dsp:nvSpPr>
      <dsp:spPr>
        <a:xfrm>
          <a:off x="7553831" y="573682"/>
          <a:ext cx="442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269" y="45720"/>
              </a:lnTo>
            </a:path>
          </a:pathLst>
        </a:custGeom>
        <a:noFill/>
        <a:ln w="12700" cap="flat" cmpd="sng" algn="ctr">
          <a:solidFill>
            <a:schemeClr val="accent5">
              <a:hueOff val="-3813492"/>
              <a:satOff val="5107"/>
              <a:lumOff val="348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763144" y="617037"/>
        <a:ext cx="23643" cy="4728"/>
      </dsp:txXfrm>
    </dsp:sp>
    <dsp:sp modelId="{B751B5FE-06F3-4C8E-AE8D-A4DCFCFC47FF}">
      <dsp:nvSpPr>
        <dsp:cNvPr id="0" name=""/>
        <dsp:cNvSpPr/>
      </dsp:nvSpPr>
      <dsp:spPr>
        <a:xfrm>
          <a:off x="5499677" y="2615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3432143"/>
                <a:satOff val="4597"/>
                <a:lumOff val="313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432143"/>
                <a:satOff val="4597"/>
                <a:lumOff val="313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432143"/>
                <a:satOff val="4597"/>
                <a:lumOff val="313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ill Sans MT" panose="020B0502020104020203" pitchFamily="34" charset="0"/>
            </a:rPr>
            <a:t>Telecommunications devices 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5499677" y="2615"/>
        <a:ext cx="2055954" cy="1233572"/>
      </dsp:txXfrm>
    </dsp:sp>
    <dsp:sp modelId="{8A8FAF47-E6AE-422C-A23B-6D0EA3C9C85D}">
      <dsp:nvSpPr>
        <dsp:cNvPr id="0" name=""/>
        <dsp:cNvSpPr/>
      </dsp:nvSpPr>
      <dsp:spPr>
        <a:xfrm>
          <a:off x="1470007" y="1234388"/>
          <a:ext cx="7586470" cy="442269"/>
        </a:xfrm>
        <a:custGeom>
          <a:avLst/>
          <a:gdLst/>
          <a:ahLst/>
          <a:cxnLst/>
          <a:rect l="0" t="0" r="0" b="0"/>
          <a:pathLst>
            <a:path>
              <a:moveTo>
                <a:pt x="7586470" y="0"/>
              </a:moveTo>
              <a:lnTo>
                <a:pt x="7586470" y="238234"/>
              </a:lnTo>
              <a:lnTo>
                <a:pt x="0" y="238234"/>
              </a:lnTo>
              <a:lnTo>
                <a:pt x="0" y="442269"/>
              </a:lnTo>
            </a:path>
          </a:pathLst>
        </a:custGeom>
        <a:noFill/>
        <a:ln w="12700" cap="flat" cmpd="sng" algn="ctr">
          <a:solidFill>
            <a:schemeClr val="accent5">
              <a:hueOff val="-5720238"/>
              <a:satOff val="7661"/>
              <a:lumOff val="522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3212" y="1453158"/>
        <a:ext cx="380059" cy="4728"/>
      </dsp:txXfrm>
    </dsp:sp>
    <dsp:sp modelId="{A0564BA7-0A6C-4EF9-964C-B91460165678}">
      <dsp:nvSpPr>
        <dsp:cNvPr id="0" name=""/>
        <dsp:cNvSpPr/>
      </dsp:nvSpPr>
      <dsp:spPr>
        <a:xfrm>
          <a:off x="8028500" y="2615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5148214"/>
                <a:satOff val="6895"/>
                <a:lumOff val="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148214"/>
                <a:satOff val="6895"/>
                <a:lumOff val="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148214"/>
                <a:satOff val="6895"/>
                <a:lumOff val="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 err="1">
              <a:latin typeface="Gill Sans MT" panose="020B0502020104020203" pitchFamily="34" charset="0"/>
            </a:rPr>
            <a:t>Solars</a:t>
          </a:r>
          <a:r>
            <a:rPr lang="en-US" sz="1400" b="1" i="0" kern="1200" dirty="0">
              <a:latin typeface="Gill Sans MT" panose="020B0502020104020203" pitchFamily="34" charset="0"/>
            </a:rPr>
            <a:t> &amp; panels 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8028500" y="2615"/>
        <a:ext cx="2055954" cy="1233572"/>
      </dsp:txXfrm>
    </dsp:sp>
    <dsp:sp modelId="{6E15AA96-E875-43D8-A102-D0FE26570634}">
      <dsp:nvSpPr>
        <dsp:cNvPr id="0" name=""/>
        <dsp:cNvSpPr/>
      </dsp:nvSpPr>
      <dsp:spPr>
        <a:xfrm>
          <a:off x="2496184" y="2280124"/>
          <a:ext cx="442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269" y="45720"/>
              </a:lnTo>
            </a:path>
          </a:pathLst>
        </a:custGeom>
        <a:noFill/>
        <a:ln w="12700" cap="flat" cmpd="sng" algn="ctr">
          <a:solidFill>
            <a:schemeClr val="accent5">
              <a:hueOff val="-7626984"/>
              <a:satOff val="10215"/>
              <a:lumOff val="697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05497" y="2323479"/>
        <a:ext cx="23643" cy="4728"/>
      </dsp:txXfrm>
    </dsp:sp>
    <dsp:sp modelId="{C8C7DA0E-E9E2-436D-84C2-A7DA3D132917}">
      <dsp:nvSpPr>
        <dsp:cNvPr id="0" name=""/>
        <dsp:cNvSpPr/>
      </dsp:nvSpPr>
      <dsp:spPr>
        <a:xfrm>
          <a:off x="442030" y="1709057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6864286"/>
                <a:satOff val="9193"/>
                <a:lumOff val="62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864286"/>
                <a:satOff val="9193"/>
                <a:lumOff val="62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864286"/>
                <a:satOff val="9193"/>
                <a:lumOff val="62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ill Sans MT" panose="020B0502020104020203" pitchFamily="34" charset="0"/>
            </a:rPr>
            <a:t>Batteries &amp; Accessories 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442030" y="1709057"/>
        <a:ext cx="2055954" cy="1233572"/>
      </dsp:txXfrm>
    </dsp:sp>
    <dsp:sp modelId="{548A6AED-4998-460E-810F-72E70BA6C236}">
      <dsp:nvSpPr>
        <dsp:cNvPr id="0" name=""/>
        <dsp:cNvSpPr/>
      </dsp:nvSpPr>
      <dsp:spPr>
        <a:xfrm>
          <a:off x="5025007" y="2280124"/>
          <a:ext cx="442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269" y="45720"/>
              </a:lnTo>
            </a:path>
          </a:pathLst>
        </a:custGeom>
        <a:noFill/>
        <a:ln w="12700" cap="flat" cmpd="sng" algn="ctr">
          <a:solidFill>
            <a:schemeClr val="accent5">
              <a:hueOff val="-9533730"/>
              <a:satOff val="12768"/>
              <a:lumOff val="871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4320" y="2323479"/>
        <a:ext cx="23643" cy="4728"/>
      </dsp:txXfrm>
    </dsp:sp>
    <dsp:sp modelId="{35E57D2D-7925-4B6C-B744-D82A69CF188A}">
      <dsp:nvSpPr>
        <dsp:cNvPr id="0" name=""/>
        <dsp:cNvSpPr/>
      </dsp:nvSpPr>
      <dsp:spPr>
        <a:xfrm>
          <a:off x="2970853" y="1709057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8580357"/>
                <a:satOff val="11491"/>
                <a:lumOff val="784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580357"/>
                <a:satOff val="11491"/>
                <a:lumOff val="784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580357"/>
                <a:satOff val="11491"/>
                <a:lumOff val="784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ill Sans MT" panose="020B0502020104020203" pitchFamily="34" charset="0"/>
            </a:rPr>
            <a:t>Televisions 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2970853" y="1709057"/>
        <a:ext cx="2055954" cy="1233572"/>
      </dsp:txXfrm>
    </dsp:sp>
    <dsp:sp modelId="{9831B812-F36F-4F9E-B630-379310A82ACF}">
      <dsp:nvSpPr>
        <dsp:cNvPr id="0" name=""/>
        <dsp:cNvSpPr/>
      </dsp:nvSpPr>
      <dsp:spPr>
        <a:xfrm>
          <a:off x="7553831" y="2280124"/>
          <a:ext cx="442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269" y="45720"/>
              </a:lnTo>
            </a:path>
          </a:pathLst>
        </a:custGeom>
        <a:noFill/>
        <a:ln w="12700" cap="flat" cmpd="sng" algn="ctr">
          <a:solidFill>
            <a:schemeClr val="accent5">
              <a:hueOff val="-11440476"/>
              <a:satOff val="15322"/>
              <a:lumOff val="1045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763144" y="2323479"/>
        <a:ext cx="23643" cy="4728"/>
      </dsp:txXfrm>
    </dsp:sp>
    <dsp:sp modelId="{449525A3-156C-4C33-BCBD-88948E42AF7C}">
      <dsp:nvSpPr>
        <dsp:cNvPr id="0" name=""/>
        <dsp:cNvSpPr/>
      </dsp:nvSpPr>
      <dsp:spPr>
        <a:xfrm>
          <a:off x="5499677" y="1709057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10296429"/>
                <a:satOff val="13790"/>
                <a:lumOff val="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296429"/>
                <a:satOff val="13790"/>
                <a:lumOff val="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296429"/>
                <a:satOff val="13790"/>
                <a:lumOff val="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ill Sans MT" panose="020B0502020104020203" pitchFamily="34" charset="0"/>
            </a:rPr>
            <a:t>Household items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5499677" y="1709057"/>
        <a:ext cx="2055954" cy="1233572"/>
      </dsp:txXfrm>
    </dsp:sp>
    <dsp:sp modelId="{6618A79C-1215-4A0D-AE54-CD285733A046}">
      <dsp:nvSpPr>
        <dsp:cNvPr id="0" name=""/>
        <dsp:cNvSpPr/>
      </dsp:nvSpPr>
      <dsp:spPr>
        <a:xfrm>
          <a:off x="1470007" y="2940830"/>
          <a:ext cx="7586470" cy="593468"/>
        </a:xfrm>
        <a:custGeom>
          <a:avLst/>
          <a:gdLst/>
          <a:ahLst/>
          <a:cxnLst/>
          <a:rect l="0" t="0" r="0" b="0"/>
          <a:pathLst>
            <a:path>
              <a:moveTo>
                <a:pt x="7586470" y="0"/>
              </a:moveTo>
              <a:lnTo>
                <a:pt x="7586470" y="313834"/>
              </a:lnTo>
              <a:lnTo>
                <a:pt x="0" y="313834"/>
              </a:lnTo>
              <a:lnTo>
                <a:pt x="0" y="593468"/>
              </a:lnTo>
            </a:path>
          </a:pathLst>
        </a:custGeom>
        <a:noFill/>
        <a:ln w="12700" cap="flat" cmpd="sng" algn="ctr">
          <a:solidFill>
            <a:schemeClr val="accent5">
              <a:hueOff val="-13347222"/>
              <a:satOff val="17876"/>
              <a:lumOff val="1220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2940" y="3235200"/>
        <a:ext cx="380604" cy="4728"/>
      </dsp:txXfrm>
    </dsp:sp>
    <dsp:sp modelId="{E0BB60E5-33B3-44BA-A1FE-ECE4D70B90C1}">
      <dsp:nvSpPr>
        <dsp:cNvPr id="0" name=""/>
        <dsp:cNvSpPr/>
      </dsp:nvSpPr>
      <dsp:spPr>
        <a:xfrm>
          <a:off x="8028500" y="1709057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12012500"/>
                <a:satOff val="16088"/>
                <a:lumOff val="10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012500"/>
                <a:satOff val="16088"/>
                <a:lumOff val="10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012500"/>
                <a:satOff val="16088"/>
                <a:lumOff val="10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ill Sans MT" panose="020B0502020104020203" pitchFamily="34" charset="0"/>
            </a:rPr>
            <a:t>Radios 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8028500" y="1709057"/>
        <a:ext cx="2055954" cy="1233572"/>
      </dsp:txXfrm>
    </dsp:sp>
    <dsp:sp modelId="{D91BB10E-BC89-4A4A-B705-F6DE579D4164}">
      <dsp:nvSpPr>
        <dsp:cNvPr id="0" name=""/>
        <dsp:cNvSpPr/>
      </dsp:nvSpPr>
      <dsp:spPr>
        <a:xfrm>
          <a:off x="2496184" y="4137764"/>
          <a:ext cx="442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269" y="45720"/>
              </a:lnTo>
            </a:path>
          </a:pathLst>
        </a:custGeom>
        <a:noFill/>
        <a:ln w="12700" cap="flat" cmpd="sng" algn="ctr">
          <a:solidFill>
            <a:schemeClr val="accent5">
              <a:hueOff val="-15253968"/>
              <a:satOff val="20429"/>
              <a:lumOff val="1394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05497" y="4181120"/>
        <a:ext cx="23643" cy="4728"/>
      </dsp:txXfrm>
    </dsp:sp>
    <dsp:sp modelId="{77D7D60E-7CCC-4ADB-8B4E-2FB98BA846C3}">
      <dsp:nvSpPr>
        <dsp:cNvPr id="0" name=""/>
        <dsp:cNvSpPr/>
      </dsp:nvSpPr>
      <dsp:spPr>
        <a:xfrm>
          <a:off x="442030" y="3566698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13728571"/>
                <a:satOff val="18386"/>
                <a:lumOff val="1255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728571"/>
                <a:satOff val="18386"/>
                <a:lumOff val="1255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728571"/>
                <a:satOff val="18386"/>
                <a:lumOff val="1255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Transformers </a:t>
          </a:r>
        </a:p>
      </dsp:txBody>
      <dsp:txXfrm>
        <a:off x="442030" y="3566698"/>
        <a:ext cx="2055954" cy="1233572"/>
      </dsp:txXfrm>
    </dsp:sp>
    <dsp:sp modelId="{F846E196-5F85-4D22-B403-A0A25281EC0A}">
      <dsp:nvSpPr>
        <dsp:cNvPr id="0" name=""/>
        <dsp:cNvSpPr/>
      </dsp:nvSpPr>
      <dsp:spPr>
        <a:xfrm>
          <a:off x="5025007" y="4137764"/>
          <a:ext cx="4422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2269" y="45720"/>
              </a:lnTo>
            </a:path>
          </a:pathLst>
        </a:custGeom>
        <a:noFill/>
        <a:ln w="12700" cap="flat" cmpd="sng" algn="ctr">
          <a:solidFill>
            <a:schemeClr val="accent5">
              <a:hueOff val="-17160714"/>
              <a:satOff val="22983"/>
              <a:lumOff val="1568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4320" y="4181120"/>
        <a:ext cx="23643" cy="4728"/>
      </dsp:txXfrm>
    </dsp:sp>
    <dsp:sp modelId="{0F7645A2-0A59-4FFB-A1D0-EC4F766FF716}">
      <dsp:nvSpPr>
        <dsp:cNvPr id="0" name=""/>
        <dsp:cNvSpPr/>
      </dsp:nvSpPr>
      <dsp:spPr>
        <a:xfrm>
          <a:off x="2970853" y="3566698"/>
          <a:ext cx="2055954" cy="1233572"/>
        </a:xfrm>
        <a:prstGeom prst="rect">
          <a:avLst/>
        </a:prstGeom>
        <a:gradFill rotWithShape="0">
          <a:gsLst>
            <a:gs pos="0">
              <a:schemeClr val="accent5">
                <a:hueOff val="-15444642"/>
                <a:satOff val="20685"/>
                <a:lumOff val="1411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5444642"/>
                <a:satOff val="20685"/>
                <a:lumOff val="1411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5444642"/>
                <a:satOff val="20685"/>
                <a:lumOff val="1411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Switch boards, consoles </a:t>
          </a:r>
        </a:p>
      </dsp:txBody>
      <dsp:txXfrm>
        <a:off x="2970853" y="3566698"/>
        <a:ext cx="2055954" cy="1233572"/>
      </dsp:txXfrm>
    </dsp:sp>
    <dsp:sp modelId="{B7F6AD31-6754-418C-ABEC-970C3B7B66F6}">
      <dsp:nvSpPr>
        <dsp:cNvPr id="0" name=""/>
        <dsp:cNvSpPr/>
      </dsp:nvSpPr>
      <dsp:spPr>
        <a:xfrm>
          <a:off x="5499677" y="3415499"/>
          <a:ext cx="2937197" cy="1535970"/>
        </a:xfrm>
        <a:prstGeom prst="rect">
          <a:avLst/>
        </a:prstGeom>
        <a:gradFill rotWithShape="0">
          <a:gsLst>
            <a:gs pos="0">
              <a:schemeClr val="accent5">
                <a:hueOff val="-17160714"/>
                <a:satOff val="22983"/>
                <a:lumOff val="1568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7160714"/>
                <a:satOff val="22983"/>
                <a:lumOff val="1568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7160714"/>
                <a:satOff val="22983"/>
                <a:lumOff val="1568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743" tIns="105748" rIns="100743" bIns="10574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Gill Sans MT" panose="020B0502020104020203" pitchFamily="34" charset="0"/>
            </a:rPr>
            <a:t>Any other product  listed as Electric and electrical equipment  under Kenya’s </a:t>
          </a:r>
          <a:r>
            <a:rPr lang="en-GB" sz="1400" b="1" kern="1200" dirty="0">
              <a:latin typeface="Gill Sans MT" panose="020B0502020104020203" pitchFamily="34" charset="0"/>
            </a:rPr>
            <a:t>Environmental Management and Coordination Act (EMCA) of 1999</a:t>
          </a:r>
          <a:endParaRPr lang="en-US" sz="1400" kern="1200" dirty="0">
            <a:latin typeface="Gill Sans MT" panose="020B0502020104020203" pitchFamily="34" charset="0"/>
          </a:endParaRPr>
        </a:p>
      </dsp:txBody>
      <dsp:txXfrm>
        <a:off x="5499677" y="3415499"/>
        <a:ext cx="2937197" cy="1535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#1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73BF7-9F20-4FF1-9ABD-A779005E04AE}" type="datetimeFigureOut">
              <a:rPr lang="en-KE" smtClean="0"/>
              <a:t>25/03/2025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7DCD-E78F-4643-9053-AE4E5B10B42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5531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95A7F885-12A0-12F5-847D-515D7E6CE8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E6134BB-5858-D0EF-4D72-893709A2C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KE" altLang="en-KE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42059C6-A685-4C94-5AE5-17627804D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2E934F-33B6-4918-B438-950EB200A7A0}" type="slidenum">
              <a:rPr lang="en-KE" altLang="en-KE" smtClean="0">
                <a:latin typeface="Aptos" panose="020B00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KE" altLang="en-KE">
              <a:latin typeface="Aptos" panose="020B00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1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1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2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9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0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4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8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1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9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1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prok.co.ke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-wastepro@kam.co.k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logo for a company&#10;&#10;Description automatically generated">
            <a:extLst>
              <a:ext uri="{FF2B5EF4-FFF2-40B4-BE49-F238E27FC236}">
                <a16:creationId xmlns:a16="http://schemas.microsoft.com/office/drawing/2014/main" id="{32C799D4-426E-4A72-BDAB-DC7EF0BD4D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758" b="6372"/>
          <a:stretch/>
        </p:blipFill>
        <p:spPr>
          <a:xfrm>
            <a:off x="703182" y="2092051"/>
            <a:ext cx="4777381" cy="2504153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6EA01FA5-0998-5200-C70C-F6147DCF7E22}"/>
              </a:ext>
            </a:extLst>
          </p:cNvPr>
          <p:cNvSpPr txBox="1">
            <a:spLocks/>
          </p:cNvSpPr>
          <p:nvPr/>
        </p:nvSpPr>
        <p:spPr>
          <a:xfrm>
            <a:off x="5894962" y="1984443"/>
            <a:ext cx="5458838" cy="4192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  <a:defRPr/>
            </a:pPr>
            <a:endParaRPr lang="en-US" b="1" dirty="0"/>
          </a:p>
          <a:p>
            <a:pPr marL="0">
              <a:spcBef>
                <a:spcPct val="0"/>
              </a:spcBef>
              <a:spcAft>
                <a:spcPts val="600"/>
              </a:spcAft>
              <a:defRPr/>
            </a:pPr>
            <a:endParaRPr lang="en-US" b="1" dirty="0"/>
          </a:p>
          <a:p>
            <a:pPr marL="0">
              <a:spcBef>
                <a:spcPct val="0"/>
              </a:spcBef>
              <a:spcAft>
                <a:spcPts val="600"/>
              </a:spcAft>
              <a:defRPr/>
            </a:pPr>
            <a:r>
              <a:rPr lang="en-US" b="1" dirty="0">
                <a:solidFill>
                  <a:schemeClr val="accent3"/>
                </a:solidFill>
              </a:rPr>
              <a:t>Electronic- waste Producer Responsibility Organization of Kenya (EPROK)</a:t>
            </a:r>
          </a:p>
          <a:p>
            <a:pPr marL="0">
              <a:spcBef>
                <a:spcPct val="0"/>
              </a:spcBef>
              <a:spcAft>
                <a:spcPts val="600"/>
              </a:spcAft>
              <a:defRPr/>
            </a:pPr>
            <a:endParaRPr lang="en-US" b="1" dirty="0">
              <a:solidFill>
                <a:schemeClr val="accent3"/>
              </a:solidFill>
            </a:endParaRPr>
          </a:p>
          <a:p>
            <a:pPr marL="0">
              <a:spcBef>
                <a:spcPct val="0"/>
              </a:spcBef>
              <a:spcAft>
                <a:spcPts val="600"/>
              </a:spcAft>
              <a:defRPr/>
            </a:pPr>
            <a:endParaRPr lang="en-US" b="1" dirty="0">
              <a:solidFill>
                <a:schemeClr val="accent3"/>
              </a:solidFill>
            </a:endParaRPr>
          </a:p>
          <a:p>
            <a:pPr marL="0">
              <a:spcBef>
                <a:spcPct val="0"/>
              </a:spcBef>
              <a:spcAft>
                <a:spcPts val="600"/>
              </a:spcAft>
              <a:defRPr/>
            </a:pPr>
            <a:r>
              <a:rPr lang="en-US" b="1" dirty="0">
                <a:solidFill>
                  <a:schemeClr val="accent3"/>
                </a:solidFill>
              </a:rPr>
              <a:t>PROFILE BRIEF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11">
            <a:extLst>
              <a:ext uri="{FF2B5EF4-FFF2-40B4-BE49-F238E27FC236}">
                <a16:creationId xmlns:a16="http://schemas.microsoft.com/office/drawing/2014/main" id="{EA63A353-B3B5-8FA1-674A-DBC3DF2F4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 flipH="1">
            <a:off x="0" y="6737350"/>
            <a:ext cx="12192000" cy="123825"/>
            <a:chOff x="1" y="6737460"/>
            <a:chExt cx="12192000" cy="123364"/>
          </a:xfrm>
        </p:grpSpPr>
        <p:sp>
          <p:nvSpPr>
            <p:cNvPr id="13" name="Rectangle 12" descr="&quot;&quot;">
              <a:extLst>
                <a:ext uri="{FF2B5EF4-FFF2-40B4-BE49-F238E27FC236}">
                  <a16:creationId xmlns:a16="http://schemas.microsoft.com/office/drawing/2014/main" id="{1DD07E84-3F66-EE29-A5C1-39F42816D64B}"/>
                </a:ext>
              </a:extLst>
            </p:cNvPr>
            <p:cNvSpPr/>
            <p:nvPr/>
          </p:nvSpPr>
          <p:spPr>
            <a:xfrm rot="16200000">
              <a:off x="6034320" y="703142"/>
              <a:ext cx="123364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066DAB7-EC84-888A-A48B-9285D3CB624B}"/>
                </a:ext>
              </a:extLst>
            </p:cNvPr>
            <p:cNvSpPr/>
            <p:nvPr/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4339" name="TextBox 10">
            <a:extLst>
              <a:ext uri="{FF2B5EF4-FFF2-40B4-BE49-F238E27FC236}">
                <a16:creationId xmlns:a16="http://schemas.microsoft.com/office/drawing/2014/main" id="{0E93A513-993B-164C-156E-9D3D16433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503238"/>
            <a:ext cx="923607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1D9A78"/>
              </a:buClr>
              <a:buSzPct val="80000"/>
              <a:buFontTx/>
              <a:buNone/>
            </a:pPr>
            <a:r>
              <a:rPr lang="en-US" altLang="en-KE" sz="2400" b="1" dirty="0">
                <a:solidFill>
                  <a:srgbClr val="00B050"/>
                </a:solidFill>
                <a:latin typeface="Gill Sans MT" panose="020B0502020104020203" pitchFamily="34" charset="0"/>
              </a:rPr>
              <a:t>MEMBERSHIP AND EPR FEE</a:t>
            </a:r>
          </a:p>
        </p:txBody>
      </p:sp>
      <p:sp>
        <p:nvSpPr>
          <p:cNvPr id="5128" name="TextBox 14">
            <a:extLst>
              <a:ext uri="{FF2B5EF4-FFF2-40B4-BE49-F238E27FC236}">
                <a16:creationId xmlns:a16="http://schemas.microsoft.com/office/drawing/2014/main" id="{273ECD5A-496C-D653-61F5-E1701335A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1077913"/>
            <a:ext cx="9950450" cy="47089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457200" eaLnBrk="1" hangingPunct="1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en-US" altLang="en-KE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0" indent="0" algn="just" defTabSz="457200" eaLnBrk="1" hangingPunct="1">
              <a:spcAft>
                <a:spcPts val="1200"/>
              </a:spcAft>
              <a:defRPr/>
            </a:pPr>
            <a:r>
              <a:rPr lang="en-GB" altLang="en-KE" sz="2800" b="1" dirty="0">
                <a:solidFill>
                  <a:prstClr val="black"/>
                </a:solidFill>
                <a:latin typeface="Gill Sans MT" panose="020B0502020104020203" pitchFamily="34" charset="0"/>
              </a:rPr>
              <a:t>Please reach out to us to confirm our current fees for: </a:t>
            </a:r>
          </a:p>
          <a:p>
            <a:pPr algn="just" defTabSz="457200" eaLnBrk="1" hangingPunct="1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en-KE" sz="2800" b="1" dirty="0">
                <a:solidFill>
                  <a:prstClr val="black"/>
                </a:solidFill>
                <a:latin typeface="Gill Sans MT" panose="020B0502020104020203" pitchFamily="34" charset="0"/>
              </a:rPr>
              <a:t>Membership (Certificate of membership is issued): </a:t>
            </a:r>
            <a:r>
              <a:rPr lang="en-GB" altLang="en-KE" sz="2800" dirty="0">
                <a:solidFill>
                  <a:prstClr val="black"/>
                </a:solidFill>
                <a:latin typeface="Gill Sans MT" panose="020B0502020104020203" pitchFamily="34" charset="0"/>
              </a:rPr>
              <a:t>Membership fees set at the PRO level to cover operational and administrative overheads (weighted according to company revenue)</a:t>
            </a:r>
          </a:p>
          <a:p>
            <a:pPr algn="just" defTabSz="457200" eaLnBrk="1" hangingPunct="1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en-KE" sz="2800" b="1" dirty="0">
                <a:solidFill>
                  <a:prstClr val="black"/>
                </a:solidFill>
                <a:latin typeface="Gill Sans MT" panose="020B0502020104020203" pitchFamily="34" charset="0"/>
              </a:rPr>
              <a:t>Extended Producer Responsibility (EPR) fees: </a:t>
            </a:r>
            <a:r>
              <a:rPr lang="en-GB" altLang="en-KE" sz="2800" dirty="0">
                <a:solidFill>
                  <a:prstClr val="black"/>
                </a:solidFill>
                <a:latin typeface="Gill Sans MT" panose="020B0502020104020203" pitchFamily="34" charset="0"/>
              </a:rPr>
              <a:t>Set for each vertical depending on the waste fractions, collection targets, industry/fraction characteristics, and volume of products brought to market</a:t>
            </a:r>
            <a:endParaRPr lang="en-US" altLang="en-KE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516BF741-0FE7-779C-EC08-376B54537E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758" b="6372"/>
          <a:stretch/>
        </p:blipFill>
        <p:spPr>
          <a:xfrm>
            <a:off x="10297885" y="24745"/>
            <a:ext cx="1404257" cy="119654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1ACA38C7-AEB4-0ED5-4D2C-FEA01D9B4FD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468938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C32666E6-9279-BF24-E4CD-71D556D1D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2300" y="639763"/>
            <a:ext cx="4224338" cy="5578475"/>
          </a:xfrm>
        </p:spPr>
        <p:txBody>
          <a:bodyPr/>
          <a:lstStyle/>
          <a:p>
            <a:pPr algn="ctr" eaLnBrk="1" hangingPunct="1"/>
            <a:r>
              <a:rPr lang="en-US" altLang="en-KE" b="1" dirty="0">
                <a:solidFill>
                  <a:srgbClr val="FFFFFF"/>
                </a:solidFill>
                <a:latin typeface="Century Gothic" panose="020B0502020202020204" pitchFamily="34" charset="0"/>
              </a:rPr>
              <a:t>EPROK GOVERNANCE</a:t>
            </a:r>
            <a:endParaRPr lang="en-KE" altLang="en-KE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AA0D50AA-7315-22A5-5FEF-F20009A62D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758" b="6372"/>
          <a:stretch/>
        </p:blipFill>
        <p:spPr>
          <a:xfrm>
            <a:off x="5660572" y="489855"/>
            <a:ext cx="6354596" cy="541759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040279B-742E-669C-F54A-AA1AC8814D5F}"/>
              </a:ext>
            </a:extLst>
          </p:cNvPr>
          <p:cNvSpPr txBox="1"/>
          <p:nvPr/>
        </p:nvSpPr>
        <p:spPr>
          <a:xfrm>
            <a:off x="8022771" y="871538"/>
            <a:ext cx="3433763" cy="141446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600"/>
              </a:spcAft>
              <a:buClr>
                <a:srgbClr val="156082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Gill Sans MT" panose="020B0502020104020203" pitchFamily="34" charset="0"/>
                <a:ea typeface="+mj-ea"/>
                <a:cs typeface="+mj-cs"/>
              </a:rPr>
              <a:t>EPROK Board of Directors</a:t>
            </a:r>
          </a:p>
        </p:txBody>
      </p:sp>
      <p:sp>
        <p:nvSpPr>
          <p:cNvPr id="51" name="Rectangle 50" descr="&quot;&quot;">
            <a:extLst>
              <a:ext uri="{FF2B5EF4-FFF2-40B4-BE49-F238E27FC236}">
                <a16:creationId xmlns:a16="http://schemas.microsoft.com/office/drawing/2014/main" id="{272BB681-2928-7548-952C-46EADB31BF3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7577138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2" name="Straight Connector 51" descr="&quot;&quot;">
            <a:extLst>
              <a:ext uri="{FF2B5EF4-FFF2-40B4-BE49-F238E27FC236}">
                <a16:creationId xmlns:a16="http://schemas.microsoft.com/office/drawing/2014/main" id="{C5A059B6-08BA-16C0-2156-1F2A2A6BC97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8199438" y="871538"/>
            <a:ext cx="736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D12D7BB-5DEF-4BA4-0A9E-5E6A5C426D5B}"/>
              </a:ext>
            </a:extLst>
          </p:cNvPr>
          <p:cNvSpPr txBox="1"/>
          <p:nvPr/>
        </p:nvSpPr>
        <p:spPr>
          <a:xfrm>
            <a:off x="7805057" y="1760989"/>
            <a:ext cx="3907972" cy="482486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indent="-2286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Gill Sans MT" panose="020B0502020104020203" pitchFamily="34" charset="0"/>
              </a:rPr>
              <a:t>EPROK has a Board of Directors, secretaries, and authorized signatories as subscribers to a memorandum of association as per Section 12 of the Companies Act, 2015. The Board is drawn from 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Gill Sans MT" panose="020B0502020104020203" pitchFamily="34" charset="0"/>
              </a:rPr>
              <a:t>Safaricom Kenya Ltd , 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Gill Sans MT" panose="020B0502020104020203" pitchFamily="34" charset="0"/>
              </a:rPr>
              <a:t>Associated Battery Manufactures E.A Ltd , 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kern="100" dirty="0">
                <a:effectLst/>
                <a:latin typeface="Gill Sans MT" panose="020B05020201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 Light Limited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Gill Sans MT" panose="020B0502020104020203" pitchFamily="34" charset="0"/>
              </a:rPr>
              <a:t>M-Kopa Kenya Limited, 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kern="100" dirty="0">
                <a:effectLst/>
                <a:latin typeface="Gill Sans MT" panose="020B05020201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Solar Panda Kenya</a:t>
            </a:r>
            <a:r>
              <a:rPr lang="en-US" sz="1500" dirty="0">
                <a:latin typeface="Gill Sans MT" panose="020B0502020104020203" pitchFamily="34" charset="0"/>
              </a:rPr>
              <a:t>, 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Gill Sans MT" panose="020B0502020104020203" pitchFamily="34" charset="0"/>
              </a:rPr>
              <a:t>Greenlight Planet Kenya Limited 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Gill Sans MT" panose="020B0502020104020203" pitchFamily="34" charset="0"/>
              </a:rPr>
              <a:t>Hotpoint Appliances Ltd 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Gill Sans MT" panose="020B0502020104020203" pitchFamily="34" charset="0"/>
              </a:rPr>
              <a:t>Kenya Renewable Energy Association (KEREA)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kern="100" dirty="0">
                <a:effectLst/>
                <a:latin typeface="Gill Sans MT" panose="020B05020201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Total Energies Marketing Kenya Limited </a:t>
            </a:r>
          </a:p>
          <a:p>
            <a:pPr marL="5715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56082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1500" kern="100" dirty="0">
                <a:effectLst/>
                <a:latin typeface="Gill Sans MT" panose="020B05020201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Kenya Waste </a:t>
            </a:r>
            <a:r>
              <a:rPr lang="en-US" sz="1500" kern="100" dirty="0" err="1">
                <a:effectLst/>
                <a:latin typeface="Gill Sans MT" panose="020B05020201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Recylers</a:t>
            </a:r>
            <a:r>
              <a:rPr lang="en-US" sz="1500" kern="100" dirty="0">
                <a:effectLst/>
                <a:latin typeface="Gill Sans MT" panose="020B05020201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Collectors Association</a:t>
            </a:r>
            <a:endParaRPr lang="en-US" sz="1500" dirty="0">
              <a:latin typeface="Gill Sans MT" panose="020B0502020104020203" pitchFamily="34" charset="0"/>
            </a:endParaRPr>
          </a:p>
          <a:p>
            <a:pPr marL="57150" indent="-2286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1400" i="1" dirty="0">
              <a:latin typeface="+mn-lt"/>
            </a:endParaRPr>
          </a:p>
        </p:txBody>
      </p:sp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08AB537D-6124-1ED3-C491-D645A4CFFB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758" b="6372"/>
          <a:stretch/>
        </p:blipFill>
        <p:spPr>
          <a:xfrm>
            <a:off x="604837" y="500741"/>
            <a:ext cx="6269319" cy="534488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>
            <a:extLst>
              <a:ext uri="{FF2B5EF4-FFF2-40B4-BE49-F238E27FC236}">
                <a16:creationId xmlns:a16="http://schemas.microsoft.com/office/drawing/2014/main" id="{CBD41159-6EBB-6241-2848-447DC9D89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1095375"/>
            <a:ext cx="4676775" cy="468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Clr>
                <a:srgbClr val="1D9A78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altLang="en-KE" sz="1800" b="1" dirty="0">
                <a:latin typeface="Gill Sans MT" panose="020B0502020104020203" pitchFamily="34" charset="0"/>
              </a:rPr>
              <a:t>EPROK has 50 members with representation from the 10 waste streams categorized as hazardous product packaging(s).</a:t>
            </a:r>
          </a:p>
          <a:p>
            <a:pPr algn="just" eaLnBrk="1" hangingPunct="1">
              <a:buClr>
                <a:srgbClr val="1D9A78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altLang="en-KE" sz="1800" dirty="0">
                <a:latin typeface="Gill Sans MT" panose="020B0502020104020203" pitchFamily="34" charset="0"/>
              </a:rPr>
              <a:t>22 are paid-up members as of November 2024 and 28 are under registration.</a:t>
            </a:r>
          </a:p>
          <a:p>
            <a:pPr algn="just" eaLnBrk="1" hangingPunct="1">
              <a:buClr>
                <a:srgbClr val="1D9A78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altLang="en-KE" sz="1800" dirty="0">
                <a:latin typeface="Gill Sans MT" panose="020B0502020104020203" pitchFamily="34" charset="0"/>
              </a:rPr>
              <a:t>Most members fall under multiple sub-sectors.</a:t>
            </a:r>
          </a:p>
        </p:txBody>
      </p:sp>
      <p:grpSp>
        <p:nvGrpSpPr>
          <p:cNvPr id="17411" name="Group 11">
            <a:extLst>
              <a:ext uri="{FF2B5EF4-FFF2-40B4-BE49-F238E27FC236}">
                <a16:creationId xmlns:a16="http://schemas.microsoft.com/office/drawing/2014/main" id="{7A587768-49CF-F9AE-6B79-6B42526F6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 flipH="1">
            <a:off x="0" y="6737350"/>
            <a:ext cx="12192000" cy="123825"/>
            <a:chOff x="1" y="6737460"/>
            <a:chExt cx="12192000" cy="123364"/>
          </a:xfrm>
        </p:grpSpPr>
        <p:sp>
          <p:nvSpPr>
            <p:cNvPr id="13" name="Rectangle 12" descr="&quot;&quot;">
              <a:extLst>
                <a:ext uri="{FF2B5EF4-FFF2-40B4-BE49-F238E27FC236}">
                  <a16:creationId xmlns:a16="http://schemas.microsoft.com/office/drawing/2014/main" id="{AB491FED-61C5-C466-CF8F-AB9C6171824E}"/>
                </a:ext>
              </a:extLst>
            </p:cNvPr>
            <p:cNvSpPr/>
            <p:nvPr/>
          </p:nvSpPr>
          <p:spPr>
            <a:xfrm rot="16200000">
              <a:off x="6034320" y="703142"/>
              <a:ext cx="123364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096BE70-77CC-FFEB-58A9-440FF88725E2}"/>
                </a:ext>
              </a:extLst>
            </p:cNvPr>
            <p:cNvSpPr/>
            <p:nvPr/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90418AC-0D88-E6E6-7F9E-406A1F00D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565966"/>
              </p:ext>
            </p:extLst>
          </p:nvPr>
        </p:nvGraphicFramePr>
        <p:xfrm>
          <a:off x="6443663" y="1492250"/>
          <a:ext cx="4962526" cy="4206061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481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2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</a:rPr>
                        <a:t>Waste stream/Cluster</a:t>
                      </a:r>
                      <a:endParaRPr lang="en-US" sz="16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</a:rPr>
                        <a:t>Number of companies represented of the 50</a:t>
                      </a:r>
                      <a:endParaRPr lang="en-US" sz="16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5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Mobile phones/tablets </a:t>
                      </a: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5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</a:rPr>
                        <a:t>Televisions </a:t>
                      </a:r>
                      <a:endParaRPr lang="en-US" sz="16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0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Batteries </a:t>
                      </a: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Solar &amp; solar panels</a:t>
                      </a: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Households </a:t>
                      </a: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Fridges </a:t>
                      </a: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0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</a:rPr>
                        <a:t>Electricals</a:t>
                      </a:r>
                      <a:endParaRPr lang="en-US" sz="16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endParaRPr lang="en-US" sz="16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6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</a:rPr>
                        <a:t>Cooking stoves </a:t>
                      </a:r>
                      <a:endParaRPr lang="en-US" sz="16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Electricals </a:t>
                      </a: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0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Others</a:t>
                      </a:r>
                    </a:p>
                  </a:txBody>
                  <a:tcPr marL="68564" marR="685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68564" marR="6856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449" name="TextBox 8">
            <a:extLst>
              <a:ext uri="{FF2B5EF4-FFF2-40B4-BE49-F238E27FC236}">
                <a16:creationId xmlns:a16="http://schemas.microsoft.com/office/drawing/2014/main" id="{C2B4135E-D552-CC75-945F-8ADA1DCFA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59581"/>
            <a:ext cx="923607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1D9A78"/>
              </a:buClr>
              <a:buSzPct val="80000"/>
              <a:buFontTx/>
              <a:buNone/>
            </a:pPr>
            <a:r>
              <a:rPr lang="en-US" altLang="en-KE" sz="2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CURRENT MEMBERSHIP AND WASTE STREAMS</a:t>
            </a: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B5BC2404-A985-ADD5-2EE4-CFD39245517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758" b="6372"/>
          <a:stretch/>
        </p:blipFill>
        <p:spPr>
          <a:xfrm>
            <a:off x="10297885" y="24745"/>
            <a:ext cx="1404257" cy="11965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FD5EC0C-CA97-3CA8-71E3-1B2169980A9D}"/>
              </a:ext>
            </a:extLst>
          </p:cNvPr>
          <p:cNvSpPr txBox="1"/>
          <p:nvPr/>
        </p:nvSpPr>
        <p:spPr>
          <a:xfrm>
            <a:off x="8153400" y="1128713"/>
            <a:ext cx="3433763" cy="141446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600"/>
              </a:spcAft>
              <a:buClr>
                <a:srgbClr val="156082"/>
              </a:buClr>
              <a:buSzPct val="80000"/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EPROK SOCIAL MEDIA</a:t>
            </a:r>
          </a:p>
        </p:txBody>
      </p:sp>
      <p:sp>
        <p:nvSpPr>
          <p:cNvPr id="51" name="Rectangle 50" descr="&quot;&quot;">
            <a:extLst>
              <a:ext uri="{FF2B5EF4-FFF2-40B4-BE49-F238E27FC236}">
                <a16:creationId xmlns:a16="http://schemas.microsoft.com/office/drawing/2014/main" id="{7CFC1EE1-FD39-E67B-C50D-B2B07FF8547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7577138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2" name="Straight Connector 51" descr="&quot;&quot;">
            <a:extLst>
              <a:ext uri="{FF2B5EF4-FFF2-40B4-BE49-F238E27FC236}">
                <a16:creationId xmlns:a16="http://schemas.microsoft.com/office/drawing/2014/main" id="{E019EBFF-1460-C8D6-395A-05B2D900CF24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8199438" y="871538"/>
            <a:ext cx="736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C85447B-53B7-AFF7-E3A2-D72749DEF44A}"/>
              </a:ext>
            </a:extLst>
          </p:cNvPr>
          <p:cNvSpPr txBox="1"/>
          <p:nvPr/>
        </p:nvSpPr>
        <p:spPr>
          <a:xfrm>
            <a:off x="8153400" y="2543175"/>
            <a:ext cx="3433763" cy="3598863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2286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ill Sans MT" panose="020B0502020104020203" pitchFamily="34" charset="0"/>
              </a:rPr>
              <a:t>We are available on social media through the following accounts.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b="1" dirty="0">
                <a:latin typeface="Gill Sans MT" panose="020B0502020104020203" pitchFamily="34" charset="0"/>
              </a:rPr>
              <a:t>1. EPROK Website 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>
                <a:latin typeface="Gill Sans MT" panose="020B0502020104020203" pitchFamily="34" charset="0"/>
                <a:hlinkClick r:id="rId2"/>
              </a:rPr>
              <a:t>https://eprok.co.ke/</a:t>
            </a:r>
            <a:r>
              <a:rPr lang="en-US" dirty="0">
                <a:latin typeface="Gill Sans MT" panose="020B0502020104020203" pitchFamily="34" charset="0"/>
              </a:rPr>
              <a:t> 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b="1" dirty="0">
                <a:latin typeface="Gill Sans MT" panose="020B0502020104020203" pitchFamily="34" charset="0"/>
              </a:rPr>
              <a:t>2. EPROK LinkedIn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>
                <a:solidFill>
                  <a:schemeClr val="accent1"/>
                </a:solidFill>
                <a:latin typeface="Gill Sans MT" panose="020B0502020104020203" pitchFamily="34" charset="0"/>
              </a:rPr>
              <a:t>Electronic -waste EPROK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b="1" dirty="0">
                <a:latin typeface="Gill Sans MT" panose="020B0502020104020203" pitchFamily="34" charset="0"/>
              </a:rPr>
              <a:t>3. EPROK Facebook account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>
                <a:solidFill>
                  <a:schemeClr val="accent1"/>
                </a:solidFill>
                <a:latin typeface="Gill Sans MT" panose="020B0502020104020203" pitchFamily="34" charset="0"/>
              </a:rPr>
              <a:t>EPROK KENYA</a:t>
            </a:r>
          </a:p>
          <a:p>
            <a:pPr indent="-2286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US" sz="1400" i="1" dirty="0">
              <a:latin typeface="+mn-lt"/>
            </a:endParaRP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lang="en-US" sz="1400" i="1" dirty="0">
              <a:latin typeface="+mn-lt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F522EAF6-4A78-59B2-632D-4EC707C8C94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758" b="6372"/>
          <a:stretch/>
        </p:blipFill>
        <p:spPr>
          <a:xfrm>
            <a:off x="209015" y="500741"/>
            <a:ext cx="6486382" cy="552994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768DA4-1F4A-683D-D312-03041E20B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46893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B6F339-6666-7846-586B-2A0819ED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639763"/>
            <a:ext cx="4503738" cy="55784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Contact us:</a:t>
            </a:r>
            <a:b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</a:br>
            <a:b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Electronic- waste Producer Responsibility Organization of Kenya (EPROK)</a:t>
            </a:r>
            <a:b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KAM House, 5</a:t>
            </a:r>
            <a:r>
              <a:rPr lang="en-US" sz="2800" baseline="30000" dirty="0">
                <a:solidFill>
                  <a:srgbClr val="FFFFFF"/>
                </a:solidFill>
                <a:latin typeface="Gill Sans MT" panose="020B0502020104020203" pitchFamily="34" charset="0"/>
              </a:rPr>
              <a:t>th</a:t>
            </a: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 Floor, </a:t>
            </a:r>
            <a:r>
              <a:rPr lang="en-US" sz="2800" dirty="0" err="1">
                <a:solidFill>
                  <a:srgbClr val="FFFFFF"/>
                </a:solidFill>
                <a:latin typeface="Gill Sans MT" panose="020B0502020104020203" pitchFamily="34" charset="0"/>
              </a:rPr>
              <a:t>Mwanzi</a:t>
            </a: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 Road, </a:t>
            </a:r>
            <a:r>
              <a:rPr lang="en-US" sz="2800" dirty="0" err="1">
                <a:solidFill>
                  <a:srgbClr val="FFFFFF"/>
                </a:solidFill>
                <a:latin typeface="Gill Sans MT" panose="020B0502020104020203" pitchFamily="34" charset="0"/>
              </a:rPr>
              <a:t>Westlands</a:t>
            </a: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, Nairobi</a:t>
            </a:r>
            <a:b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P.O Box 300225-00100, Nairobi, Kenya</a:t>
            </a:r>
            <a:b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</a:br>
            <a:b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Email: </a:t>
            </a: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  <a:hlinkClick r:id="rId2"/>
              </a:rPr>
              <a:t>e-wastepro@kam.co.ke</a:t>
            </a: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   </a:t>
            </a:r>
            <a:b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</a:br>
            <a:r>
              <a:rPr lang="en-US" sz="2800" dirty="0">
                <a:solidFill>
                  <a:srgbClr val="FFFFFF"/>
                </a:solidFill>
                <a:latin typeface="Gill Sans MT" panose="020B0502020104020203" pitchFamily="34" charset="0"/>
              </a:rPr>
              <a:t>Phone: +254 20 815 5532/ +254 722 201368</a:t>
            </a:r>
            <a:endParaRPr lang="en-KE" sz="280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754A3BAC-E6CE-6132-64E5-11401E845BB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758" b="6372"/>
          <a:stretch/>
        </p:blipFill>
        <p:spPr>
          <a:xfrm>
            <a:off x="5924608" y="489855"/>
            <a:ext cx="6090559" cy="51924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C2040CF9-60C9-4628-E258-8F5DE149E3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468938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3" name="Title 1">
            <a:extLst>
              <a:ext uri="{FF2B5EF4-FFF2-40B4-BE49-F238E27FC236}">
                <a16:creationId xmlns:a16="http://schemas.microsoft.com/office/drawing/2014/main" id="{9D0BD169-DB37-52D6-EEDC-22839D3AA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2300" y="639763"/>
            <a:ext cx="4224338" cy="5578475"/>
          </a:xfrm>
        </p:spPr>
        <p:txBody>
          <a:bodyPr/>
          <a:lstStyle/>
          <a:p>
            <a:pPr algn="ctr" eaLnBrk="1" hangingPunct="1"/>
            <a:r>
              <a:rPr lang="en-US" altLang="en-KE" b="1" dirty="0">
                <a:solidFill>
                  <a:srgbClr val="FFFFFF"/>
                </a:solidFill>
                <a:latin typeface="Century Gothic" panose="020B0502020202020204" pitchFamily="34" charset="0"/>
              </a:rPr>
              <a:t>ABOUT EPROK</a:t>
            </a:r>
            <a:endParaRPr lang="en-KE" altLang="en-KE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0DACDD9C-32CC-05AD-99B0-E61272442E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758" b="6372"/>
          <a:stretch/>
        </p:blipFill>
        <p:spPr>
          <a:xfrm>
            <a:off x="5924608" y="489855"/>
            <a:ext cx="6090559" cy="51924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1">
            <a:extLst>
              <a:ext uri="{FF2B5EF4-FFF2-40B4-BE49-F238E27FC236}">
                <a16:creationId xmlns:a16="http://schemas.microsoft.com/office/drawing/2014/main" id="{F127F1AD-4D5C-E79E-FA89-0E85C1144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 flipH="1">
            <a:off x="0" y="6737350"/>
            <a:ext cx="12192000" cy="123825"/>
            <a:chOff x="1" y="6737460"/>
            <a:chExt cx="12192000" cy="123364"/>
          </a:xfrm>
          <a:solidFill>
            <a:srgbClr val="00B0F0"/>
          </a:solidFill>
        </p:grpSpPr>
        <p:sp>
          <p:nvSpPr>
            <p:cNvPr id="13" name="Rectangle 12" descr="&quot;&quot;">
              <a:extLst>
                <a:ext uri="{FF2B5EF4-FFF2-40B4-BE49-F238E27FC236}">
                  <a16:creationId xmlns:a16="http://schemas.microsoft.com/office/drawing/2014/main" id="{43E9C851-A607-FBB9-DF0D-7CE169B24208}"/>
                </a:ext>
              </a:extLst>
            </p:cNvPr>
            <p:cNvSpPr/>
            <p:nvPr/>
          </p:nvSpPr>
          <p:spPr>
            <a:xfrm rot="16200000">
              <a:off x="6034320" y="703142"/>
              <a:ext cx="123364" cy="1219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F5FED32-AEE2-837E-3E2C-3F7F3BDEC334}"/>
                </a:ext>
              </a:extLst>
            </p:cNvPr>
            <p:cNvSpPr/>
            <p:nvPr/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B2D5438-E7FA-8DEA-A853-632D64487F6A}"/>
              </a:ext>
            </a:extLst>
          </p:cNvPr>
          <p:cNvSpPr txBox="1"/>
          <p:nvPr/>
        </p:nvSpPr>
        <p:spPr>
          <a:xfrm>
            <a:off x="1022350" y="503238"/>
            <a:ext cx="9236075" cy="423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D9A78"/>
              </a:buClr>
              <a:buSzPct val="80000"/>
              <a:defRPr/>
            </a:pPr>
            <a:r>
              <a:rPr lang="en-US" sz="24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ABOUT EPROK</a:t>
            </a:r>
          </a:p>
        </p:txBody>
      </p:sp>
      <p:graphicFrame>
        <p:nvGraphicFramePr>
          <p:cNvPr id="5130" name="TextBox 14">
            <a:extLst>
              <a:ext uri="{FF2B5EF4-FFF2-40B4-BE49-F238E27FC236}">
                <a16:creationId xmlns:a16="http://schemas.microsoft.com/office/drawing/2014/main" id="{875DD4C9-5EDD-7C4F-50CD-1363762245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7815154"/>
              </p:ext>
            </p:extLst>
          </p:nvPr>
        </p:nvGraphicFramePr>
        <p:xfrm>
          <a:off x="881742" y="1345116"/>
          <a:ext cx="11081657" cy="4660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96EFD8E7-88A5-3D04-12AB-4E682E3921C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r="1758" b="6372"/>
          <a:stretch/>
        </p:blipFill>
        <p:spPr>
          <a:xfrm>
            <a:off x="10297885" y="24745"/>
            <a:ext cx="1404257" cy="11965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1">
            <a:extLst>
              <a:ext uri="{FF2B5EF4-FFF2-40B4-BE49-F238E27FC236}">
                <a16:creationId xmlns:a16="http://schemas.microsoft.com/office/drawing/2014/main" id="{49292A67-2054-35D3-6DD3-76AC6E38ED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 flipH="1">
            <a:off x="0" y="6737350"/>
            <a:ext cx="12192000" cy="123825"/>
            <a:chOff x="1" y="6737460"/>
            <a:chExt cx="12192000" cy="123364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3" name="Rectangle 12" descr="&quot;&quot;">
              <a:extLst>
                <a:ext uri="{FF2B5EF4-FFF2-40B4-BE49-F238E27FC236}">
                  <a16:creationId xmlns:a16="http://schemas.microsoft.com/office/drawing/2014/main" id="{80708437-6B01-5677-48E6-440DA4B0C945}"/>
                </a:ext>
              </a:extLst>
            </p:cNvPr>
            <p:cNvSpPr/>
            <p:nvPr/>
          </p:nvSpPr>
          <p:spPr>
            <a:xfrm rot="16200000">
              <a:off x="6034320" y="703142"/>
              <a:ext cx="123364" cy="1219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3EA2D17-94A4-274F-4DAD-002D6ED96A36}"/>
                </a:ext>
              </a:extLst>
            </p:cNvPr>
            <p:cNvSpPr/>
            <p:nvPr/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EB91278-0039-F6DE-C47A-8F61D3C8CE27}"/>
              </a:ext>
            </a:extLst>
          </p:cNvPr>
          <p:cNvSpPr txBox="1"/>
          <p:nvPr/>
        </p:nvSpPr>
        <p:spPr>
          <a:xfrm>
            <a:off x="608693" y="501651"/>
            <a:ext cx="9236075" cy="423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D9A78"/>
              </a:buClr>
              <a:buSzPct val="80000"/>
              <a:defRPr/>
            </a:pPr>
            <a:r>
              <a:rPr lang="en-US" sz="24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ABOUT EPROK</a:t>
            </a:r>
          </a:p>
        </p:txBody>
      </p:sp>
      <p:pic>
        <p:nvPicPr>
          <p:cNvPr id="7172" name="Graphic 2" descr="Group of people with solid fill">
            <a:extLst>
              <a:ext uri="{FF2B5EF4-FFF2-40B4-BE49-F238E27FC236}">
                <a16:creationId xmlns:a16="http://schemas.microsoft.com/office/drawing/2014/main" id="{22DE843B-CB70-1710-B757-E2E10F1A3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167798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DF2564F-EEA0-27D5-4733-1D32C51BB387}"/>
              </a:ext>
            </a:extLst>
          </p:cNvPr>
          <p:cNvSpPr txBox="1"/>
          <p:nvPr/>
        </p:nvSpPr>
        <p:spPr>
          <a:xfrm>
            <a:off x="1290638" y="2967038"/>
            <a:ext cx="424021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Gill Sans MT" panose="020B0502020104020203" pitchFamily="34" charset="0"/>
              </a:rPr>
              <a:t>Over 50 members </a:t>
            </a:r>
            <a:endParaRPr lang="en-KE" dirty="0">
              <a:latin typeface="Gill Sans MT" panose="020B05020201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BDB05-5738-0E3D-1F6A-41F5BB82FF9F}"/>
              </a:ext>
            </a:extLst>
          </p:cNvPr>
          <p:cNvSpPr txBox="1"/>
          <p:nvPr/>
        </p:nvSpPr>
        <p:spPr>
          <a:xfrm>
            <a:off x="5640388" y="2592388"/>
            <a:ext cx="57351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ill Sans MT" panose="020B0502020104020203" pitchFamily="34" charset="0"/>
              </a:rPr>
              <a:t>Broad representation from over 10 waste streams categorized under electric and electronic</a:t>
            </a:r>
            <a:endParaRPr lang="en-KE" dirty="0">
              <a:latin typeface="Gill Sans MT" panose="020B0502020104020203" pitchFamily="34" charset="0"/>
            </a:endParaRPr>
          </a:p>
        </p:txBody>
      </p:sp>
      <p:pic>
        <p:nvPicPr>
          <p:cNvPr id="7175" name="Graphic 6" descr="Hibiscus outline">
            <a:extLst>
              <a:ext uri="{FF2B5EF4-FFF2-40B4-BE49-F238E27FC236}">
                <a16:creationId xmlns:a16="http://schemas.microsoft.com/office/drawing/2014/main" id="{F928DF6C-7E79-6AFA-09F8-A3B3B0390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166211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Graphic 17" descr="Open hand with plant outline">
            <a:extLst>
              <a:ext uri="{FF2B5EF4-FFF2-40B4-BE49-F238E27FC236}">
                <a16:creationId xmlns:a16="http://schemas.microsoft.com/office/drawing/2014/main" id="{6D4A28A3-5CAD-D7F6-89BB-BB183DB4A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450" y="3765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61972F2-E04C-B36B-2486-70F3EA570434}"/>
              </a:ext>
            </a:extLst>
          </p:cNvPr>
          <p:cNvSpPr txBox="1"/>
          <p:nvPr/>
        </p:nvSpPr>
        <p:spPr>
          <a:xfrm>
            <a:off x="7288213" y="4741862"/>
            <a:ext cx="42418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Gill Sans MT" panose="020B0502020104020203" pitchFamily="34" charset="0"/>
              </a:rPr>
              <a:t>Post-consumer waste management and collection support to member companies</a:t>
            </a:r>
            <a:endParaRPr lang="en-KE" dirty="0">
              <a:latin typeface="Gill Sans MT" panose="020B0502020104020203" pitchFamily="34" charset="0"/>
            </a:endParaRPr>
          </a:p>
        </p:txBody>
      </p:sp>
      <p:pic>
        <p:nvPicPr>
          <p:cNvPr id="7179" name="Graphic 20" descr="Ribbon with solid fill">
            <a:extLst>
              <a:ext uri="{FF2B5EF4-FFF2-40B4-BE49-F238E27FC236}">
                <a16:creationId xmlns:a16="http://schemas.microsoft.com/office/drawing/2014/main" id="{3D58B074-2E40-1230-65ED-74989329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42608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9EB432B-E189-271F-5304-8EB575C70956}"/>
              </a:ext>
            </a:extLst>
          </p:cNvPr>
          <p:cNvSpPr txBox="1"/>
          <p:nvPr/>
        </p:nvSpPr>
        <p:spPr>
          <a:xfrm>
            <a:off x="1747838" y="4573588"/>
            <a:ext cx="424021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Gill Sans MT" panose="020B0502020104020203" pitchFamily="34" charset="0"/>
              </a:rPr>
              <a:t>First PRO set up in Kenya on Electronic &amp; electric  waste</a:t>
            </a:r>
            <a:endParaRPr lang="en-KE" dirty="0">
              <a:latin typeface="Gill Sans MT" panose="020B0502020104020203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C6C0AA11-0266-B6CF-0780-0EE1F486A2F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r="1758" b="6372"/>
          <a:stretch/>
        </p:blipFill>
        <p:spPr>
          <a:xfrm>
            <a:off x="10297885" y="24745"/>
            <a:ext cx="1404257" cy="11965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 descr="&quot;&quot;">
            <a:extLst>
              <a:ext uri="{FF2B5EF4-FFF2-40B4-BE49-F238E27FC236}">
                <a16:creationId xmlns:a16="http://schemas.microsoft.com/office/drawing/2014/main" id="{173EF3EB-8A3B-A780-3BDE-4543D6968EE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ectangle 11" descr="&quot;&quot;">
            <a:extLst>
              <a:ext uri="{FF2B5EF4-FFF2-40B4-BE49-F238E27FC236}">
                <a16:creationId xmlns:a16="http://schemas.microsoft.com/office/drawing/2014/main" id="{DAC31B0C-48D7-265A-F22B-83744520D25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6102350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4" name="Rectangle 13" descr="&quot;&quot;">
            <a:extLst>
              <a:ext uri="{FF2B5EF4-FFF2-40B4-BE49-F238E27FC236}">
                <a16:creationId xmlns:a16="http://schemas.microsoft.com/office/drawing/2014/main" id="{3F2FBD9C-2A7B-6949-60CA-11E92E71BA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6102350" cy="2286000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B4D1B2-599B-AFE5-266F-84388B3FF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28613"/>
            <a:ext cx="4778375" cy="16287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b="1" kern="100" dirty="0">
                <a:solidFill>
                  <a:schemeClr val="accent1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EPR Policy and Regulatory Frameworks </a:t>
            </a:r>
            <a:br>
              <a:rPr lang="en-US" sz="3100" kern="100" dirty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100" dirty="0">
              <a:latin typeface="Gill Sans MT" panose="020B0502020104020203" pitchFamily="34" charset="0"/>
            </a:endParaRPr>
          </a:p>
        </p:txBody>
      </p:sp>
      <p:sp>
        <p:nvSpPr>
          <p:cNvPr id="8200" name="Slide Number Placeholder 3">
            <a:extLst>
              <a:ext uri="{FF2B5EF4-FFF2-40B4-BE49-F238E27FC236}">
                <a16:creationId xmlns:a16="http://schemas.microsoft.com/office/drawing/2014/main" id="{692D8D52-0C6C-922A-9DA2-CDD4920BD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515600" y="6356350"/>
            <a:ext cx="146208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fld id="{5E5F9518-766F-4B6F-B16B-CF40EAABAFB3}" type="slidenum">
              <a:rPr lang="en-US" altLang="en-KE" sz="1200" smtClean="0">
                <a:solidFill>
                  <a:srgbClr val="FFFFFF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5</a:t>
            </a:fld>
            <a:endParaRPr lang="en-US" altLang="en-KE" sz="1200">
              <a:solidFill>
                <a:srgbClr val="FFFFFF"/>
              </a:solidFill>
            </a:endParaRPr>
          </a:p>
        </p:txBody>
      </p:sp>
      <p:pic>
        <p:nvPicPr>
          <p:cNvPr id="4" name="Picture 3" descr="A green recycle bin full of electronics&#10;&#10;Description automatically generated">
            <a:extLst>
              <a:ext uri="{FF2B5EF4-FFF2-40B4-BE49-F238E27FC236}">
                <a16:creationId xmlns:a16="http://schemas.microsoft.com/office/drawing/2014/main" id="{5F814F6E-1399-832D-D8E1-F0034D0E48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102" t="15070" r="21949" b="-128"/>
          <a:stretch/>
        </p:blipFill>
        <p:spPr>
          <a:xfrm>
            <a:off x="8394370" y="328613"/>
            <a:ext cx="3797630" cy="5614987"/>
          </a:xfrm>
          <a:prstGeom prst="rect">
            <a:avLst/>
          </a:prstGeom>
        </p:spPr>
      </p:pic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AE1CD413-3F50-82D5-2DC8-8FB5183948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6609365"/>
              </p:ext>
            </p:extLst>
          </p:nvPr>
        </p:nvGraphicFramePr>
        <p:xfrm>
          <a:off x="-716973" y="1439334"/>
          <a:ext cx="8940573" cy="5282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1">
            <a:extLst>
              <a:ext uri="{FF2B5EF4-FFF2-40B4-BE49-F238E27FC236}">
                <a16:creationId xmlns:a16="http://schemas.microsoft.com/office/drawing/2014/main" id="{0EB9FC98-9103-F11E-4048-3D45937057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 flipH="1">
            <a:off x="0" y="6737350"/>
            <a:ext cx="12192000" cy="123825"/>
            <a:chOff x="1" y="6737460"/>
            <a:chExt cx="12192000" cy="123364"/>
          </a:xfrm>
          <a:solidFill>
            <a:srgbClr val="00B050"/>
          </a:solidFill>
        </p:grpSpPr>
        <p:sp>
          <p:nvSpPr>
            <p:cNvPr id="13" name="Rectangle 12" descr="&quot;&quot;">
              <a:extLst>
                <a:ext uri="{FF2B5EF4-FFF2-40B4-BE49-F238E27FC236}">
                  <a16:creationId xmlns:a16="http://schemas.microsoft.com/office/drawing/2014/main" id="{971B9612-7FC3-E5AB-8E0D-ABB778C3CE6B}"/>
                </a:ext>
              </a:extLst>
            </p:cNvPr>
            <p:cNvSpPr/>
            <p:nvPr/>
          </p:nvSpPr>
          <p:spPr>
            <a:xfrm rot="16200000">
              <a:off x="6034320" y="703142"/>
              <a:ext cx="123364" cy="1219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CB0738-31A2-231C-81D0-DB820F172EB7}"/>
                </a:ext>
              </a:extLst>
            </p:cNvPr>
            <p:cNvSpPr/>
            <p:nvPr/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219" name="TextBox 10">
            <a:extLst>
              <a:ext uri="{FF2B5EF4-FFF2-40B4-BE49-F238E27FC236}">
                <a16:creationId xmlns:a16="http://schemas.microsoft.com/office/drawing/2014/main" id="{48FF57ED-12AA-2291-053E-26027306C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50" y="503238"/>
            <a:ext cx="923607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1D9A78"/>
              </a:buClr>
              <a:buSzPct val="80000"/>
              <a:buFontTx/>
              <a:buNone/>
            </a:pPr>
            <a:r>
              <a:rPr lang="en-US" altLang="en-KE" sz="2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PARTNERSHIPS </a:t>
            </a:r>
          </a:p>
        </p:txBody>
      </p:sp>
      <p:graphicFrame>
        <p:nvGraphicFramePr>
          <p:cNvPr id="5130" name="TextBox 14">
            <a:extLst>
              <a:ext uri="{FF2B5EF4-FFF2-40B4-BE49-F238E27FC236}">
                <a16:creationId xmlns:a16="http://schemas.microsoft.com/office/drawing/2014/main" id="{FFDE20EA-1240-3C6D-65E2-B8D214FE27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7119466"/>
              </p:ext>
            </p:extLst>
          </p:nvPr>
        </p:nvGraphicFramePr>
        <p:xfrm>
          <a:off x="1022349" y="1296988"/>
          <a:ext cx="10581822" cy="5178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D7E706F0-B71F-6820-BFED-2B3902DEBB1D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r="1758" b="6372"/>
          <a:stretch/>
        </p:blipFill>
        <p:spPr>
          <a:xfrm>
            <a:off x="10297885" y="24745"/>
            <a:ext cx="1404257" cy="11965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E7152EB1-108A-F66B-F6B2-DD7291D5BE1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468938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43" name="Title 1">
            <a:extLst>
              <a:ext uri="{FF2B5EF4-FFF2-40B4-BE49-F238E27FC236}">
                <a16:creationId xmlns:a16="http://schemas.microsoft.com/office/drawing/2014/main" id="{892C5A1E-205F-7F13-C1DA-E53BB56F5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2300" y="639763"/>
            <a:ext cx="4224338" cy="5578475"/>
          </a:xfrm>
        </p:spPr>
        <p:txBody>
          <a:bodyPr/>
          <a:lstStyle/>
          <a:p>
            <a:pPr algn="ctr" eaLnBrk="1" hangingPunct="1"/>
            <a:r>
              <a:rPr lang="en-US" altLang="en-KE" b="1" dirty="0">
                <a:solidFill>
                  <a:srgbClr val="FFFFFF"/>
                </a:solidFill>
                <a:latin typeface="Century Gothic" panose="020B0502020202020204" pitchFamily="34" charset="0"/>
              </a:rPr>
              <a:t>EPROK EPR COMPLIANCE SERVICE SUPPORT</a:t>
            </a:r>
            <a:endParaRPr lang="en-KE" altLang="en-KE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C6C0AA11-0266-B6CF-0780-0EE1F486A2F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758" b="6372"/>
          <a:stretch/>
        </p:blipFill>
        <p:spPr>
          <a:xfrm>
            <a:off x="5452178" y="-63671"/>
            <a:ext cx="6701517" cy="57133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Slide Background" descr="&quot;&quot;">
            <a:extLst>
              <a:ext uri="{FF2B5EF4-FFF2-40B4-BE49-F238E27FC236}">
                <a16:creationId xmlns:a16="http://schemas.microsoft.com/office/drawing/2014/main" id="{78F3AB28-B7F8-6A03-E32F-4B9974B9B4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080EA6-6B17-BBD8-4159-8A4825CCE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4079875" cy="1708150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br>
              <a:rPr lang="en-US" sz="2500" dirty="0"/>
            </a:br>
            <a:r>
              <a:rPr lang="en-US" sz="2500" b="1" dirty="0">
                <a:latin typeface="Gill Sans MT" panose="020B0502020104020203" pitchFamily="34" charset="0"/>
              </a:rPr>
              <a:t>We support you to comply with Extended Producer Responsibility requirements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E78A3D-FA4D-BBC8-E6EB-AC8B4F8D58B6}"/>
              </a:ext>
            </a:extLst>
          </p:cNvPr>
          <p:cNvSpPr txBox="1"/>
          <p:nvPr/>
        </p:nvSpPr>
        <p:spPr>
          <a:xfrm>
            <a:off x="762000" y="2470150"/>
            <a:ext cx="4079875" cy="3770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indent="-2286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latin typeface="Gill Sans MT" panose="020B0502020104020203" pitchFamily="34" charset="0"/>
              </a:rPr>
              <a:t>Our services</a:t>
            </a:r>
          </a:p>
          <a:p>
            <a:pPr indent="-2286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Gill Sans MT" panose="020B0502020104020203" pitchFamily="34" charset="0"/>
            </a:endParaRPr>
          </a:p>
          <a:p>
            <a:pPr marL="5715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en-US" sz="2000" dirty="0">
                <a:latin typeface="Gill Sans MT" panose="020B0502020104020203" pitchFamily="34" charset="0"/>
              </a:rPr>
              <a:t>Management of post-consumer waste services </a:t>
            </a:r>
          </a:p>
          <a:p>
            <a:pPr marL="5715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en-US" sz="2000" dirty="0">
                <a:latin typeface="Gill Sans MT" panose="020B0502020104020203" pitchFamily="34" charset="0"/>
              </a:rPr>
              <a:t>Reporting packaging and product volumes to relevant regulators</a:t>
            </a:r>
          </a:p>
          <a:p>
            <a:pPr marL="571500" indent="-45720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en-US" sz="2000" dirty="0">
                <a:latin typeface="Gill Sans MT" panose="020B0502020104020203" pitchFamily="34" charset="0"/>
              </a:rPr>
              <a:t>Advisory services on EPR compliance - innovative environmentally sustainable packaging and product design.</a:t>
            </a:r>
          </a:p>
        </p:txBody>
      </p:sp>
      <p:sp>
        <p:nvSpPr>
          <p:cNvPr id="28" name="Rectangle 27" descr="&quot;&quot;">
            <a:extLst>
              <a:ext uri="{FF2B5EF4-FFF2-40B4-BE49-F238E27FC236}">
                <a16:creationId xmlns:a16="http://schemas.microsoft.com/office/drawing/2014/main" id="{BDED91A2-F4F5-B70D-832F-C3E99D58F5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410200" y="0"/>
            <a:ext cx="67818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77800" dist="215900" dir="8520000" sx="94000" sy="94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AC4D4E73-D478-EED4-21E0-A16242C9F9C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758" b="6372"/>
          <a:stretch/>
        </p:blipFill>
        <p:spPr>
          <a:xfrm>
            <a:off x="5715000" y="311155"/>
            <a:ext cx="6300167" cy="53711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Slide Background" descr="&quot;&quot;">
            <a:extLst>
              <a:ext uri="{FF2B5EF4-FFF2-40B4-BE49-F238E27FC236}">
                <a16:creationId xmlns:a16="http://schemas.microsoft.com/office/drawing/2014/main" id="{47A68265-4DC4-1CA7-2146-EFCA6B12E44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5" name="Title 1">
            <a:extLst>
              <a:ext uri="{FF2B5EF4-FFF2-40B4-BE49-F238E27FC236}">
                <a16:creationId xmlns:a16="http://schemas.microsoft.com/office/drawing/2014/main" id="{EDF5BCED-4CD7-3424-69DC-7E8FB1A29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745"/>
            <a:ext cx="5910943" cy="13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KE" sz="3200" b="1" dirty="0">
                <a:solidFill>
                  <a:srgbClr val="00B050"/>
                </a:solidFill>
                <a:latin typeface="Gill Sans MT" panose="020B0502020104020203" pitchFamily="34" charset="0"/>
              </a:rPr>
              <a:t>Electronic &amp; Electrical Sectors Supported under EPROK</a:t>
            </a:r>
          </a:p>
        </p:txBody>
      </p:sp>
      <p:sp>
        <p:nvSpPr>
          <p:cNvPr id="31" name="Rectangle 30" descr="&quot;&quot;">
            <a:extLst>
              <a:ext uri="{FF2B5EF4-FFF2-40B4-BE49-F238E27FC236}">
                <a16:creationId xmlns:a16="http://schemas.microsoft.com/office/drawing/2014/main" id="{424F14BE-0B74-CF58-3477-4FDA70AB4A1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410200" y="0"/>
            <a:ext cx="67818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77800" dist="215900" dir="8520000" sx="94000" sy="94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A61716E6-110D-8D30-6B6B-1E39C4E72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527873"/>
              </p:ext>
            </p:extLst>
          </p:nvPr>
        </p:nvGraphicFramePr>
        <p:xfrm>
          <a:off x="903514" y="1678488"/>
          <a:ext cx="10526485" cy="4954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FA3172CE-D7C7-0AC4-7C4D-40EDAD97C17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r="1758" b="6372"/>
          <a:stretch/>
        </p:blipFill>
        <p:spPr>
          <a:xfrm>
            <a:off x="10297885" y="24745"/>
            <a:ext cx="1404257" cy="11965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797</Words>
  <Application>Microsoft Office PowerPoint</Application>
  <PresentationFormat>Widescreen</PresentationFormat>
  <Paragraphs>98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Century Gothic</vt:lpstr>
      <vt:lpstr>Gill Sans MT</vt:lpstr>
      <vt:lpstr>Wingdings</vt:lpstr>
      <vt:lpstr>Office Theme</vt:lpstr>
      <vt:lpstr>PowerPoint Presentation</vt:lpstr>
      <vt:lpstr>ABOUT EPROK</vt:lpstr>
      <vt:lpstr>PowerPoint Presentation</vt:lpstr>
      <vt:lpstr>PowerPoint Presentation</vt:lpstr>
      <vt:lpstr>EPR Policy and Regulatory Frameworks  </vt:lpstr>
      <vt:lpstr>PowerPoint Presentation</vt:lpstr>
      <vt:lpstr>EPROK EPR COMPLIANCE SERVICE SUPPORT</vt:lpstr>
      <vt:lpstr> We support you to comply with Extended Producer Responsibility requirements</vt:lpstr>
      <vt:lpstr>PowerPoint Presentation</vt:lpstr>
      <vt:lpstr>PowerPoint Presentation</vt:lpstr>
      <vt:lpstr>EPROK GOVERNANCE</vt:lpstr>
      <vt:lpstr>PowerPoint Presentation</vt:lpstr>
      <vt:lpstr>PowerPoint Presentation</vt:lpstr>
      <vt:lpstr>PowerPoint Presentation</vt:lpstr>
      <vt:lpstr>Contact us:  Electronic- waste Producer Responsibility Organization of Kenya (EPROK) KAM House, 5th Floor, Mwanzi Road, Westlands, Nairobi P.O Box 300225-00100, Nairobi, Kenya  Email: e-wastepro@kam.co.ke    Phone: +254 20 815 5532/ +254 722 201368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Fred Migwi</dc:creator>
  <cp:lastModifiedBy>Fred Migwi</cp:lastModifiedBy>
  <cp:revision>5</cp:revision>
  <dcterms:created xsi:type="dcterms:W3CDTF">2024-12-05T12:02:20Z</dcterms:created>
  <dcterms:modified xsi:type="dcterms:W3CDTF">2025-03-25T07:45:10Z</dcterms:modified>
</cp:coreProperties>
</file>