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5" r:id="rId4"/>
    <p:sldId id="258" r:id="rId5"/>
    <p:sldId id="266" r:id="rId6"/>
    <p:sldId id="267" r:id="rId7"/>
    <p:sldId id="261" r:id="rId8"/>
    <p:sldId id="262"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67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oleObject" Target="file:///D:\Tiger\office\FLASH%20D%20SEPT2013\KNBS%202025\E-waste%202025\Ewaste%20generetaed%20graph%203.22.2025.xlsx" TargetMode="External"/><Relationship Id="rId4" Type="http://schemas.openxmlformats.org/officeDocument/2006/relationships/image" Target="../media/image12.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81254861291202E-2"/>
          <c:y val="0.23298880275624501"/>
          <c:w val="0.87163598651801899"/>
          <c:h val="0.65564168819982804"/>
        </c:manualLayout>
      </c:layout>
      <c:lineChart>
        <c:grouping val="standard"/>
        <c:varyColors val="0"/>
        <c:ser>
          <c:idx val="1"/>
          <c:order val="1"/>
          <c:tx>
            <c:strRef>
              <c:f>'[Ewaste generetaed graph 3.22.2025.xlsx]ResultWG'!$B$6</c:f>
              <c:strCache>
                <c:ptCount val="1"/>
                <c:pt idx="0">
                  <c:v>Temperature exchange equipment</c:v>
                </c:pt>
              </c:strCache>
            </c:strRef>
          </c:tx>
          <c:spPr>
            <a:ln w="28575" cap="rnd">
              <a:solidFill>
                <a:srgbClr val="00AD4C"/>
              </a:solidFill>
              <a:round/>
            </a:ln>
            <a:effectLst/>
          </c:spPr>
          <c:marker>
            <c:symbol val="none"/>
          </c:marker>
          <c:cat>
            <c:numRef>
              <c:f>'[Ewaste generetaed graph 3.22.2025.xlsx]ResultWG'!$C$5:$AF$5</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'[Ewaste generetaed graph 3.22.2025.xlsx]ResultWG'!$C$6:$AF$6</c:f>
              <c:numCache>
                <c:formatCode>0</c:formatCode>
                <c:ptCount val="30"/>
                <c:pt idx="0">
                  <c:v>1188.2759800311501</c:v>
                </c:pt>
                <c:pt idx="1">
                  <c:v>1347.16628080583</c:v>
                </c:pt>
                <c:pt idx="2">
                  <c:v>1509.6709569234899</c:v>
                </c:pt>
                <c:pt idx="3">
                  <c:v>1673.3763529476801</c:v>
                </c:pt>
                <c:pt idx="4">
                  <c:v>1850.91311371698</c:v>
                </c:pt>
                <c:pt idx="5">
                  <c:v>2031.33138218574</c:v>
                </c:pt>
                <c:pt idx="6">
                  <c:v>2212.0943626315802</c:v>
                </c:pt>
                <c:pt idx="7">
                  <c:v>2398.74888743257</c:v>
                </c:pt>
                <c:pt idx="8">
                  <c:v>2600.2326996358902</c:v>
                </c:pt>
                <c:pt idx="9">
                  <c:v>2822.0490188885101</c:v>
                </c:pt>
                <c:pt idx="10">
                  <c:v>3065.0154628775999</c:v>
                </c:pt>
                <c:pt idx="11">
                  <c:v>3392.1614049034001</c:v>
                </c:pt>
                <c:pt idx="12">
                  <c:v>3777.7597821259101</c:v>
                </c:pt>
                <c:pt idx="13">
                  <c:v>4213.6932531023003</c:v>
                </c:pt>
                <c:pt idx="14">
                  <c:v>4697.5361567047203</c:v>
                </c:pt>
                <c:pt idx="15">
                  <c:v>5262.6194109243897</c:v>
                </c:pt>
                <c:pt idx="16">
                  <c:v>5830.9190442848903</c:v>
                </c:pt>
                <c:pt idx="17">
                  <c:v>6395.9172569436996</c:v>
                </c:pt>
                <c:pt idx="18">
                  <c:v>6953.60333781389</c:v>
                </c:pt>
                <c:pt idx="19">
                  <c:v>7499.6620958122703</c:v>
                </c:pt>
                <c:pt idx="20">
                  <c:v>8007.7451544591604</c:v>
                </c:pt>
                <c:pt idx="21">
                  <c:v>8479.5098619269393</c:v>
                </c:pt>
                <c:pt idx="22">
                  <c:v>8913.3436177921194</c:v>
                </c:pt>
                <c:pt idx="23">
                  <c:v>9320.1691509025495</c:v>
                </c:pt>
                <c:pt idx="24">
                  <c:v>9683.8365542725005</c:v>
                </c:pt>
                <c:pt idx="25">
                  <c:v>10022.0542058913</c:v>
                </c:pt>
                <c:pt idx="26">
                  <c:v>10319.3724298503</c:v>
                </c:pt>
                <c:pt idx="27">
                  <c:v>10557.3210484022</c:v>
                </c:pt>
                <c:pt idx="28">
                  <c:v>10775.926476394499</c:v>
                </c:pt>
                <c:pt idx="29">
                  <c:v>11005.719499029001</c:v>
                </c:pt>
              </c:numCache>
            </c:numRef>
          </c:val>
          <c:smooth val="1"/>
          <c:extLst>
            <c:ext xmlns:c16="http://schemas.microsoft.com/office/drawing/2014/chart" uri="{C3380CC4-5D6E-409C-BE32-E72D297353CC}">
              <c16:uniqueId val="{00000000-9E0F-440D-8D02-9C2B3912CAE2}"/>
            </c:ext>
          </c:extLst>
        </c:ser>
        <c:ser>
          <c:idx val="2"/>
          <c:order val="2"/>
          <c:tx>
            <c:strRef>
              <c:f>'[Ewaste generetaed graph 3.22.2025.xlsx]ResultWG'!$B$7</c:f>
              <c:strCache>
                <c:ptCount val="1"/>
                <c:pt idx="0">
                  <c:v>Screens, monitors, and equipment containing screens (..)</c:v>
                </c:pt>
              </c:strCache>
            </c:strRef>
          </c:tx>
          <c:spPr>
            <a:ln w="28575" cap="rnd">
              <a:solidFill>
                <a:srgbClr val="EE3B24"/>
              </a:solidFill>
              <a:round/>
            </a:ln>
            <a:effectLst/>
          </c:spPr>
          <c:marker>
            <c:symbol val="none"/>
          </c:marker>
          <c:cat>
            <c:numRef>
              <c:f>'[Ewaste generetaed graph 3.22.2025.xlsx]ResultWG'!$C$5:$AF$5</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'[Ewaste generetaed graph 3.22.2025.xlsx]ResultWG'!$C$7:$AF$7</c:f>
              <c:numCache>
                <c:formatCode>0</c:formatCode>
                <c:ptCount val="30"/>
                <c:pt idx="0">
                  <c:v>280.35016765927497</c:v>
                </c:pt>
                <c:pt idx="1">
                  <c:v>321.046603885114</c:v>
                </c:pt>
                <c:pt idx="2">
                  <c:v>363.530602575123</c:v>
                </c:pt>
                <c:pt idx="3">
                  <c:v>405.20314691083001</c:v>
                </c:pt>
                <c:pt idx="4">
                  <c:v>437.96539141717898</c:v>
                </c:pt>
                <c:pt idx="5">
                  <c:v>466.12044765663501</c:v>
                </c:pt>
                <c:pt idx="6">
                  <c:v>497.82685917235898</c:v>
                </c:pt>
                <c:pt idx="7">
                  <c:v>552.89681777846602</c:v>
                </c:pt>
                <c:pt idx="8">
                  <c:v>636.10276674121701</c:v>
                </c:pt>
                <c:pt idx="9">
                  <c:v>753.22287633206099</c:v>
                </c:pt>
                <c:pt idx="10">
                  <c:v>901.15511239323803</c:v>
                </c:pt>
                <c:pt idx="11">
                  <c:v>1087.4838148082399</c:v>
                </c:pt>
                <c:pt idx="12">
                  <c:v>1325.66962826073</c:v>
                </c:pt>
                <c:pt idx="13">
                  <c:v>1604.9136514496199</c:v>
                </c:pt>
                <c:pt idx="14">
                  <c:v>1899.1124412648801</c:v>
                </c:pt>
                <c:pt idx="15">
                  <c:v>2221.6053283882602</c:v>
                </c:pt>
                <c:pt idx="16">
                  <c:v>2566.2401850307401</c:v>
                </c:pt>
                <c:pt idx="17">
                  <c:v>2905.97987466212</c:v>
                </c:pt>
                <c:pt idx="18">
                  <c:v>3233.6141897796201</c:v>
                </c:pt>
                <c:pt idx="19">
                  <c:v>3525.4679611116799</c:v>
                </c:pt>
                <c:pt idx="20">
                  <c:v>3764.70112160705</c:v>
                </c:pt>
                <c:pt idx="21">
                  <c:v>3976.62622931955</c:v>
                </c:pt>
                <c:pt idx="22">
                  <c:v>4177.9427615211598</c:v>
                </c:pt>
                <c:pt idx="23">
                  <c:v>4374.1699863132899</c:v>
                </c:pt>
                <c:pt idx="24">
                  <c:v>4580.7436284492696</c:v>
                </c:pt>
                <c:pt idx="25">
                  <c:v>4822.4565714248401</c:v>
                </c:pt>
                <c:pt idx="26">
                  <c:v>5065.28996498783</c:v>
                </c:pt>
                <c:pt idx="27">
                  <c:v>5296.5773634242396</c:v>
                </c:pt>
                <c:pt idx="28">
                  <c:v>5512.5595869993604</c:v>
                </c:pt>
                <c:pt idx="29">
                  <c:v>5715.0823120880495</c:v>
                </c:pt>
              </c:numCache>
            </c:numRef>
          </c:val>
          <c:smooth val="1"/>
          <c:extLst>
            <c:ext xmlns:c16="http://schemas.microsoft.com/office/drawing/2014/chart" uri="{C3380CC4-5D6E-409C-BE32-E72D297353CC}">
              <c16:uniqueId val="{00000001-9E0F-440D-8D02-9C2B3912CAE2}"/>
            </c:ext>
          </c:extLst>
        </c:ser>
        <c:ser>
          <c:idx val="3"/>
          <c:order val="3"/>
          <c:tx>
            <c:strRef>
              <c:f>'[Ewaste generetaed graph 3.22.2025.xlsx]ResultWG'!$B$8</c:f>
              <c:strCache>
                <c:ptCount val="1"/>
                <c:pt idx="0">
                  <c:v>Lamps</c:v>
                </c:pt>
              </c:strCache>
            </c:strRef>
          </c:tx>
          <c:spPr>
            <a:ln w="28575" cap="rnd">
              <a:solidFill>
                <a:schemeClr val="dk1">
                  <a:tint val="92000"/>
                  <a:shade val="76000"/>
                </a:schemeClr>
              </a:solidFill>
              <a:round/>
            </a:ln>
            <a:effectLst/>
          </c:spPr>
          <c:marker>
            <c:symbol val="none"/>
          </c:marker>
          <c:cat>
            <c:numRef>
              <c:f>'[Ewaste generetaed graph 3.22.2025.xlsx]ResultWG'!$C$5:$AF$5</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'[Ewaste generetaed graph 3.22.2025.xlsx]ResultWG'!$C$8:$AF$8</c:f>
              <c:numCache>
                <c:formatCode>0</c:formatCode>
                <c:ptCount val="30"/>
                <c:pt idx="0">
                  <c:v>514.45274763359396</c:v>
                </c:pt>
                <c:pt idx="1">
                  <c:v>576.65666406178502</c:v>
                </c:pt>
                <c:pt idx="2">
                  <c:v>626.72289272569606</c:v>
                </c:pt>
                <c:pt idx="3">
                  <c:v>674.69550419825703</c:v>
                </c:pt>
                <c:pt idx="4">
                  <c:v>716.61397112121301</c:v>
                </c:pt>
                <c:pt idx="5">
                  <c:v>753.30865594215504</c:v>
                </c:pt>
                <c:pt idx="6">
                  <c:v>792.55616261750197</c:v>
                </c:pt>
                <c:pt idx="7">
                  <c:v>850.11267686084796</c:v>
                </c:pt>
                <c:pt idx="8">
                  <c:v>922.76658982142806</c:v>
                </c:pt>
                <c:pt idx="9">
                  <c:v>1004.92493042834</c:v>
                </c:pt>
                <c:pt idx="10">
                  <c:v>1088.3887265233</c:v>
                </c:pt>
                <c:pt idx="11">
                  <c:v>1189.24124402753</c:v>
                </c:pt>
                <c:pt idx="12">
                  <c:v>1309.2198107966899</c:v>
                </c:pt>
                <c:pt idx="13">
                  <c:v>1443.66884517178</c:v>
                </c:pt>
                <c:pt idx="14">
                  <c:v>1623.3182457202399</c:v>
                </c:pt>
                <c:pt idx="15">
                  <c:v>1717.3424381212001</c:v>
                </c:pt>
                <c:pt idx="16">
                  <c:v>1835.2868653230601</c:v>
                </c:pt>
                <c:pt idx="17">
                  <c:v>2032.38370514187</c:v>
                </c:pt>
                <c:pt idx="18">
                  <c:v>2282.9686009337502</c:v>
                </c:pt>
                <c:pt idx="19">
                  <c:v>2521.30494924304</c:v>
                </c:pt>
                <c:pt idx="20">
                  <c:v>2728.4913919465298</c:v>
                </c:pt>
                <c:pt idx="21">
                  <c:v>3084.3001387970899</c:v>
                </c:pt>
                <c:pt idx="22">
                  <c:v>3379.28098058049</c:v>
                </c:pt>
                <c:pt idx="23">
                  <c:v>3820.8468299984502</c:v>
                </c:pt>
                <c:pt idx="24">
                  <c:v>4232.6841217006404</c:v>
                </c:pt>
                <c:pt idx="25">
                  <c:v>4895.6102535628397</c:v>
                </c:pt>
                <c:pt idx="26">
                  <c:v>5142.3903316739397</c:v>
                </c:pt>
                <c:pt idx="27">
                  <c:v>5157.8545838069103</c:v>
                </c:pt>
                <c:pt idx="28">
                  <c:v>5038.9621153410999</c:v>
                </c:pt>
                <c:pt idx="29">
                  <c:v>4844.0041467727697</c:v>
                </c:pt>
              </c:numCache>
            </c:numRef>
          </c:val>
          <c:smooth val="1"/>
          <c:extLst>
            <c:ext xmlns:c16="http://schemas.microsoft.com/office/drawing/2014/chart" uri="{C3380CC4-5D6E-409C-BE32-E72D297353CC}">
              <c16:uniqueId val="{00000002-9E0F-440D-8D02-9C2B3912CAE2}"/>
            </c:ext>
          </c:extLst>
        </c:ser>
        <c:ser>
          <c:idx val="4"/>
          <c:order val="4"/>
          <c:tx>
            <c:strRef>
              <c:f>'[Ewaste generetaed graph 3.22.2025.xlsx]ResultWG'!$B$9</c:f>
              <c:strCache>
                <c:ptCount val="1"/>
                <c:pt idx="0">
                  <c:v>Large equipment (excluding photovoltaic panels)</c:v>
                </c:pt>
              </c:strCache>
            </c:strRef>
          </c:tx>
          <c:spPr>
            <a:ln w="28575" cap="rnd" cmpd="sng">
              <a:solidFill>
                <a:srgbClr val="017AC3"/>
              </a:solidFill>
              <a:prstDash val="solid"/>
              <a:round/>
            </a:ln>
            <a:effectLst/>
          </c:spPr>
          <c:marker>
            <c:symbol val="none"/>
          </c:marker>
          <c:dPt>
            <c:idx val="0"/>
            <c:marker>
              <c:symbol val="none"/>
            </c:marker>
            <c:bubble3D val="0"/>
            <c:spPr>
              <a:ln w="28575" cap="rnd" cmpd="sng">
                <a:solidFill>
                  <a:srgbClr val="017AC3"/>
                </a:solidFill>
                <a:prstDash val="solid"/>
                <a:round/>
              </a:ln>
              <a:effectLst/>
            </c:spPr>
            <c:extLst>
              <c:ext xmlns:c16="http://schemas.microsoft.com/office/drawing/2014/chart" uri="{C3380CC4-5D6E-409C-BE32-E72D297353CC}">
                <c16:uniqueId val="{00000004-9E0F-440D-8D02-9C2B3912CAE2}"/>
              </c:ext>
            </c:extLst>
          </c:dPt>
          <c:dPt>
            <c:idx val="1"/>
            <c:marker>
              <c:symbol val="none"/>
            </c:marker>
            <c:bubble3D val="0"/>
            <c:spPr>
              <a:ln w="28575" cap="rnd" cmpd="sng">
                <a:solidFill>
                  <a:srgbClr val="017AC3"/>
                </a:solidFill>
                <a:prstDash val="solid"/>
                <a:round/>
              </a:ln>
              <a:effectLst/>
            </c:spPr>
            <c:extLst>
              <c:ext xmlns:c16="http://schemas.microsoft.com/office/drawing/2014/chart" uri="{C3380CC4-5D6E-409C-BE32-E72D297353CC}">
                <c16:uniqueId val="{00000006-9E0F-440D-8D02-9C2B3912CAE2}"/>
              </c:ext>
            </c:extLst>
          </c:dPt>
          <c:dPt>
            <c:idx val="2"/>
            <c:marker>
              <c:symbol val="none"/>
            </c:marker>
            <c:bubble3D val="0"/>
            <c:spPr>
              <a:ln w="28575" cap="rnd" cmpd="sng">
                <a:solidFill>
                  <a:srgbClr val="017AC3"/>
                </a:solidFill>
                <a:prstDash val="solid"/>
                <a:round/>
              </a:ln>
              <a:effectLst/>
            </c:spPr>
            <c:extLst>
              <c:ext xmlns:c16="http://schemas.microsoft.com/office/drawing/2014/chart" uri="{C3380CC4-5D6E-409C-BE32-E72D297353CC}">
                <c16:uniqueId val="{00000008-9E0F-440D-8D02-9C2B3912CAE2}"/>
              </c:ext>
            </c:extLst>
          </c:dPt>
          <c:dPt>
            <c:idx val="3"/>
            <c:marker>
              <c:symbol val="none"/>
            </c:marker>
            <c:bubble3D val="0"/>
            <c:spPr>
              <a:ln w="28575" cap="rnd" cmpd="sng">
                <a:solidFill>
                  <a:srgbClr val="017AC3"/>
                </a:solidFill>
                <a:prstDash val="solid"/>
                <a:round/>
              </a:ln>
              <a:effectLst/>
            </c:spPr>
            <c:extLst>
              <c:ext xmlns:c16="http://schemas.microsoft.com/office/drawing/2014/chart" uri="{C3380CC4-5D6E-409C-BE32-E72D297353CC}">
                <c16:uniqueId val="{0000000A-9E0F-440D-8D02-9C2B3912CAE2}"/>
              </c:ext>
            </c:extLst>
          </c:dPt>
          <c:dPt>
            <c:idx val="4"/>
            <c:marker>
              <c:symbol val="none"/>
            </c:marker>
            <c:bubble3D val="0"/>
            <c:spPr>
              <a:ln w="28575" cap="rnd" cmpd="sng">
                <a:solidFill>
                  <a:srgbClr val="017AC3"/>
                </a:solidFill>
                <a:prstDash val="solid"/>
                <a:round/>
              </a:ln>
              <a:effectLst/>
            </c:spPr>
            <c:extLst>
              <c:ext xmlns:c16="http://schemas.microsoft.com/office/drawing/2014/chart" uri="{C3380CC4-5D6E-409C-BE32-E72D297353CC}">
                <c16:uniqueId val="{0000000C-9E0F-440D-8D02-9C2B3912CAE2}"/>
              </c:ext>
            </c:extLst>
          </c:dPt>
          <c:cat>
            <c:numRef>
              <c:f>'[Ewaste generetaed graph 3.22.2025.xlsx]ResultWG'!$C$5:$AF$5</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'[Ewaste generetaed graph 3.22.2025.xlsx]ResultWG'!$C$9:$AF$9</c:f>
              <c:numCache>
                <c:formatCode>0</c:formatCode>
                <c:ptCount val="30"/>
                <c:pt idx="0">
                  <c:v>277.70283383251899</c:v>
                </c:pt>
                <c:pt idx="1">
                  <c:v>311.11521588623998</c:v>
                </c:pt>
                <c:pt idx="2">
                  <c:v>345.00884865265903</c:v>
                </c:pt>
                <c:pt idx="3">
                  <c:v>378.80591736005698</c:v>
                </c:pt>
                <c:pt idx="4">
                  <c:v>413.01234107792999</c:v>
                </c:pt>
                <c:pt idx="5">
                  <c:v>451.26190027976799</c:v>
                </c:pt>
                <c:pt idx="6">
                  <c:v>498.89574227565402</c:v>
                </c:pt>
                <c:pt idx="7">
                  <c:v>555.85881047565704</c:v>
                </c:pt>
                <c:pt idx="8">
                  <c:v>618.71258299273495</c:v>
                </c:pt>
                <c:pt idx="9">
                  <c:v>683.161043850292</c:v>
                </c:pt>
                <c:pt idx="10">
                  <c:v>746.37083465846001</c:v>
                </c:pt>
                <c:pt idx="11">
                  <c:v>808.48654829116197</c:v>
                </c:pt>
                <c:pt idx="12">
                  <c:v>872.30176194685805</c:v>
                </c:pt>
                <c:pt idx="13">
                  <c:v>939.60259241623601</c:v>
                </c:pt>
                <c:pt idx="14">
                  <c:v>1016.1444688819701</c:v>
                </c:pt>
                <c:pt idx="15">
                  <c:v>1158.78198606501</c:v>
                </c:pt>
                <c:pt idx="16">
                  <c:v>1339.1271448231701</c:v>
                </c:pt>
                <c:pt idx="17">
                  <c:v>1537.27772954836</c:v>
                </c:pt>
                <c:pt idx="18">
                  <c:v>1748.36320705708</c:v>
                </c:pt>
                <c:pt idx="19">
                  <c:v>1981.26986159901</c:v>
                </c:pt>
                <c:pt idx="20">
                  <c:v>2229.6296837801901</c:v>
                </c:pt>
                <c:pt idx="21">
                  <c:v>2507.9683481092502</c:v>
                </c:pt>
                <c:pt idx="22">
                  <c:v>2821.0307547236198</c:v>
                </c:pt>
                <c:pt idx="23">
                  <c:v>3147.66356681862</c:v>
                </c:pt>
                <c:pt idx="24">
                  <c:v>3466.1695677942798</c:v>
                </c:pt>
                <c:pt idx="25">
                  <c:v>3781.2915403905299</c:v>
                </c:pt>
                <c:pt idx="26">
                  <c:v>4174.7030090047701</c:v>
                </c:pt>
                <c:pt idx="27">
                  <c:v>4656.9034931901297</c:v>
                </c:pt>
                <c:pt idx="28">
                  <c:v>5168.83323961104</c:v>
                </c:pt>
                <c:pt idx="29">
                  <c:v>5679.5290212998998</c:v>
                </c:pt>
              </c:numCache>
            </c:numRef>
          </c:val>
          <c:smooth val="1"/>
          <c:extLst>
            <c:ext xmlns:c16="http://schemas.microsoft.com/office/drawing/2014/chart" uri="{C3380CC4-5D6E-409C-BE32-E72D297353CC}">
              <c16:uniqueId val="{0000000D-9E0F-440D-8D02-9C2B3912CAE2}"/>
            </c:ext>
          </c:extLst>
        </c:ser>
        <c:ser>
          <c:idx val="5"/>
          <c:order val="5"/>
          <c:tx>
            <c:strRef>
              <c:f>'[Ewaste generetaed graph 3.22.2025.xlsx]ResultWG'!$B$10</c:f>
              <c:strCache>
                <c:ptCount val="1"/>
                <c:pt idx="0">
                  <c:v>Small equipment</c:v>
                </c:pt>
              </c:strCache>
            </c:strRef>
          </c:tx>
          <c:spPr>
            <a:ln w="28575" cap="rnd">
              <a:solidFill>
                <a:srgbClr val="A02B93">
                  <a:lumMod val="75000"/>
                </a:srgbClr>
              </a:solidFill>
              <a:round/>
            </a:ln>
            <a:effectLst/>
          </c:spPr>
          <c:marker>
            <c:symbol val="none"/>
          </c:marker>
          <c:cat>
            <c:numRef>
              <c:f>'[Ewaste generetaed graph 3.22.2025.xlsx]ResultWG'!$C$5:$AF$5</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'[Ewaste generetaed graph 3.22.2025.xlsx]ResultWG'!$C$10:$AF$10</c:f>
              <c:numCache>
                <c:formatCode>0</c:formatCode>
                <c:ptCount val="30"/>
                <c:pt idx="0">
                  <c:v>2039.4272836801499</c:v>
                </c:pt>
                <c:pt idx="1">
                  <c:v>2180.0916192229402</c:v>
                </c:pt>
                <c:pt idx="2">
                  <c:v>2333.9261201588101</c:v>
                </c:pt>
                <c:pt idx="3">
                  <c:v>2490.4715998495999</c:v>
                </c:pt>
                <c:pt idx="4">
                  <c:v>2668.79398915411</c:v>
                </c:pt>
                <c:pt idx="5">
                  <c:v>2910.9882786225999</c:v>
                </c:pt>
                <c:pt idx="6">
                  <c:v>3191.3358861903398</c:v>
                </c:pt>
                <c:pt idx="7">
                  <c:v>3520.9416033478301</c:v>
                </c:pt>
                <c:pt idx="8">
                  <c:v>3871.6516111157398</c:v>
                </c:pt>
                <c:pt idx="9">
                  <c:v>4212.8739385629697</c:v>
                </c:pt>
                <c:pt idx="10">
                  <c:v>4552.2424748370404</c:v>
                </c:pt>
                <c:pt idx="11">
                  <c:v>5001.34391731714</c:v>
                </c:pt>
                <c:pt idx="12">
                  <c:v>5523.8144791219802</c:v>
                </c:pt>
                <c:pt idx="13">
                  <c:v>6223.5802447271799</c:v>
                </c:pt>
                <c:pt idx="14">
                  <c:v>7048.2566040442498</c:v>
                </c:pt>
                <c:pt idx="15">
                  <c:v>8465.3221614889899</c:v>
                </c:pt>
                <c:pt idx="16">
                  <c:v>9267.08196864809</c:v>
                </c:pt>
                <c:pt idx="17">
                  <c:v>9840.5499385380808</c:v>
                </c:pt>
                <c:pt idx="18">
                  <c:v>10430.431229636601</c:v>
                </c:pt>
                <c:pt idx="19">
                  <c:v>11158.040415242</c:v>
                </c:pt>
                <c:pt idx="20">
                  <c:v>11733.727753818601</c:v>
                </c:pt>
                <c:pt idx="21">
                  <c:v>12364.5134371943</c:v>
                </c:pt>
                <c:pt idx="22">
                  <c:v>13121.165984874</c:v>
                </c:pt>
                <c:pt idx="23">
                  <c:v>13956.9572260816</c:v>
                </c:pt>
                <c:pt idx="24">
                  <c:v>14909.5870084988</c:v>
                </c:pt>
                <c:pt idx="25">
                  <c:v>15825.057695257599</c:v>
                </c:pt>
                <c:pt idx="26">
                  <c:v>16812.2614548657</c:v>
                </c:pt>
                <c:pt idx="27">
                  <c:v>17820.9950703785</c:v>
                </c:pt>
                <c:pt idx="28">
                  <c:v>18694.3296201956</c:v>
                </c:pt>
                <c:pt idx="29">
                  <c:v>19737.618301588001</c:v>
                </c:pt>
              </c:numCache>
            </c:numRef>
          </c:val>
          <c:smooth val="1"/>
          <c:extLst>
            <c:ext xmlns:c16="http://schemas.microsoft.com/office/drawing/2014/chart" uri="{C3380CC4-5D6E-409C-BE32-E72D297353CC}">
              <c16:uniqueId val="{0000000E-9E0F-440D-8D02-9C2B3912CAE2}"/>
            </c:ext>
          </c:extLst>
        </c:ser>
        <c:ser>
          <c:idx val="6"/>
          <c:order val="6"/>
          <c:tx>
            <c:strRef>
              <c:f>'[Ewaste generetaed graph 3.22.2025.xlsx]ResultWG'!$B$11</c:f>
              <c:strCache>
                <c:ptCount val="1"/>
                <c:pt idx="0">
                  <c:v>Small IT and telecommunication equipment</c:v>
                </c:pt>
              </c:strCache>
            </c:strRef>
          </c:tx>
          <c:spPr>
            <a:ln w="28575" cap="rnd">
              <a:solidFill>
                <a:srgbClr val="34EADF"/>
              </a:solidFill>
              <a:round/>
            </a:ln>
            <a:effectLst/>
          </c:spPr>
          <c:marker>
            <c:symbol val="none"/>
          </c:marker>
          <c:cat>
            <c:numRef>
              <c:f>'[Ewaste generetaed graph 3.22.2025.xlsx]ResultWG'!$C$5:$AF$5</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'[Ewaste generetaed graph 3.22.2025.xlsx]ResultWG'!$C$11:$AF$11</c:f>
              <c:numCache>
                <c:formatCode>0</c:formatCode>
                <c:ptCount val="30"/>
                <c:pt idx="0">
                  <c:v>662.11270800396903</c:v>
                </c:pt>
                <c:pt idx="1">
                  <c:v>770.586280857784</c:v>
                </c:pt>
                <c:pt idx="2">
                  <c:v>882.09970422522895</c:v>
                </c:pt>
                <c:pt idx="3">
                  <c:v>1004.32550041077</c:v>
                </c:pt>
                <c:pt idx="4">
                  <c:v>1128.20824865852</c:v>
                </c:pt>
                <c:pt idx="5">
                  <c:v>1245.4190726975401</c:v>
                </c:pt>
                <c:pt idx="6">
                  <c:v>1357.7855979769099</c:v>
                </c:pt>
                <c:pt idx="7">
                  <c:v>1499.72083597951</c:v>
                </c:pt>
                <c:pt idx="8">
                  <c:v>1661.39849783005</c:v>
                </c:pt>
                <c:pt idx="9">
                  <c:v>1798.0887990282699</c:v>
                </c:pt>
                <c:pt idx="10">
                  <c:v>1940.08332483909</c:v>
                </c:pt>
                <c:pt idx="11">
                  <c:v>2127.74041659569</c:v>
                </c:pt>
                <c:pt idx="12">
                  <c:v>2366.81440927943</c:v>
                </c:pt>
                <c:pt idx="13">
                  <c:v>2620.0986295272801</c:v>
                </c:pt>
                <c:pt idx="14">
                  <c:v>2879.7591223244799</c:v>
                </c:pt>
                <c:pt idx="15">
                  <c:v>3097.8965853013801</c:v>
                </c:pt>
                <c:pt idx="16">
                  <c:v>3556.9109990123602</c:v>
                </c:pt>
                <c:pt idx="17">
                  <c:v>4128.82819590487</c:v>
                </c:pt>
                <c:pt idx="18">
                  <c:v>4752.79472227309</c:v>
                </c:pt>
                <c:pt idx="19">
                  <c:v>5248.5945611112302</c:v>
                </c:pt>
                <c:pt idx="20">
                  <c:v>5655.0171945936199</c:v>
                </c:pt>
                <c:pt idx="21">
                  <c:v>6003.4638927979604</c:v>
                </c:pt>
                <c:pt idx="22">
                  <c:v>6332.0722812213698</c:v>
                </c:pt>
                <c:pt idx="23">
                  <c:v>6530.7602207360696</c:v>
                </c:pt>
                <c:pt idx="24">
                  <c:v>6688.6788057819003</c:v>
                </c:pt>
                <c:pt idx="25">
                  <c:v>6864.8227036806002</c:v>
                </c:pt>
                <c:pt idx="26">
                  <c:v>6946.8628976548598</c:v>
                </c:pt>
                <c:pt idx="27">
                  <c:v>6870.9641627997498</c:v>
                </c:pt>
                <c:pt idx="28">
                  <c:v>6732.4094949581504</c:v>
                </c:pt>
                <c:pt idx="29">
                  <c:v>6580.5583130539599</c:v>
                </c:pt>
              </c:numCache>
            </c:numRef>
          </c:val>
          <c:smooth val="1"/>
          <c:extLst>
            <c:ext xmlns:c16="http://schemas.microsoft.com/office/drawing/2014/chart" uri="{C3380CC4-5D6E-409C-BE32-E72D297353CC}">
              <c16:uniqueId val="{0000000F-9E0F-440D-8D02-9C2B3912CAE2}"/>
            </c:ext>
          </c:extLst>
        </c:ser>
        <c:dLbls>
          <c:showLegendKey val="0"/>
          <c:showVal val="0"/>
          <c:showCatName val="0"/>
          <c:showSerName val="0"/>
          <c:showPercent val="0"/>
          <c:showBubbleSize val="0"/>
        </c:dLbls>
        <c:smooth val="0"/>
        <c:axId val="217987600"/>
        <c:axId val="836651630"/>
        <c:extLst>
          <c:ext xmlns:c15="http://schemas.microsoft.com/office/drawing/2012/chart" uri="{02D57815-91ED-43cb-92C2-25804820EDAC}">
            <c15:filteredLineSeries>
              <c15:ser>
                <c:idx val="0"/>
                <c:order val="0"/>
                <c:tx>
                  <c:strRef>
                    <c:extLst>
                      <c:ext uri="{02D57815-91ED-43cb-92C2-25804820EDAC}">
                        <c15:formulaRef>
                          <c15:sqref>'[Ewaste generetaed graph 3.22.2025.xlsx]ResultWG'!$B$5</c15:sqref>
                        </c15:formulaRef>
                      </c:ext>
                    </c:extLst>
                    <c:strCache>
                      <c:ptCount val="1"/>
                    </c:strCache>
                  </c:strRef>
                </c:tx>
                <c:spPr>
                  <a:ln w="28575" cap="rnd" cmpd="sng">
                    <a:solidFill>
                      <a:srgbClr val="017AC3"/>
                    </a:solidFill>
                    <a:prstDash val="solid"/>
                    <a:round/>
                  </a:ln>
                  <a:effectLst/>
                </c:spPr>
                <c:marker>
                  <c:symbol val="none"/>
                </c:marker>
                <c:dPt>
                  <c:idx val="0"/>
                  <c:marker>
                    <c:symbol val="none"/>
                  </c:marker>
                  <c:bubble3D val="0"/>
                  <c:spPr>
                    <a:ln w="28575" cap="rnd" cmpd="sng">
                      <a:solidFill>
                        <a:srgbClr val="017AC3"/>
                      </a:solidFill>
                      <a:prstDash val="solid"/>
                      <a:round/>
                    </a:ln>
                    <a:effectLst/>
                  </c:spPr>
                  <c:extLst>
                    <c:ext xmlns:c16="http://schemas.microsoft.com/office/drawing/2014/chart" uri="{C3380CC4-5D6E-409C-BE32-E72D297353CC}">
                      <c16:uniqueId val="{00000011-9E0F-440D-8D02-9C2B3912CAE2}"/>
                    </c:ext>
                  </c:extLst>
                </c:dPt>
                <c:dPt>
                  <c:idx val="1"/>
                  <c:marker>
                    <c:symbol val="none"/>
                  </c:marker>
                  <c:bubble3D val="0"/>
                  <c:spPr>
                    <a:ln w="28575" cap="rnd" cmpd="sng">
                      <a:solidFill>
                        <a:srgbClr val="017AC3"/>
                      </a:solidFill>
                      <a:prstDash val="solid"/>
                      <a:round/>
                    </a:ln>
                    <a:effectLst/>
                  </c:spPr>
                  <c:extLst>
                    <c:ext xmlns:c16="http://schemas.microsoft.com/office/drawing/2014/chart" uri="{C3380CC4-5D6E-409C-BE32-E72D297353CC}">
                      <c16:uniqueId val="{00000013-9E0F-440D-8D02-9C2B3912CAE2}"/>
                    </c:ext>
                  </c:extLst>
                </c:dPt>
                <c:dPt>
                  <c:idx val="2"/>
                  <c:marker>
                    <c:symbol val="none"/>
                  </c:marker>
                  <c:bubble3D val="0"/>
                  <c:spPr>
                    <a:ln w="28575" cap="rnd" cmpd="sng">
                      <a:solidFill>
                        <a:srgbClr val="017AC3"/>
                      </a:solidFill>
                      <a:prstDash val="solid"/>
                      <a:round/>
                    </a:ln>
                    <a:effectLst/>
                  </c:spPr>
                  <c:extLst>
                    <c:ext xmlns:c16="http://schemas.microsoft.com/office/drawing/2014/chart" uri="{C3380CC4-5D6E-409C-BE32-E72D297353CC}">
                      <c16:uniqueId val="{00000015-9E0F-440D-8D02-9C2B3912CAE2}"/>
                    </c:ext>
                  </c:extLst>
                </c:dPt>
                <c:dPt>
                  <c:idx val="3"/>
                  <c:marker>
                    <c:symbol val="none"/>
                  </c:marker>
                  <c:bubble3D val="0"/>
                  <c:spPr>
                    <a:ln w="28575" cap="rnd" cmpd="sng">
                      <a:solidFill>
                        <a:srgbClr val="017AC3"/>
                      </a:solidFill>
                      <a:prstDash val="solid"/>
                      <a:round/>
                    </a:ln>
                    <a:effectLst/>
                  </c:spPr>
                  <c:extLst>
                    <c:ext xmlns:c16="http://schemas.microsoft.com/office/drawing/2014/chart" uri="{C3380CC4-5D6E-409C-BE32-E72D297353CC}">
                      <c16:uniqueId val="{00000017-9E0F-440D-8D02-9C2B3912CAE2}"/>
                    </c:ext>
                  </c:extLst>
                </c:dPt>
                <c:dPt>
                  <c:idx val="4"/>
                  <c:marker>
                    <c:symbol val="none"/>
                  </c:marker>
                  <c:bubble3D val="0"/>
                  <c:spPr>
                    <a:ln w="28575" cap="rnd" cmpd="sng">
                      <a:solidFill>
                        <a:srgbClr val="017AC3"/>
                      </a:solidFill>
                      <a:prstDash val="solid"/>
                      <a:round/>
                    </a:ln>
                    <a:effectLst/>
                  </c:spPr>
                  <c:extLst>
                    <c:ext xmlns:c16="http://schemas.microsoft.com/office/drawing/2014/chart" uri="{C3380CC4-5D6E-409C-BE32-E72D297353CC}">
                      <c16:uniqueId val="{00000019-9E0F-440D-8D02-9C2B3912CAE2}"/>
                    </c:ext>
                  </c:extLst>
                </c:dPt>
                <c:cat>
                  <c:numRef>
                    <c:extLst>
                      <c:ext uri="{02D57815-91ED-43cb-92C2-25804820EDAC}">
                        <c15:formulaRef>
                          <c15:sqref>'[Ewaste generetaed graph 3.22.2025.xlsx]ResultWG'!$C$5:$AF$5</c15:sqref>
                        </c15:formulaRef>
                      </c:ext>
                    </c:extLst>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Lit>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Lit>
                </c:val>
                <c:smooth val="1"/>
                <c:extLst>
                  <c:ext xmlns:c16="http://schemas.microsoft.com/office/drawing/2014/chart" uri="{C3380CC4-5D6E-409C-BE32-E72D297353CC}">
                    <c16:uniqueId val="{0000001A-9E0F-440D-8D02-9C2B3912CAE2}"/>
                  </c:ext>
                </c:extLst>
              </c15:ser>
            </c15:filteredLineSeries>
          </c:ext>
        </c:extLst>
      </c:lineChart>
      <c:catAx>
        <c:axId val="217987600"/>
        <c:scaling>
          <c:orientation val="minMax"/>
        </c:scaling>
        <c:delete val="0"/>
        <c:axPos val="b"/>
        <c:numFmt formatCode="General" sourceLinked="0"/>
        <c:majorTickMark val="out"/>
        <c:minorTickMark val="none"/>
        <c:tickLblPos val="nextTo"/>
        <c:spPr>
          <a:noFill/>
          <a:ln w="3175" cap="flat" cmpd="sng" algn="ctr">
            <a:solidFill>
              <a:schemeClr val="bg1">
                <a:lumMod val="65000"/>
                <a:alpha val="33000"/>
              </a:schemeClr>
            </a:solidFill>
            <a:round/>
          </a:ln>
          <a:effectLst/>
        </c:spPr>
        <c:txPr>
          <a:bodyPr rot="-60000000" spcFirstLastPara="0" vertOverflow="ellipsis" vert="horz" wrap="square" anchor="ctr" anchorCtr="1" forceAA="0"/>
          <a:lstStyle/>
          <a:p>
            <a:pPr>
              <a:defRPr lang="zh-CN" sz="800" b="0" i="0" u="none" strike="noStrike" kern="1200" baseline="0">
                <a:solidFill>
                  <a:schemeClr val="bg1">
                    <a:lumMod val="85000"/>
                  </a:schemeClr>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defRPr>
            </a:pPr>
            <a:endParaRPr lang="en-US"/>
          </a:p>
        </c:txPr>
        <c:crossAx val="836651630"/>
        <c:crosses val="autoZero"/>
        <c:auto val="1"/>
        <c:lblAlgn val="ctr"/>
        <c:lblOffset val="100"/>
        <c:noMultiLvlLbl val="1"/>
      </c:catAx>
      <c:valAx>
        <c:axId val="836651630"/>
        <c:scaling>
          <c:orientation val="minMax"/>
        </c:scaling>
        <c:delete val="0"/>
        <c:axPos val="l"/>
        <c:numFmt formatCode="0" sourceLinked="1"/>
        <c:majorTickMark val="out"/>
        <c:minorTickMark val="none"/>
        <c:tickLblPos val="nextTo"/>
        <c:spPr>
          <a:solidFill>
            <a:schemeClr val="tx1">
              <a:alpha val="74000"/>
            </a:schemeClr>
          </a:solidFill>
          <a:ln>
            <a:noFill/>
          </a:ln>
          <a:effectLst/>
        </c:spPr>
        <c:txPr>
          <a:bodyPr rot="-60000000" spcFirstLastPara="0" vertOverflow="ellipsis" vert="horz" wrap="square" anchor="ctr" anchorCtr="1" forceAA="0"/>
          <a:lstStyle/>
          <a:p>
            <a:pPr>
              <a:defRPr lang="zh-CN" sz="800" b="0" i="0" u="none" strike="noStrike" kern="1200" baseline="0">
                <a:solidFill>
                  <a:schemeClr val="bg1">
                    <a:lumMod val="85000"/>
                  </a:schemeClr>
                </a:solidFill>
                <a:latin typeface="+mn-lt"/>
                <a:ea typeface="+mn-ea"/>
                <a:cs typeface="+mn-cs"/>
              </a:defRPr>
            </a:pPr>
            <a:endParaRPr lang="en-US"/>
          </a:p>
        </c:txPr>
        <c:crossAx val="217987600"/>
        <c:crosses val="autoZero"/>
        <c:crossBetween val="midCat"/>
      </c:valAx>
      <c:spPr>
        <a:solidFill>
          <a:srgbClr val="E97132">
            <a:lumMod val="20000"/>
            <a:lumOff val="80000"/>
            <a:alpha val="65000"/>
          </a:srgbClr>
        </a:solidFill>
        <a:ln>
          <a:noFill/>
        </a:ln>
        <a:effectLst/>
      </c:spPr>
    </c:plotArea>
    <c:legend>
      <c:legendPos val="t"/>
      <c:overlay val="0"/>
      <c:spPr>
        <a:noFill/>
        <a:ln>
          <a:noFill/>
        </a:ln>
        <a:effectLst/>
      </c:spPr>
      <c:txPr>
        <a:bodyPr rot="0" spcFirstLastPara="0" vertOverflow="ellipsis" vert="horz" wrap="square" anchor="t" anchorCtr="0" forceAA="0"/>
        <a:lstStyle/>
        <a:p>
          <a:pPr>
            <a:defRPr lang="zh-CN" sz="900" b="0" i="0" u="none" strike="noStrike" kern="1200" baseline="0">
              <a:solidFill>
                <a:schemeClr val="bg1"/>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defRPr>
          </a:pPr>
          <a:endParaRPr lang="en-US"/>
        </a:p>
      </c:txPr>
    </c:legend>
    <c:plotVisOnly val="1"/>
    <c:dispBlanksAs val="gap"/>
    <c:showDLblsOverMax val="0"/>
  </c:chart>
  <c:spPr>
    <a:blipFill rotWithShape="1">
      <a:blip xmlns:r="http://schemas.openxmlformats.org/officeDocument/2006/relationships" r:embed="rId4"/>
      <a:stretch>
        <a:fillRect/>
      </a:stretch>
    </a:blipFill>
    <a:ln w="9525" cap="flat" cmpd="sng" algn="ctr">
      <a:solidFill>
        <a:schemeClr val="tx1">
          <a:lumMod val="15000"/>
          <a:lumOff val="85000"/>
        </a:schemeClr>
      </a:solidFill>
      <a:round/>
    </a:ln>
    <a:effectLst/>
  </c:spPr>
  <c:txPr>
    <a:bodyPr/>
    <a:lstStyle/>
    <a:p>
      <a:pPr>
        <a:defRPr lang="zh-CN"/>
      </a:pPr>
      <a:endParaRPr lang="en-US"/>
    </a:p>
  </c:txPr>
  <c:externalData r:id="rId5">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F89A7-4C2B-44C5-A733-6FC16705A9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907AAA-1F1A-41BC-BB68-A27AC86E1403}">
      <dgm:prSet custT="1"/>
      <dgm:spPr/>
      <dgm:t>
        <a:bodyPr/>
        <a:lstStyle/>
        <a:p>
          <a:r>
            <a:rPr lang="en-GB" sz="1400" dirty="0"/>
            <a:t>E-waste generation has soared from ~5 million tonnes (1995) to over 53 million </a:t>
          </a:r>
          <a:r>
            <a:rPr lang="en-GB" sz="1600" dirty="0"/>
            <a:t>tonnes</a:t>
          </a:r>
          <a:r>
            <a:rPr lang="en-GB" sz="1400" dirty="0"/>
            <a:t> (2024).</a:t>
          </a:r>
          <a:endParaRPr lang="en-US" sz="1400" dirty="0"/>
        </a:p>
      </dgm:t>
    </dgm:pt>
    <dgm:pt modelId="{35324294-EF96-4F5F-9825-AB755279B7C0}" type="parTrans" cxnId="{639CFBA0-A808-46F0-BCA7-4C5640E54C01}">
      <dgm:prSet/>
      <dgm:spPr/>
      <dgm:t>
        <a:bodyPr/>
        <a:lstStyle/>
        <a:p>
          <a:endParaRPr lang="en-US" sz="2400"/>
        </a:p>
      </dgm:t>
    </dgm:pt>
    <dgm:pt modelId="{E07D0F74-0ED8-4E88-88C9-1DFE9CAD3A90}" type="sibTrans" cxnId="{639CFBA0-A808-46F0-BCA7-4C5640E54C01}">
      <dgm:prSet/>
      <dgm:spPr/>
      <dgm:t>
        <a:bodyPr/>
        <a:lstStyle/>
        <a:p>
          <a:endParaRPr lang="en-US" sz="2400"/>
        </a:p>
      </dgm:t>
    </dgm:pt>
    <dgm:pt modelId="{35678802-4173-4CBD-860F-D6B9AC350A69}">
      <dgm:prSet custT="1"/>
      <dgm:spPr/>
      <dgm:t>
        <a:bodyPr/>
        <a:lstStyle/>
        <a:p>
          <a:r>
            <a:rPr lang="en-GB" sz="1400"/>
            <a:t>Roughly a </a:t>
          </a:r>
          <a:r>
            <a:rPr lang="en-GB" sz="1400" b="1"/>
            <a:t>tenfold</a:t>
          </a:r>
          <a:r>
            <a:rPr lang="en-GB" sz="1400"/>
            <a:t> increase, with high compounding annual growth (~8–9%).</a:t>
          </a:r>
          <a:endParaRPr lang="en-US" sz="1400"/>
        </a:p>
      </dgm:t>
    </dgm:pt>
    <dgm:pt modelId="{E9AC5931-0FC7-4857-A3F6-A1C780BA6AEF}" type="parTrans" cxnId="{91E49E41-9723-4F0E-8316-481E7103E83D}">
      <dgm:prSet/>
      <dgm:spPr/>
      <dgm:t>
        <a:bodyPr/>
        <a:lstStyle/>
        <a:p>
          <a:endParaRPr lang="en-US" sz="2400"/>
        </a:p>
      </dgm:t>
    </dgm:pt>
    <dgm:pt modelId="{2D203E0E-782A-4867-A2D8-FAF65927AEB9}" type="sibTrans" cxnId="{91E49E41-9723-4F0E-8316-481E7103E83D}">
      <dgm:prSet/>
      <dgm:spPr/>
      <dgm:t>
        <a:bodyPr/>
        <a:lstStyle/>
        <a:p>
          <a:endParaRPr lang="en-US" sz="2400"/>
        </a:p>
      </dgm:t>
    </dgm:pt>
    <dgm:pt modelId="{BADC162F-057E-4390-8729-1F60E31F6F8F}">
      <dgm:prSet custT="1"/>
      <dgm:spPr/>
      <dgm:t>
        <a:bodyPr/>
        <a:lstStyle/>
        <a:p>
          <a:r>
            <a:rPr lang="en-GB" sz="1400"/>
            <a:t>Small Equipment dominates total volume.</a:t>
          </a:r>
          <a:endParaRPr lang="en-US" sz="1400"/>
        </a:p>
      </dgm:t>
    </dgm:pt>
    <dgm:pt modelId="{7E3EA061-3D6A-459A-9BBF-73EC21842E6E}" type="parTrans" cxnId="{08FB3D79-9BA9-459C-B073-D40C33593696}">
      <dgm:prSet/>
      <dgm:spPr/>
      <dgm:t>
        <a:bodyPr/>
        <a:lstStyle/>
        <a:p>
          <a:endParaRPr lang="en-US" sz="2400"/>
        </a:p>
      </dgm:t>
    </dgm:pt>
    <dgm:pt modelId="{53B826E9-5694-4B8E-8918-B0C445AA0A6C}" type="sibTrans" cxnId="{08FB3D79-9BA9-459C-B073-D40C33593696}">
      <dgm:prSet/>
      <dgm:spPr/>
      <dgm:t>
        <a:bodyPr/>
        <a:lstStyle/>
        <a:p>
          <a:endParaRPr lang="en-US" sz="2400"/>
        </a:p>
      </dgm:t>
    </dgm:pt>
    <dgm:pt modelId="{1864BA75-A41E-4463-B85D-F8CE8BC9D2B1}">
      <dgm:prSet custT="1"/>
      <dgm:spPr/>
      <dgm:t>
        <a:bodyPr/>
        <a:lstStyle/>
        <a:p>
          <a:r>
            <a:rPr lang="en-GB" sz="1400"/>
            <a:t>Temperature Exchange and Screens also rising quickly.</a:t>
          </a:r>
          <a:endParaRPr lang="en-US" sz="1400"/>
        </a:p>
      </dgm:t>
    </dgm:pt>
    <dgm:pt modelId="{2EEE56A5-5DC2-403B-848B-A46CED7CA35F}" type="parTrans" cxnId="{E9E45B3C-2F08-4336-9CCB-7740DCC2A747}">
      <dgm:prSet/>
      <dgm:spPr/>
      <dgm:t>
        <a:bodyPr/>
        <a:lstStyle/>
        <a:p>
          <a:endParaRPr lang="en-US" sz="2400"/>
        </a:p>
      </dgm:t>
    </dgm:pt>
    <dgm:pt modelId="{FB951558-316A-409F-BE42-2D2EAE1F9D5C}" type="sibTrans" cxnId="{E9E45B3C-2F08-4336-9CCB-7740DCC2A747}">
      <dgm:prSet/>
      <dgm:spPr/>
      <dgm:t>
        <a:bodyPr/>
        <a:lstStyle/>
        <a:p>
          <a:endParaRPr lang="en-US" sz="2400"/>
        </a:p>
      </dgm:t>
    </dgm:pt>
    <dgm:pt modelId="{7EA80DFA-FC24-414C-95D4-5408B5575D7F}">
      <dgm:prSet custT="1"/>
      <dgm:spPr/>
      <dgm:t>
        <a:bodyPr/>
        <a:lstStyle/>
        <a:p>
          <a:r>
            <a:rPr lang="en-GB" sz="1400" dirty="0"/>
            <a:t>Multiple product categories </a:t>
          </a:r>
          <a:r>
            <a:rPr lang="en-GB" sz="1600" dirty="0"/>
            <a:t>contribute</a:t>
          </a:r>
          <a:r>
            <a:rPr lang="en-GB" sz="1400" dirty="0"/>
            <a:t> significantly; each presents unique challenges and opportunities.</a:t>
          </a:r>
          <a:endParaRPr lang="en-US" sz="1400" dirty="0"/>
        </a:p>
      </dgm:t>
    </dgm:pt>
    <dgm:pt modelId="{3860F554-43FD-42AB-AD18-2567FB3E2847}" type="parTrans" cxnId="{03925FB8-CDD7-4DCD-9933-D490136FE6E5}">
      <dgm:prSet/>
      <dgm:spPr/>
      <dgm:t>
        <a:bodyPr/>
        <a:lstStyle/>
        <a:p>
          <a:endParaRPr lang="en-US" sz="2400"/>
        </a:p>
      </dgm:t>
    </dgm:pt>
    <dgm:pt modelId="{DCFA1A73-7A63-4BEA-BFB4-9F05BFAA933D}" type="sibTrans" cxnId="{03925FB8-CDD7-4DCD-9933-D490136FE6E5}">
      <dgm:prSet/>
      <dgm:spPr/>
      <dgm:t>
        <a:bodyPr/>
        <a:lstStyle/>
        <a:p>
          <a:endParaRPr lang="en-US" sz="2400"/>
        </a:p>
      </dgm:t>
    </dgm:pt>
    <dgm:pt modelId="{27AFD4F5-3A74-4A07-BD57-BDC62F01DCEC}" type="pres">
      <dgm:prSet presAssocID="{339F89A7-4C2B-44C5-A733-6FC16705A94F}" presName="root" presStyleCnt="0">
        <dgm:presLayoutVars>
          <dgm:dir/>
          <dgm:resizeHandles val="exact"/>
        </dgm:presLayoutVars>
      </dgm:prSet>
      <dgm:spPr/>
    </dgm:pt>
    <dgm:pt modelId="{AB0188E1-46BE-4428-8D43-F03DFF63E285}" type="pres">
      <dgm:prSet presAssocID="{BB907AAA-1F1A-41BC-BB68-A27AC86E1403}" presName="compNode" presStyleCnt="0"/>
      <dgm:spPr/>
    </dgm:pt>
    <dgm:pt modelId="{DE822D03-411D-487F-8B32-240C0624A9DF}" type="pres">
      <dgm:prSet presAssocID="{BB907AAA-1F1A-41BC-BB68-A27AC86E140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Sign"/>
        </a:ext>
      </dgm:extLst>
    </dgm:pt>
    <dgm:pt modelId="{5D44253C-86FE-4FE7-8D47-A6DEEA069AA2}" type="pres">
      <dgm:prSet presAssocID="{BB907AAA-1F1A-41BC-BB68-A27AC86E1403}" presName="spaceRect" presStyleCnt="0"/>
      <dgm:spPr/>
    </dgm:pt>
    <dgm:pt modelId="{2F8EF917-06F1-4891-9E61-415ED27847E5}" type="pres">
      <dgm:prSet presAssocID="{BB907AAA-1F1A-41BC-BB68-A27AC86E1403}" presName="textRect" presStyleLbl="revTx" presStyleIdx="0" presStyleCnt="5">
        <dgm:presLayoutVars>
          <dgm:chMax val="1"/>
          <dgm:chPref val="1"/>
        </dgm:presLayoutVars>
      </dgm:prSet>
      <dgm:spPr/>
    </dgm:pt>
    <dgm:pt modelId="{8350FBF3-98A1-48ED-BEFA-7D820A2545D1}" type="pres">
      <dgm:prSet presAssocID="{E07D0F74-0ED8-4E88-88C9-1DFE9CAD3A90}" presName="sibTrans" presStyleCnt="0"/>
      <dgm:spPr/>
    </dgm:pt>
    <dgm:pt modelId="{15FD5FC9-6D53-4C38-8054-B6EBB928E96B}" type="pres">
      <dgm:prSet presAssocID="{35678802-4173-4CBD-860F-D6B9AC350A69}" presName="compNode" presStyleCnt="0"/>
      <dgm:spPr/>
    </dgm:pt>
    <dgm:pt modelId="{47A20D2B-BA8F-47BE-9E9F-B4C39231E03A}" type="pres">
      <dgm:prSet presAssocID="{35678802-4173-4CBD-860F-D6B9AC350A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8173D04A-D540-49FB-90EE-FB2122CF8E78}" type="pres">
      <dgm:prSet presAssocID="{35678802-4173-4CBD-860F-D6B9AC350A69}" presName="spaceRect" presStyleCnt="0"/>
      <dgm:spPr/>
    </dgm:pt>
    <dgm:pt modelId="{0A9234CD-8579-4835-928C-BA18814B9AB2}" type="pres">
      <dgm:prSet presAssocID="{35678802-4173-4CBD-860F-D6B9AC350A69}" presName="textRect" presStyleLbl="revTx" presStyleIdx="1" presStyleCnt="5">
        <dgm:presLayoutVars>
          <dgm:chMax val="1"/>
          <dgm:chPref val="1"/>
        </dgm:presLayoutVars>
      </dgm:prSet>
      <dgm:spPr/>
    </dgm:pt>
    <dgm:pt modelId="{A90F7232-3900-4C22-BAD0-993074328E3C}" type="pres">
      <dgm:prSet presAssocID="{2D203E0E-782A-4867-A2D8-FAF65927AEB9}" presName="sibTrans" presStyleCnt="0"/>
      <dgm:spPr/>
    </dgm:pt>
    <dgm:pt modelId="{3A864565-2178-4995-803D-FB3A21CE1DFD}" type="pres">
      <dgm:prSet presAssocID="{BADC162F-057E-4390-8729-1F60E31F6F8F}" presName="compNode" presStyleCnt="0"/>
      <dgm:spPr/>
    </dgm:pt>
    <dgm:pt modelId="{EFB2FC66-3C01-4C89-8DAB-9D4240C8D541}" type="pres">
      <dgm:prSet presAssocID="{BADC162F-057E-4390-8729-1F60E31F6F8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E0F8AA1B-187A-4D62-85AB-DE1FBA77E258}" type="pres">
      <dgm:prSet presAssocID="{BADC162F-057E-4390-8729-1F60E31F6F8F}" presName="spaceRect" presStyleCnt="0"/>
      <dgm:spPr/>
    </dgm:pt>
    <dgm:pt modelId="{D41BEAAF-8E9A-45C3-9C03-51054AFF1E26}" type="pres">
      <dgm:prSet presAssocID="{BADC162F-057E-4390-8729-1F60E31F6F8F}" presName="textRect" presStyleLbl="revTx" presStyleIdx="2" presStyleCnt="5">
        <dgm:presLayoutVars>
          <dgm:chMax val="1"/>
          <dgm:chPref val="1"/>
        </dgm:presLayoutVars>
      </dgm:prSet>
      <dgm:spPr/>
    </dgm:pt>
    <dgm:pt modelId="{1357BFD9-F8E0-4E56-B387-876DECB28E98}" type="pres">
      <dgm:prSet presAssocID="{53B826E9-5694-4B8E-8918-B0C445AA0A6C}" presName="sibTrans" presStyleCnt="0"/>
      <dgm:spPr/>
    </dgm:pt>
    <dgm:pt modelId="{EA944083-96B0-4129-849B-4FF009B36F13}" type="pres">
      <dgm:prSet presAssocID="{1864BA75-A41E-4463-B85D-F8CE8BC9D2B1}" presName="compNode" presStyleCnt="0"/>
      <dgm:spPr/>
    </dgm:pt>
    <dgm:pt modelId="{39B973FE-746F-4A00-8B68-4B76BCDCE331}" type="pres">
      <dgm:prSet presAssocID="{1864BA75-A41E-4463-B85D-F8CE8BC9D2B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w Temperature"/>
        </a:ext>
      </dgm:extLst>
    </dgm:pt>
    <dgm:pt modelId="{68F15818-D4E6-4CBF-AFF9-9E19784E88A0}" type="pres">
      <dgm:prSet presAssocID="{1864BA75-A41E-4463-B85D-F8CE8BC9D2B1}" presName="spaceRect" presStyleCnt="0"/>
      <dgm:spPr/>
    </dgm:pt>
    <dgm:pt modelId="{1BF4980B-ED9A-47D3-9EA8-5BD31BC9AB9E}" type="pres">
      <dgm:prSet presAssocID="{1864BA75-A41E-4463-B85D-F8CE8BC9D2B1}" presName="textRect" presStyleLbl="revTx" presStyleIdx="3" presStyleCnt="5">
        <dgm:presLayoutVars>
          <dgm:chMax val="1"/>
          <dgm:chPref val="1"/>
        </dgm:presLayoutVars>
      </dgm:prSet>
      <dgm:spPr/>
    </dgm:pt>
    <dgm:pt modelId="{080F8E1A-6AF2-4B6E-A433-BF123659A9C3}" type="pres">
      <dgm:prSet presAssocID="{FB951558-316A-409F-BE42-2D2EAE1F9D5C}" presName="sibTrans" presStyleCnt="0"/>
      <dgm:spPr/>
    </dgm:pt>
    <dgm:pt modelId="{DEE0CC5F-ECAE-40C2-947E-33E1C6DACE6F}" type="pres">
      <dgm:prSet presAssocID="{7EA80DFA-FC24-414C-95D4-5408B5575D7F}" presName="compNode" presStyleCnt="0"/>
      <dgm:spPr/>
    </dgm:pt>
    <dgm:pt modelId="{3CF28490-190C-472B-BCF1-73F647C48C26}" type="pres">
      <dgm:prSet presAssocID="{7EA80DFA-FC24-414C-95D4-5408B5575D7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enn Diagram"/>
        </a:ext>
      </dgm:extLst>
    </dgm:pt>
    <dgm:pt modelId="{1F1BB9A2-1AB3-409F-8E5A-E209B00C939D}" type="pres">
      <dgm:prSet presAssocID="{7EA80DFA-FC24-414C-95D4-5408B5575D7F}" presName="spaceRect" presStyleCnt="0"/>
      <dgm:spPr/>
    </dgm:pt>
    <dgm:pt modelId="{127D75BA-7AE6-4D5B-A51C-955CC1521251}" type="pres">
      <dgm:prSet presAssocID="{7EA80DFA-FC24-414C-95D4-5408B5575D7F}" presName="textRect" presStyleLbl="revTx" presStyleIdx="4" presStyleCnt="5">
        <dgm:presLayoutVars>
          <dgm:chMax val="1"/>
          <dgm:chPref val="1"/>
        </dgm:presLayoutVars>
      </dgm:prSet>
      <dgm:spPr/>
    </dgm:pt>
  </dgm:ptLst>
  <dgm:cxnLst>
    <dgm:cxn modelId="{E9E45B3C-2F08-4336-9CCB-7740DCC2A747}" srcId="{339F89A7-4C2B-44C5-A733-6FC16705A94F}" destId="{1864BA75-A41E-4463-B85D-F8CE8BC9D2B1}" srcOrd="3" destOrd="0" parTransId="{2EEE56A5-5DC2-403B-848B-A46CED7CA35F}" sibTransId="{FB951558-316A-409F-BE42-2D2EAE1F9D5C}"/>
    <dgm:cxn modelId="{BDB9A25B-87A2-4345-97E6-8AFEA0A315BB}" type="presOf" srcId="{BADC162F-057E-4390-8729-1F60E31F6F8F}" destId="{D41BEAAF-8E9A-45C3-9C03-51054AFF1E26}" srcOrd="0" destOrd="0" presId="urn:microsoft.com/office/officeart/2018/2/layout/IconLabelList"/>
    <dgm:cxn modelId="{91E49E41-9723-4F0E-8316-481E7103E83D}" srcId="{339F89A7-4C2B-44C5-A733-6FC16705A94F}" destId="{35678802-4173-4CBD-860F-D6B9AC350A69}" srcOrd="1" destOrd="0" parTransId="{E9AC5931-0FC7-4857-A3F6-A1C780BA6AEF}" sibTransId="{2D203E0E-782A-4867-A2D8-FAF65927AEB9}"/>
    <dgm:cxn modelId="{08FB3D79-9BA9-459C-B073-D40C33593696}" srcId="{339F89A7-4C2B-44C5-A733-6FC16705A94F}" destId="{BADC162F-057E-4390-8729-1F60E31F6F8F}" srcOrd="2" destOrd="0" parTransId="{7E3EA061-3D6A-459A-9BBF-73EC21842E6E}" sibTransId="{53B826E9-5694-4B8E-8918-B0C445AA0A6C}"/>
    <dgm:cxn modelId="{B2D6A67A-7893-4019-873E-2E6361D38F21}" type="presOf" srcId="{7EA80DFA-FC24-414C-95D4-5408B5575D7F}" destId="{127D75BA-7AE6-4D5B-A51C-955CC1521251}" srcOrd="0" destOrd="0" presId="urn:microsoft.com/office/officeart/2018/2/layout/IconLabelList"/>
    <dgm:cxn modelId="{FC378593-3976-4772-AC8D-35B8D5050A7F}" type="presOf" srcId="{1864BA75-A41E-4463-B85D-F8CE8BC9D2B1}" destId="{1BF4980B-ED9A-47D3-9EA8-5BD31BC9AB9E}" srcOrd="0" destOrd="0" presId="urn:microsoft.com/office/officeart/2018/2/layout/IconLabelList"/>
    <dgm:cxn modelId="{6F016A98-EF2B-4C6F-863B-A514AF03BA04}" type="presOf" srcId="{BB907AAA-1F1A-41BC-BB68-A27AC86E1403}" destId="{2F8EF917-06F1-4891-9E61-415ED27847E5}" srcOrd="0" destOrd="0" presId="urn:microsoft.com/office/officeart/2018/2/layout/IconLabelList"/>
    <dgm:cxn modelId="{FCDD0C9C-9E46-49AB-A165-490AFEC3ADE0}" type="presOf" srcId="{339F89A7-4C2B-44C5-A733-6FC16705A94F}" destId="{27AFD4F5-3A74-4A07-BD57-BDC62F01DCEC}" srcOrd="0" destOrd="0" presId="urn:microsoft.com/office/officeart/2018/2/layout/IconLabelList"/>
    <dgm:cxn modelId="{639CFBA0-A808-46F0-BCA7-4C5640E54C01}" srcId="{339F89A7-4C2B-44C5-A733-6FC16705A94F}" destId="{BB907AAA-1F1A-41BC-BB68-A27AC86E1403}" srcOrd="0" destOrd="0" parTransId="{35324294-EF96-4F5F-9825-AB755279B7C0}" sibTransId="{E07D0F74-0ED8-4E88-88C9-1DFE9CAD3A90}"/>
    <dgm:cxn modelId="{03925FB8-CDD7-4DCD-9933-D490136FE6E5}" srcId="{339F89A7-4C2B-44C5-A733-6FC16705A94F}" destId="{7EA80DFA-FC24-414C-95D4-5408B5575D7F}" srcOrd="4" destOrd="0" parTransId="{3860F554-43FD-42AB-AD18-2567FB3E2847}" sibTransId="{DCFA1A73-7A63-4BEA-BFB4-9F05BFAA933D}"/>
    <dgm:cxn modelId="{E82FEFD0-5EED-4EB5-8857-55BC6A4D0EFC}" type="presOf" srcId="{35678802-4173-4CBD-860F-D6B9AC350A69}" destId="{0A9234CD-8579-4835-928C-BA18814B9AB2}" srcOrd="0" destOrd="0" presId="urn:microsoft.com/office/officeart/2018/2/layout/IconLabelList"/>
    <dgm:cxn modelId="{E174D90A-F533-40E3-8BF0-6BEE63EC9EFB}" type="presParOf" srcId="{27AFD4F5-3A74-4A07-BD57-BDC62F01DCEC}" destId="{AB0188E1-46BE-4428-8D43-F03DFF63E285}" srcOrd="0" destOrd="0" presId="urn:microsoft.com/office/officeart/2018/2/layout/IconLabelList"/>
    <dgm:cxn modelId="{A1FCB716-0B66-4C4A-A991-2C6EEB348C1B}" type="presParOf" srcId="{AB0188E1-46BE-4428-8D43-F03DFF63E285}" destId="{DE822D03-411D-487F-8B32-240C0624A9DF}" srcOrd="0" destOrd="0" presId="urn:microsoft.com/office/officeart/2018/2/layout/IconLabelList"/>
    <dgm:cxn modelId="{02E60230-19AF-4CDE-AAA1-DF6CF40081BC}" type="presParOf" srcId="{AB0188E1-46BE-4428-8D43-F03DFF63E285}" destId="{5D44253C-86FE-4FE7-8D47-A6DEEA069AA2}" srcOrd="1" destOrd="0" presId="urn:microsoft.com/office/officeart/2018/2/layout/IconLabelList"/>
    <dgm:cxn modelId="{0DAFD92B-D5B2-4C70-982D-F4DBFD70F948}" type="presParOf" srcId="{AB0188E1-46BE-4428-8D43-F03DFF63E285}" destId="{2F8EF917-06F1-4891-9E61-415ED27847E5}" srcOrd="2" destOrd="0" presId="urn:microsoft.com/office/officeart/2018/2/layout/IconLabelList"/>
    <dgm:cxn modelId="{DD636C1A-FB89-402D-96B1-C40D9CABD796}" type="presParOf" srcId="{27AFD4F5-3A74-4A07-BD57-BDC62F01DCEC}" destId="{8350FBF3-98A1-48ED-BEFA-7D820A2545D1}" srcOrd="1" destOrd="0" presId="urn:microsoft.com/office/officeart/2018/2/layout/IconLabelList"/>
    <dgm:cxn modelId="{7BE04CC5-EEA9-4D94-BBD1-B606315E5F0C}" type="presParOf" srcId="{27AFD4F5-3A74-4A07-BD57-BDC62F01DCEC}" destId="{15FD5FC9-6D53-4C38-8054-B6EBB928E96B}" srcOrd="2" destOrd="0" presId="urn:microsoft.com/office/officeart/2018/2/layout/IconLabelList"/>
    <dgm:cxn modelId="{EB0AB03D-70E4-40D3-9ABC-832BF5686DE3}" type="presParOf" srcId="{15FD5FC9-6D53-4C38-8054-B6EBB928E96B}" destId="{47A20D2B-BA8F-47BE-9E9F-B4C39231E03A}" srcOrd="0" destOrd="0" presId="urn:microsoft.com/office/officeart/2018/2/layout/IconLabelList"/>
    <dgm:cxn modelId="{9354E083-5DF4-49C1-9176-E9A7AE990591}" type="presParOf" srcId="{15FD5FC9-6D53-4C38-8054-B6EBB928E96B}" destId="{8173D04A-D540-49FB-90EE-FB2122CF8E78}" srcOrd="1" destOrd="0" presId="urn:microsoft.com/office/officeart/2018/2/layout/IconLabelList"/>
    <dgm:cxn modelId="{6872DC54-9D0E-48B7-A74F-5A434252A31F}" type="presParOf" srcId="{15FD5FC9-6D53-4C38-8054-B6EBB928E96B}" destId="{0A9234CD-8579-4835-928C-BA18814B9AB2}" srcOrd="2" destOrd="0" presId="urn:microsoft.com/office/officeart/2018/2/layout/IconLabelList"/>
    <dgm:cxn modelId="{73CC36E5-F408-4BF5-AE41-16A6803E90E0}" type="presParOf" srcId="{27AFD4F5-3A74-4A07-BD57-BDC62F01DCEC}" destId="{A90F7232-3900-4C22-BAD0-993074328E3C}" srcOrd="3" destOrd="0" presId="urn:microsoft.com/office/officeart/2018/2/layout/IconLabelList"/>
    <dgm:cxn modelId="{21B88AD8-B714-4459-88F7-01602B3A3D73}" type="presParOf" srcId="{27AFD4F5-3A74-4A07-BD57-BDC62F01DCEC}" destId="{3A864565-2178-4995-803D-FB3A21CE1DFD}" srcOrd="4" destOrd="0" presId="urn:microsoft.com/office/officeart/2018/2/layout/IconLabelList"/>
    <dgm:cxn modelId="{0160CDEB-68DA-4F08-BE9C-D54452E82733}" type="presParOf" srcId="{3A864565-2178-4995-803D-FB3A21CE1DFD}" destId="{EFB2FC66-3C01-4C89-8DAB-9D4240C8D541}" srcOrd="0" destOrd="0" presId="urn:microsoft.com/office/officeart/2018/2/layout/IconLabelList"/>
    <dgm:cxn modelId="{B09E8506-39B3-4864-9F3E-46408BE47FCE}" type="presParOf" srcId="{3A864565-2178-4995-803D-FB3A21CE1DFD}" destId="{E0F8AA1B-187A-4D62-85AB-DE1FBA77E258}" srcOrd="1" destOrd="0" presId="urn:microsoft.com/office/officeart/2018/2/layout/IconLabelList"/>
    <dgm:cxn modelId="{08D4E9B5-E21C-42B1-A6BB-7DA80264C31D}" type="presParOf" srcId="{3A864565-2178-4995-803D-FB3A21CE1DFD}" destId="{D41BEAAF-8E9A-45C3-9C03-51054AFF1E26}" srcOrd="2" destOrd="0" presId="urn:microsoft.com/office/officeart/2018/2/layout/IconLabelList"/>
    <dgm:cxn modelId="{6B121506-34A3-4CFC-B317-1074AC7F6382}" type="presParOf" srcId="{27AFD4F5-3A74-4A07-BD57-BDC62F01DCEC}" destId="{1357BFD9-F8E0-4E56-B387-876DECB28E98}" srcOrd="5" destOrd="0" presId="urn:microsoft.com/office/officeart/2018/2/layout/IconLabelList"/>
    <dgm:cxn modelId="{F0D78025-F0F1-46A3-AEE9-39BD85610869}" type="presParOf" srcId="{27AFD4F5-3A74-4A07-BD57-BDC62F01DCEC}" destId="{EA944083-96B0-4129-849B-4FF009B36F13}" srcOrd="6" destOrd="0" presId="urn:microsoft.com/office/officeart/2018/2/layout/IconLabelList"/>
    <dgm:cxn modelId="{D05F68A0-3529-45EA-9B71-CE3FEDD871D4}" type="presParOf" srcId="{EA944083-96B0-4129-849B-4FF009B36F13}" destId="{39B973FE-746F-4A00-8B68-4B76BCDCE331}" srcOrd="0" destOrd="0" presId="urn:microsoft.com/office/officeart/2018/2/layout/IconLabelList"/>
    <dgm:cxn modelId="{B23888D2-A52B-4D87-A06B-0E42E82F40B6}" type="presParOf" srcId="{EA944083-96B0-4129-849B-4FF009B36F13}" destId="{68F15818-D4E6-4CBF-AFF9-9E19784E88A0}" srcOrd="1" destOrd="0" presId="urn:microsoft.com/office/officeart/2018/2/layout/IconLabelList"/>
    <dgm:cxn modelId="{AF018316-D423-458B-B4CE-CA3240A73561}" type="presParOf" srcId="{EA944083-96B0-4129-849B-4FF009B36F13}" destId="{1BF4980B-ED9A-47D3-9EA8-5BD31BC9AB9E}" srcOrd="2" destOrd="0" presId="urn:microsoft.com/office/officeart/2018/2/layout/IconLabelList"/>
    <dgm:cxn modelId="{9BC8AD54-9B2F-4066-A525-218562E08E23}" type="presParOf" srcId="{27AFD4F5-3A74-4A07-BD57-BDC62F01DCEC}" destId="{080F8E1A-6AF2-4B6E-A433-BF123659A9C3}" srcOrd="7" destOrd="0" presId="urn:microsoft.com/office/officeart/2018/2/layout/IconLabelList"/>
    <dgm:cxn modelId="{2050D2F4-4AF0-45E6-B168-F5FBEC11F8BC}" type="presParOf" srcId="{27AFD4F5-3A74-4A07-BD57-BDC62F01DCEC}" destId="{DEE0CC5F-ECAE-40C2-947E-33E1C6DACE6F}" srcOrd="8" destOrd="0" presId="urn:microsoft.com/office/officeart/2018/2/layout/IconLabelList"/>
    <dgm:cxn modelId="{C0FDA25B-873B-4663-A110-4FD6C9B35E7B}" type="presParOf" srcId="{DEE0CC5F-ECAE-40C2-947E-33E1C6DACE6F}" destId="{3CF28490-190C-472B-BCF1-73F647C48C26}" srcOrd="0" destOrd="0" presId="urn:microsoft.com/office/officeart/2018/2/layout/IconLabelList"/>
    <dgm:cxn modelId="{26E604D3-63E0-47B8-B28D-55388587E147}" type="presParOf" srcId="{DEE0CC5F-ECAE-40C2-947E-33E1C6DACE6F}" destId="{1F1BB9A2-1AB3-409F-8E5A-E209B00C939D}" srcOrd="1" destOrd="0" presId="urn:microsoft.com/office/officeart/2018/2/layout/IconLabelList"/>
    <dgm:cxn modelId="{C05482FC-1921-41C3-9766-2DD8FB31C829}" type="presParOf" srcId="{DEE0CC5F-ECAE-40C2-947E-33E1C6DACE6F}" destId="{127D75BA-7AE6-4D5B-A51C-955CC152125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7C6259-DA36-49F3-890A-BBC635B04FF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10B5A87-6B54-4033-9A33-CC32A6BD3A4C}">
      <dgm:prSet/>
      <dgm:spPr/>
      <dgm:t>
        <a:bodyPr/>
        <a:lstStyle/>
        <a:p>
          <a:r>
            <a:rPr lang="en-US"/>
            <a:t>- Dependency on trade data (Imports/Exports) where domestic production is absent</a:t>
          </a:r>
        </a:p>
      </dgm:t>
    </dgm:pt>
    <dgm:pt modelId="{80DD729C-ED16-464A-9A50-307CF6B74758}" type="parTrans" cxnId="{6A726559-C01C-423F-B148-9987CE7D7862}">
      <dgm:prSet/>
      <dgm:spPr/>
      <dgm:t>
        <a:bodyPr/>
        <a:lstStyle/>
        <a:p>
          <a:endParaRPr lang="en-US"/>
        </a:p>
      </dgm:t>
    </dgm:pt>
    <dgm:pt modelId="{6A7628CA-029D-4F62-B443-328A64AB68AD}" type="sibTrans" cxnId="{6A726559-C01C-423F-B148-9987CE7D7862}">
      <dgm:prSet/>
      <dgm:spPr/>
      <dgm:t>
        <a:bodyPr/>
        <a:lstStyle/>
        <a:p>
          <a:endParaRPr lang="en-US"/>
        </a:p>
      </dgm:t>
    </dgm:pt>
    <dgm:pt modelId="{100D54E2-98C7-49B1-B839-FCF1D1B4A7A5}">
      <dgm:prSet/>
      <dgm:spPr/>
      <dgm:t>
        <a:bodyPr/>
        <a:lstStyle/>
        <a:p>
          <a:r>
            <a:rPr lang="en-US"/>
            <a:t>- Data gaps in informal e-waste recycling sectors</a:t>
          </a:r>
        </a:p>
      </dgm:t>
    </dgm:pt>
    <dgm:pt modelId="{8CA2A589-E15D-45F4-8334-697BD4CE0BD3}" type="parTrans" cxnId="{ABDEF68D-C538-4F52-B95C-313EC14E6A0F}">
      <dgm:prSet/>
      <dgm:spPr/>
      <dgm:t>
        <a:bodyPr/>
        <a:lstStyle/>
        <a:p>
          <a:endParaRPr lang="en-US"/>
        </a:p>
      </dgm:t>
    </dgm:pt>
    <dgm:pt modelId="{67CB615B-0872-4F2C-83C1-4468643B8762}" type="sibTrans" cxnId="{ABDEF68D-C538-4F52-B95C-313EC14E6A0F}">
      <dgm:prSet/>
      <dgm:spPr/>
      <dgm:t>
        <a:bodyPr/>
        <a:lstStyle/>
        <a:p>
          <a:endParaRPr lang="en-US"/>
        </a:p>
      </dgm:t>
    </dgm:pt>
    <dgm:pt modelId="{A5EACD0D-1163-4286-AFA3-3BF4FA79D044}">
      <dgm:prSet/>
      <dgm:spPr/>
      <dgm:t>
        <a:bodyPr/>
        <a:lstStyle/>
        <a:p>
          <a:r>
            <a:rPr lang="en-US"/>
            <a:t>- Need for</a:t>
          </a:r>
          <a:r>
            <a:rPr lang="en-GB"/>
            <a:t> capturing E-waste disposal methods from household and enterprise level</a:t>
          </a:r>
          <a:endParaRPr lang="en-US"/>
        </a:p>
      </dgm:t>
    </dgm:pt>
    <dgm:pt modelId="{B47937D4-4531-4289-83CF-0E4B79B4E5E7}" type="parTrans" cxnId="{B297EE51-20B6-4028-ADBB-AB83FF5C7C55}">
      <dgm:prSet/>
      <dgm:spPr/>
      <dgm:t>
        <a:bodyPr/>
        <a:lstStyle/>
        <a:p>
          <a:endParaRPr lang="en-US"/>
        </a:p>
      </dgm:t>
    </dgm:pt>
    <dgm:pt modelId="{2902C711-2839-4864-88F7-E14FF811C10A}" type="sibTrans" cxnId="{B297EE51-20B6-4028-ADBB-AB83FF5C7C55}">
      <dgm:prSet/>
      <dgm:spPr/>
      <dgm:t>
        <a:bodyPr/>
        <a:lstStyle/>
        <a:p>
          <a:endParaRPr lang="en-US"/>
        </a:p>
      </dgm:t>
    </dgm:pt>
    <dgm:pt modelId="{5F32BC35-0050-4906-B4A5-8633174A72A4}" type="pres">
      <dgm:prSet presAssocID="{7E7C6259-DA36-49F3-890A-BBC635B04FF0}" presName="diagram" presStyleCnt="0">
        <dgm:presLayoutVars>
          <dgm:dir/>
          <dgm:resizeHandles val="exact"/>
        </dgm:presLayoutVars>
      </dgm:prSet>
      <dgm:spPr/>
    </dgm:pt>
    <dgm:pt modelId="{2F9C518F-1A56-4B3E-B55D-3007B9CCA563}" type="pres">
      <dgm:prSet presAssocID="{010B5A87-6B54-4033-9A33-CC32A6BD3A4C}" presName="node" presStyleLbl="node1" presStyleIdx="0" presStyleCnt="3">
        <dgm:presLayoutVars>
          <dgm:bulletEnabled val="1"/>
        </dgm:presLayoutVars>
      </dgm:prSet>
      <dgm:spPr/>
    </dgm:pt>
    <dgm:pt modelId="{94D64297-D2D2-498C-BCBA-2DF728503797}" type="pres">
      <dgm:prSet presAssocID="{6A7628CA-029D-4F62-B443-328A64AB68AD}" presName="sibTrans" presStyleCnt="0"/>
      <dgm:spPr/>
    </dgm:pt>
    <dgm:pt modelId="{248C4B37-7D9E-478B-B295-AB83FA44E43F}" type="pres">
      <dgm:prSet presAssocID="{100D54E2-98C7-49B1-B839-FCF1D1B4A7A5}" presName="node" presStyleLbl="node1" presStyleIdx="1" presStyleCnt="3">
        <dgm:presLayoutVars>
          <dgm:bulletEnabled val="1"/>
        </dgm:presLayoutVars>
      </dgm:prSet>
      <dgm:spPr/>
    </dgm:pt>
    <dgm:pt modelId="{9A904525-3236-48F8-A9EB-3C4F61D19235}" type="pres">
      <dgm:prSet presAssocID="{67CB615B-0872-4F2C-83C1-4468643B8762}" presName="sibTrans" presStyleCnt="0"/>
      <dgm:spPr/>
    </dgm:pt>
    <dgm:pt modelId="{276D36E6-AAEB-4AD8-8569-7DED75C5398C}" type="pres">
      <dgm:prSet presAssocID="{A5EACD0D-1163-4286-AFA3-3BF4FA79D044}" presName="node" presStyleLbl="node1" presStyleIdx="2" presStyleCnt="3">
        <dgm:presLayoutVars>
          <dgm:bulletEnabled val="1"/>
        </dgm:presLayoutVars>
      </dgm:prSet>
      <dgm:spPr/>
    </dgm:pt>
  </dgm:ptLst>
  <dgm:cxnLst>
    <dgm:cxn modelId="{82569606-D8D1-4D2D-9D59-76978A2EE523}" type="presOf" srcId="{7E7C6259-DA36-49F3-890A-BBC635B04FF0}" destId="{5F32BC35-0050-4906-B4A5-8633174A72A4}" srcOrd="0" destOrd="0" presId="urn:microsoft.com/office/officeart/2005/8/layout/default"/>
    <dgm:cxn modelId="{04463B4E-4D43-4774-AD8E-B546A06E60E8}" type="presOf" srcId="{A5EACD0D-1163-4286-AFA3-3BF4FA79D044}" destId="{276D36E6-AAEB-4AD8-8569-7DED75C5398C}" srcOrd="0" destOrd="0" presId="urn:microsoft.com/office/officeart/2005/8/layout/default"/>
    <dgm:cxn modelId="{B297EE51-20B6-4028-ADBB-AB83FF5C7C55}" srcId="{7E7C6259-DA36-49F3-890A-BBC635B04FF0}" destId="{A5EACD0D-1163-4286-AFA3-3BF4FA79D044}" srcOrd="2" destOrd="0" parTransId="{B47937D4-4531-4289-83CF-0E4B79B4E5E7}" sibTransId="{2902C711-2839-4864-88F7-E14FF811C10A}"/>
    <dgm:cxn modelId="{6A726559-C01C-423F-B148-9987CE7D7862}" srcId="{7E7C6259-DA36-49F3-890A-BBC635B04FF0}" destId="{010B5A87-6B54-4033-9A33-CC32A6BD3A4C}" srcOrd="0" destOrd="0" parTransId="{80DD729C-ED16-464A-9A50-307CF6B74758}" sibTransId="{6A7628CA-029D-4F62-B443-328A64AB68AD}"/>
    <dgm:cxn modelId="{DAB3575A-700B-4178-9AAE-9E75E9EA6B73}" type="presOf" srcId="{010B5A87-6B54-4033-9A33-CC32A6BD3A4C}" destId="{2F9C518F-1A56-4B3E-B55D-3007B9CCA563}" srcOrd="0" destOrd="0" presId="urn:microsoft.com/office/officeart/2005/8/layout/default"/>
    <dgm:cxn modelId="{25EB7984-B0D8-417F-9C6D-7038A1803125}" type="presOf" srcId="{100D54E2-98C7-49B1-B839-FCF1D1B4A7A5}" destId="{248C4B37-7D9E-478B-B295-AB83FA44E43F}" srcOrd="0" destOrd="0" presId="urn:microsoft.com/office/officeart/2005/8/layout/default"/>
    <dgm:cxn modelId="{ABDEF68D-C538-4F52-B95C-313EC14E6A0F}" srcId="{7E7C6259-DA36-49F3-890A-BBC635B04FF0}" destId="{100D54E2-98C7-49B1-B839-FCF1D1B4A7A5}" srcOrd="1" destOrd="0" parTransId="{8CA2A589-E15D-45F4-8334-697BD4CE0BD3}" sibTransId="{67CB615B-0872-4F2C-83C1-4468643B8762}"/>
    <dgm:cxn modelId="{31F6B61D-C677-4F5E-8F09-DD1D8D94673F}" type="presParOf" srcId="{5F32BC35-0050-4906-B4A5-8633174A72A4}" destId="{2F9C518F-1A56-4B3E-B55D-3007B9CCA563}" srcOrd="0" destOrd="0" presId="urn:microsoft.com/office/officeart/2005/8/layout/default"/>
    <dgm:cxn modelId="{D5ED8A41-F044-45EE-B134-A60546AFCDBE}" type="presParOf" srcId="{5F32BC35-0050-4906-B4A5-8633174A72A4}" destId="{94D64297-D2D2-498C-BCBA-2DF728503797}" srcOrd="1" destOrd="0" presId="urn:microsoft.com/office/officeart/2005/8/layout/default"/>
    <dgm:cxn modelId="{A314EC31-EFA3-429F-A01E-A4560E4D47FD}" type="presParOf" srcId="{5F32BC35-0050-4906-B4A5-8633174A72A4}" destId="{248C4B37-7D9E-478B-B295-AB83FA44E43F}" srcOrd="2" destOrd="0" presId="urn:microsoft.com/office/officeart/2005/8/layout/default"/>
    <dgm:cxn modelId="{C82A3F35-D55B-4488-941C-F6A0FF8FAAEA}" type="presParOf" srcId="{5F32BC35-0050-4906-B4A5-8633174A72A4}" destId="{9A904525-3236-48F8-A9EB-3C4F61D19235}" srcOrd="3" destOrd="0" presId="urn:microsoft.com/office/officeart/2005/8/layout/default"/>
    <dgm:cxn modelId="{1BF7D970-308B-47A8-8EC0-D1B122FC1E9E}" type="presParOf" srcId="{5F32BC35-0050-4906-B4A5-8633174A72A4}" destId="{276D36E6-AAEB-4AD8-8569-7DED75C5398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08527A-615C-4A56-B8F6-BBC833CE9CFB}"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A32EB2E-DF23-496C-9034-C41AE887A88F}">
      <dgm:prSet/>
      <dgm:spPr/>
      <dgm:t>
        <a:bodyPr/>
        <a:lstStyle/>
        <a:p>
          <a:pPr>
            <a:defRPr cap="all"/>
          </a:pPr>
          <a:r>
            <a:rPr lang="en-US"/>
            <a:t>- Enhance e-waste tracking through standardized reporting</a:t>
          </a:r>
        </a:p>
      </dgm:t>
    </dgm:pt>
    <dgm:pt modelId="{9D5BFC54-CAA6-4EDB-95ED-DDE21B24D7F3}" type="parTrans" cxnId="{B7C67183-CB64-4DFD-BF55-616319376343}">
      <dgm:prSet/>
      <dgm:spPr/>
      <dgm:t>
        <a:bodyPr/>
        <a:lstStyle/>
        <a:p>
          <a:endParaRPr lang="en-US"/>
        </a:p>
      </dgm:t>
    </dgm:pt>
    <dgm:pt modelId="{9CB6165F-0F84-4D5D-9BD2-5E4463E22D4E}" type="sibTrans" cxnId="{B7C67183-CB64-4DFD-BF55-616319376343}">
      <dgm:prSet/>
      <dgm:spPr/>
      <dgm:t>
        <a:bodyPr/>
        <a:lstStyle/>
        <a:p>
          <a:endParaRPr lang="en-US"/>
        </a:p>
      </dgm:t>
    </dgm:pt>
    <dgm:pt modelId="{CC156348-79F4-48F7-8951-2354A460A21B}">
      <dgm:prSet/>
      <dgm:spPr/>
      <dgm:t>
        <a:bodyPr/>
        <a:lstStyle/>
        <a:p>
          <a:pPr>
            <a:defRPr cap="all"/>
          </a:pPr>
          <a:r>
            <a:rPr lang="en-US"/>
            <a:t>- Strengthen data collection for imports, exports, and domestic sales</a:t>
          </a:r>
        </a:p>
      </dgm:t>
    </dgm:pt>
    <dgm:pt modelId="{56A15A40-8440-4731-8C9D-D68192BF91D2}" type="parTrans" cxnId="{0E5A3E79-83A9-48D3-B013-28A3F2A190B7}">
      <dgm:prSet/>
      <dgm:spPr/>
      <dgm:t>
        <a:bodyPr/>
        <a:lstStyle/>
        <a:p>
          <a:endParaRPr lang="en-US"/>
        </a:p>
      </dgm:t>
    </dgm:pt>
    <dgm:pt modelId="{C6910194-84BF-41CB-9177-8F73B05C9F92}" type="sibTrans" cxnId="{0E5A3E79-83A9-48D3-B013-28A3F2A190B7}">
      <dgm:prSet/>
      <dgm:spPr/>
      <dgm:t>
        <a:bodyPr/>
        <a:lstStyle/>
        <a:p>
          <a:endParaRPr lang="en-US"/>
        </a:p>
      </dgm:t>
    </dgm:pt>
    <dgm:pt modelId="{1EB4F0D5-E0A0-44A4-99AD-FD54232E18AE}">
      <dgm:prSet/>
      <dgm:spPr/>
      <dgm:t>
        <a:bodyPr/>
        <a:lstStyle/>
        <a:p>
          <a:pPr>
            <a:defRPr cap="all"/>
          </a:pPr>
          <a:r>
            <a:rPr lang="en-US"/>
            <a:t>- Implement policies to regulate informal e-waste recycling</a:t>
          </a:r>
        </a:p>
      </dgm:t>
    </dgm:pt>
    <dgm:pt modelId="{D7266119-9428-4051-ABD1-6E309FE0A4EA}" type="parTrans" cxnId="{54F63E85-6E8C-4113-A9DC-854D0BA19595}">
      <dgm:prSet/>
      <dgm:spPr/>
      <dgm:t>
        <a:bodyPr/>
        <a:lstStyle/>
        <a:p>
          <a:endParaRPr lang="en-US"/>
        </a:p>
      </dgm:t>
    </dgm:pt>
    <dgm:pt modelId="{4D0FF875-D2E4-4F3C-9939-82B61C585F61}" type="sibTrans" cxnId="{54F63E85-6E8C-4113-A9DC-854D0BA19595}">
      <dgm:prSet/>
      <dgm:spPr/>
      <dgm:t>
        <a:bodyPr/>
        <a:lstStyle/>
        <a:p>
          <a:endParaRPr lang="en-US"/>
        </a:p>
      </dgm:t>
    </dgm:pt>
    <dgm:pt modelId="{C6E7296E-01DD-4CBF-AD92-6F38A4920C6E}">
      <dgm:prSet/>
      <dgm:spPr/>
      <dgm:t>
        <a:bodyPr/>
        <a:lstStyle/>
        <a:p>
          <a:pPr>
            <a:defRPr cap="all"/>
          </a:pPr>
          <a:r>
            <a:rPr lang="en-US"/>
            <a:t>- Promote circular economy strategies for sustainable e-waste management</a:t>
          </a:r>
        </a:p>
      </dgm:t>
    </dgm:pt>
    <dgm:pt modelId="{585BC274-2C09-46B2-B845-8D75859C7616}" type="parTrans" cxnId="{856F91BA-201B-419A-9159-CF44BCF0030E}">
      <dgm:prSet/>
      <dgm:spPr/>
      <dgm:t>
        <a:bodyPr/>
        <a:lstStyle/>
        <a:p>
          <a:endParaRPr lang="en-US"/>
        </a:p>
      </dgm:t>
    </dgm:pt>
    <dgm:pt modelId="{364F8550-07EF-4B82-9C6F-CB90D404FC69}" type="sibTrans" cxnId="{856F91BA-201B-419A-9159-CF44BCF0030E}">
      <dgm:prSet/>
      <dgm:spPr/>
      <dgm:t>
        <a:bodyPr/>
        <a:lstStyle/>
        <a:p>
          <a:endParaRPr lang="en-US"/>
        </a:p>
      </dgm:t>
    </dgm:pt>
    <dgm:pt modelId="{8A50D627-865D-4069-B5E3-CBEBE60E3B6F}" type="pres">
      <dgm:prSet presAssocID="{6908527A-615C-4A56-B8F6-BBC833CE9CFB}" presName="root" presStyleCnt="0">
        <dgm:presLayoutVars>
          <dgm:dir/>
          <dgm:resizeHandles val="exact"/>
        </dgm:presLayoutVars>
      </dgm:prSet>
      <dgm:spPr/>
    </dgm:pt>
    <dgm:pt modelId="{8F7E0CF8-4709-4A8E-A1EC-458A8FBB28C1}" type="pres">
      <dgm:prSet presAssocID="{2A32EB2E-DF23-496C-9034-C41AE887A88F}" presName="compNode" presStyleCnt="0"/>
      <dgm:spPr/>
    </dgm:pt>
    <dgm:pt modelId="{14E5E90B-B9CF-4722-ADDA-CD5C6E85AA99}" type="pres">
      <dgm:prSet presAssocID="{2A32EB2E-DF23-496C-9034-C41AE887A88F}" presName="iconBgRect" presStyleLbl="bgShp" presStyleIdx="0" presStyleCnt="4"/>
      <dgm:spPr/>
    </dgm:pt>
    <dgm:pt modelId="{015BDE09-4A31-431D-BB03-1A209F148D1A}" type="pres">
      <dgm:prSet presAssocID="{2A32EB2E-DF23-496C-9034-C41AE887A8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mize"/>
        </a:ext>
      </dgm:extLst>
    </dgm:pt>
    <dgm:pt modelId="{A99EA625-AE23-4831-8C64-06CE92B47196}" type="pres">
      <dgm:prSet presAssocID="{2A32EB2E-DF23-496C-9034-C41AE887A88F}" presName="spaceRect" presStyleCnt="0"/>
      <dgm:spPr/>
    </dgm:pt>
    <dgm:pt modelId="{EE489213-3417-48DB-9127-5AF3692F25C2}" type="pres">
      <dgm:prSet presAssocID="{2A32EB2E-DF23-496C-9034-C41AE887A88F}" presName="textRect" presStyleLbl="revTx" presStyleIdx="0" presStyleCnt="4">
        <dgm:presLayoutVars>
          <dgm:chMax val="1"/>
          <dgm:chPref val="1"/>
        </dgm:presLayoutVars>
      </dgm:prSet>
      <dgm:spPr/>
    </dgm:pt>
    <dgm:pt modelId="{F9F1B628-BF43-4004-8536-A411966EEAB8}" type="pres">
      <dgm:prSet presAssocID="{9CB6165F-0F84-4D5D-9BD2-5E4463E22D4E}" presName="sibTrans" presStyleCnt="0"/>
      <dgm:spPr/>
    </dgm:pt>
    <dgm:pt modelId="{F3D1D56B-1F95-41F7-A344-3130F9E787A4}" type="pres">
      <dgm:prSet presAssocID="{CC156348-79F4-48F7-8951-2354A460A21B}" presName="compNode" presStyleCnt="0"/>
      <dgm:spPr/>
    </dgm:pt>
    <dgm:pt modelId="{197B6FE6-7D6D-42BE-9327-75DE13167ED6}" type="pres">
      <dgm:prSet presAssocID="{CC156348-79F4-48F7-8951-2354A460A21B}" presName="iconBgRect" presStyleLbl="bgShp" presStyleIdx="1" presStyleCnt="4"/>
      <dgm:spPr/>
    </dgm:pt>
    <dgm:pt modelId="{2B4FDF55-1F41-4573-893D-4204CFA96D39}" type="pres">
      <dgm:prSet presAssocID="{CC156348-79F4-48F7-8951-2354A460A2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uan"/>
        </a:ext>
      </dgm:extLst>
    </dgm:pt>
    <dgm:pt modelId="{7007B2AB-0E0F-4D32-8CEB-8812A3841A37}" type="pres">
      <dgm:prSet presAssocID="{CC156348-79F4-48F7-8951-2354A460A21B}" presName="spaceRect" presStyleCnt="0"/>
      <dgm:spPr/>
    </dgm:pt>
    <dgm:pt modelId="{A82E3D8B-E7B3-4A8A-8FFF-50834810A43A}" type="pres">
      <dgm:prSet presAssocID="{CC156348-79F4-48F7-8951-2354A460A21B}" presName="textRect" presStyleLbl="revTx" presStyleIdx="1" presStyleCnt="4">
        <dgm:presLayoutVars>
          <dgm:chMax val="1"/>
          <dgm:chPref val="1"/>
        </dgm:presLayoutVars>
      </dgm:prSet>
      <dgm:spPr/>
    </dgm:pt>
    <dgm:pt modelId="{43ED8163-6B7C-44C5-9B59-CDC85F8DC103}" type="pres">
      <dgm:prSet presAssocID="{C6910194-84BF-41CB-9177-8F73B05C9F92}" presName="sibTrans" presStyleCnt="0"/>
      <dgm:spPr/>
    </dgm:pt>
    <dgm:pt modelId="{B3E3E71A-DF54-40EA-A7F3-E388E1E01CBA}" type="pres">
      <dgm:prSet presAssocID="{1EB4F0D5-E0A0-44A4-99AD-FD54232E18AE}" presName="compNode" presStyleCnt="0"/>
      <dgm:spPr/>
    </dgm:pt>
    <dgm:pt modelId="{71CC1A70-20F7-4A5F-A4B4-E7EE6E6588C0}" type="pres">
      <dgm:prSet presAssocID="{1EB4F0D5-E0A0-44A4-99AD-FD54232E18AE}" presName="iconBgRect" presStyleLbl="bgShp" presStyleIdx="2" presStyleCnt="4"/>
      <dgm:spPr/>
    </dgm:pt>
    <dgm:pt modelId="{F336A3BF-7AE8-4C84-A21A-CC8C352F2A89}" type="pres">
      <dgm:prSet presAssocID="{1EB4F0D5-E0A0-44A4-99AD-FD54232E18A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ycle Sign"/>
        </a:ext>
      </dgm:extLst>
    </dgm:pt>
    <dgm:pt modelId="{FDC3D92D-CC40-4A98-BF13-A7AE5847D786}" type="pres">
      <dgm:prSet presAssocID="{1EB4F0D5-E0A0-44A4-99AD-FD54232E18AE}" presName="spaceRect" presStyleCnt="0"/>
      <dgm:spPr/>
    </dgm:pt>
    <dgm:pt modelId="{070C1426-BAD0-477D-8717-FD67018D209C}" type="pres">
      <dgm:prSet presAssocID="{1EB4F0D5-E0A0-44A4-99AD-FD54232E18AE}" presName="textRect" presStyleLbl="revTx" presStyleIdx="2" presStyleCnt="4">
        <dgm:presLayoutVars>
          <dgm:chMax val="1"/>
          <dgm:chPref val="1"/>
        </dgm:presLayoutVars>
      </dgm:prSet>
      <dgm:spPr/>
    </dgm:pt>
    <dgm:pt modelId="{7FDC4550-102A-4A0D-AA26-61DC5CAB1B9A}" type="pres">
      <dgm:prSet presAssocID="{4D0FF875-D2E4-4F3C-9939-82B61C585F61}" presName="sibTrans" presStyleCnt="0"/>
      <dgm:spPr/>
    </dgm:pt>
    <dgm:pt modelId="{B7178000-0C00-4393-8A4A-240E8DB13E5B}" type="pres">
      <dgm:prSet presAssocID="{C6E7296E-01DD-4CBF-AD92-6F38A4920C6E}" presName="compNode" presStyleCnt="0"/>
      <dgm:spPr/>
    </dgm:pt>
    <dgm:pt modelId="{13FDF87D-AE6F-4A6E-B662-F7725A0EA8C2}" type="pres">
      <dgm:prSet presAssocID="{C6E7296E-01DD-4CBF-AD92-6F38A4920C6E}" presName="iconBgRect" presStyleLbl="bgShp" presStyleIdx="3" presStyleCnt="4"/>
      <dgm:spPr/>
    </dgm:pt>
    <dgm:pt modelId="{F237ED7A-0302-4C41-B23D-5909385F9B8C}" type="pres">
      <dgm:prSet presAssocID="{C6E7296E-01DD-4CBF-AD92-6F38A4920C6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ycle"/>
        </a:ext>
      </dgm:extLst>
    </dgm:pt>
    <dgm:pt modelId="{C0CE5518-988D-4770-976C-B4C99E3860E8}" type="pres">
      <dgm:prSet presAssocID="{C6E7296E-01DD-4CBF-AD92-6F38A4920C6E}" presName="spaceRect" presStyleCnt="0"/>
      <dgm:spPr/>
    </dgm:pt>
    <dgm:pt modelId="{AF479DE2-90F8-4F10-AC88-0C38912457A7}" type="pres">
      <dgm:prSet presAssocID="{C6E7296E-01DD-4CBF-AD92-6F38A4920C6E}" presName="textRect" presStyleLbl="revTx" presStyleIdx="3" presStyleCnt="4">
        <dgm:presLayoutVars>
          <dgm:chMax val="1"/>
          <dgm:chPref val="1"/>
        </dgm:presLayoutVars>
      </dgm:prSet>
      <dgm:spPr/>
    </dgm:pt>
  </dgm:ptLst>
  <dgm:cxnLst>
    <dgm:cxn modelId="{06D8DF73-C0EE-4517-9D1D-3BC66838A1FF}" type="presOf" srcId="{C6E7296E-01DD-4CBF-AD92-6F38A4920C6E}" destId="{AF479DE2-90F8-4F10-AC88-0C38912457A7}" srcOrd="0" destOrd="0" presId="urn:microsoft.com/office/officeart/2018/5/layout/IconCircleLabelList"/>
    <dgm:cxn modelId="{0E5A3E79-83A9-48D3-B013-28A3F2A190B7}" srcId="{6908527A-615C-4A56-B8F6-BBC833CE9CFB}" destId="{CC156348-79F4-48F7-8951-2354A460A21B}" srcOrd="1" destOrd="0" parTransId="{56A15A40-8440-4731-8C9D-D68192BF91D2}" sibTransId="{C6910194-84BF-41CB-9177-8F73B05C9F92}"/>
    <dgm:cxn modelId="{B7C67183-CB64-4DFD-BF55-616319376343}" srcId="{6908527A-615C-4A56-B8F6-BBC833CE9CFB}" destId="{2A32EB2E-DF23-496C-9034-C41AE887A88F}" srcOrd="0" destOrd="0" parTransId="{9D5BFC54-CAA6-4EDB-95ED-DDE21B24D7F3}" sibTransId="{9CB6165F-0F84-4D5D-9BD2-5E4463E22D4E}"/>
    <dgm:cxn modelId="{54F63E85-6E8C-4113-A9DC-854D0BA19595}" srcId="{6908527A-615C-4A56-B8F6-BBC833CE9CFB}" destId="{1EB4F0D5-E0A0-44A4-99AD-FD54232E18AE}" srcOrd="2" destOrd="0" parTransId="{D7266119-9428-4051-ABD1-6E309FE0A4EA}" sibTransId="{4D0FF875-D2E4-4F3C-9939-82B61C585F61}"/>
    <dgm:cxn modelId="{D52D2594-01D5-4CB6-A5B1-CCB9ADEB1BDA}" type="presOf" srcId="{6908527A-615C-4A56-B8F6-BBC833CE9CFB}" destId="{8A50D627-865D-4069-B5E3-CBEBE60E3B6F}" srcOrd="0" destOrd="0" presId="urn:microsoft.com/office/officeart/2018/5/layout/IconCircleLabelList"/>
    <dgm:cxn modelId="{7DCD04B7-FE42-46AD-9BF6-5A158B19C805}" type="presOf" srcId="{1EB4F0D5-E0A0-44A4-99AD-FD54232E18AE}" destId="{070C1426-BAD0-477D-8717-FD67018D209C}" srcOrd="0" destOrd="0" presId="urn:microsoft.com/office/officeart/2018/5/layout/IconCircleLabelList"/>
    <dgm:cxn modelId="{856F91BA-201B-419A-9159-CF44BCF0030E}" srcId="{6908527A-615C-4A56-B8F6-BBC833CE9CFB}" destId="{C6E7296E-01DD-4CBF-AD92-6F38A4920C6E}" srcOrd="3" destOrd="0" parTransId="{585BC274-2C09-46B2-B845-8D75859C7616}" sibTransId="{364F8550-07EF-4B82-9C6F-CB90D404FC69}"/>
    <dgm:cxn modelId="{9D8334D9-6F85-4D76-BAC4-4001C05226A1}" type="presOf" srcId="{2A32EB2E-DF23-496C-9034-C41AE887A88F}" destId="{EE489213-3417-48DB-9127-5AF3692F25C2}" srcOrd="0" destOrd="0" presId="urn:microsoft.com/office/officeart/2018/5/layout/IconCircleLabelList"/>
    <dgm:cxn modelId="{11D366E3-0F92-4E45-AAA2-47306CD83E4C}" type="presOf" srcId="{CC156348-79F4-48F7-8951-2354A460A21B}" destId="{A82E3D8B-E7B3-4A8A-8FFF-50834810A43A}" srcOrd="0" destOrd="0" presId="urn:microsoft.com/office/officeart/2018/5/layout/IconCircleLabelList"/>
    <dgm:cxn modelId="{E45B8A5D-60D3-4AE9-B63B-98A269E4E9C5}" type="presParOf" srcId="{8A50D627-865D-4069-B5E3-CBEBE60E3B6F}" destId="{8F7E0CF8-4709-4A8E-A1EC-458A8FBB28C1}" srcOrd="0" destOrd="0" presId="urn:microsoft.com/office/officeart/2018/5/layout/IconCircleLabelList"/>
    <dgm:cxn modelId="{6F73D732-20F1-4CBB-A1ED-6404C1ACCC66}" type="presParOf" srcId="{8F7E0CF8-4709-4A8E-A1EC-458A8FBB28C1}" destId="{14E5E90B-B9CF-4722-ADDA-CD5C6E85AA99}" srcOrd="0" destOrd="0" presId="urn:microsoft.com/office/officeart/2018/5/layout/IconCircleLabelList"/>
    <dgm:cxn modelId="{1CA36C1A-1E63-47E3-8A06-B5D408BBAD52}" type="presParOf" srcId="{8F7E0CF8-4709-4A8E-A1EC-458A8FBB28C1}" destId="{015BDE09-4A31-431D-BB03-1A209F148D1A}" srcOrd="1" destOrd="0" presId="urn:microsoft.com/office/officeart/2018/5/layout/IconCircleLabelList"/>
    <dgm:cxn modelId="{8786087C-A3F8-48F2-8854-2A0CF3DEBBBF}" type="presParOf" srcId="{8F7E0CF8-4709-4A8E-A1EC-458A8FBB28C1}" destId="{A99EA625-AE23-4831-8C64-06CE92B47196}" srcOrd="2" destOrd="0" presId="urn:microsoft.com/office/officeart/2018/5/layout/IconCircleLabelList"/>
    <dgm:cxn modelId="{AC33F0A2-3F4F-4E6C-8A94-509F950A634D}" type="presParOf" srcId="{8F7E0CF8-4709-4A8E-A1EC-458A8FBB28C1}" destId="{EE489213-3417-48DB-9127-5AF3692F25C2}" srcOrd="3" destOrd="0" presId="urn:microsoft.com/office/officeart/2018/5/layout/IconCircleLabelList"/>
    <dgm:cxn modelId="{864D6137-4B3F-4812-98E5-6B2EF833C79E}" type="presParOf" srcId="{8A50D627-865D-4069-B5E3-CBEBE60E3B6F}" destId="{F9F1B628-BF43-4004-8536-A411966EEAB8}" srcOrd="1" destOrd="0" presId="urn:microsoft.com/office/officeart/2018/5/layout/IconCircleLabelList"/>
    <dgm:cxn modelId="{22E967E2-9E4D-47CF-80A6-30645FEA18C4}" type="presParOf" srcId="{8A50D627-865D-4069-B5E3-CBEBE60E3B6F}" destId="{F3D1D56B-1F95-41F7-A344-3130F9E787A4}" srcOrd="2" destOrd="0" presId="urn:microsoft.com/office/officeart/2018/5/layout/IconCircleLabelList"/>
    <dgm:cxn modelId="{C23EFA6F-7469-4692-8671-71A2F8ADD52A}" type="presParOf" srcId="{F3D1D56B-1F95-41F7-A344-3130F9E787A4}" destId="{197B6FE6-7D6D-42BE-9327-75DE13167ED6}" srcOrd="0" destOrd="0" presId="urn:microsoft.com/office/officeart/2018/5/layout/IconCircleLabelList"/>
    <dgm:cxn modelId="{9250E6C7-8499-4D95-9296-CBB2AACC0CA2}" type="presParOf" srcId="{F3D1D56B-1F95-41F7-A344-3130F9E787A4}" destId="{2B4FDF55-1F41-4573-893D-4204CFA96D39}" srcOrd="1" destOrd="0" presId="urn:microsoft.com/office/officeart/2018/5/layout/IconCircleLabelList"/>
    <dgm:cxn modelId="{60DC3F33-CBFA-42DD-A944-80572648DFCA}" type="presParOf" srcId="{F3D1D56B-1F95-41F7-A344-3130F9E787A4}" destId="{7007B2AB-0E0F-4D32-8CEB-8812A3841A37}" srcOrd="2" destOrd="0" presId="urn:microsoft.com/office/officeart/2018/5/layout/IconCircleLabelList"/>
    <dgm:cxn modelId="{AB2082DB-39D2-4562-9099-ABB91569AA8E}" type="presParOf" srcId="{F3D1D56B-1F95-41F7-A344-3130F9E787A4}" destId="{A82E3D8B-E7B3-4A8A-8FFF-50834810A43A}" srcOrd="3" destOrd="0" presId="urn:microsoft.com/office/officeart/2018/5/layout/IconCircleLabelList"/>
    <dgm:cxn modelId="{87C30B9C-39DC-4D5D-AB76-15766F01F024}" type="presParOf" srcId="{8A50D627-865D-4069-B5E3-CBEBE60E3B6F}" destId="{43ED8163-6B7C-44C5-9B59-CDC85F8DC103}" srcOrd="3" destOrd="0" presId="urn:microsoft.com/office/officeart/2018/5/layout/IconCircleLabelList"/>
    <dgm:cxn modelId="{F8955187-19A9-4042-87E2-5F6D551AC0AB}" type="presParOf" srcId="{8A50D627-865D-4069-B5E3-CBEBE60E3B6F}" destId="{B3E3E71A-DF54-40EA-A7F3-E388E1E01CBA}" srcOrd="4" destOrd="0" presId="urn:microsoft.com/office/officeart/2018/5/layout/IconCircleLabelList"/>
    <dgm:cxn modelId="{EA489B20-18AC-4CE0-8CE6-18419303BF83}" type="presParOf" srcId="{B3E3E71A-DF54-40EA-A7F3-E388E1E01CBA}" destId="{71CC1A70-20F7-4A5F-A4B4-E7EE6E6588C0}" srcOrd="0" destOrd="0" presId="urn:microsoft.com/office/officeart/2018/5/layout/IconCircleLabelList"/>
    <dgm:cxn modelId="{7221943E-C362-400F-B731-6B26BED74F13}" type="presParOf" srcId="{B3E3E71A-DF54-40EA-A7F3-E388E1E01CBA}" destId="{F336A3BF-7AE8-4C84-A21A-CC8C352F2A89}" srcOrd="1" destOrd="0" presId="urn:microsoft.com/office/officeart/2018/5/layout/IconCircleLabelList"/>
    <dgm:cxn modelId="{04767F5A-11AD-494D-B43B-7A451BDC6B55}" type="presParOf" srcId="{B3E3E71A-DF54-40EA-A7F3-E388E1E01CBA}" destId="{FDC3D92D-CC40-4A98-BF13-A7AE5847D786}" srcOrd="2" destOrd="0" presId="urn:microsoft.com/office/officeart/2018/5/layout/IconCircleLabelList"/>
    <dgm:cxn modelId="{97D28445-6074-4D5E-A1A6-4483333009B1}" type="presParOf" srcId="{B3E3E71A-DF54-40EA-A7F3-E388E1E01CBA}" destId="{070C1426-BAD0-477D-8717-FD67018D209C}" srcOrd="3" destOrd="0" presId="urn:microsoft.com/office/officeart/2018/5/layout/IconCircleLabelList"/>
    <dgm:cxn modelId="{DE3BAF02-EEB8-4F5D-9A38-CE1E1904A88E}" type="presParOf" srcId="{8A50D627-865D-4069-B5E3-CBEBE60E3B6F}" destId="{7FDC4550-102A-4A0D-AA26-61DC5CAB1B9A}" srcOrd="5" destOrd="0" presId="urn:microsoft.com/office/officeart/2018/5/layout/IconCircleLabelList"/>
    <dgm:cxn modelId="{A8E05719-5573-442D-B644-0456D38741B5}" type="presParOf" srcId="{8A50D627-865D-4069-B5E3-CBEBE60E3B6F}" destId="{B7178000-0C00-4393-8A4A-240E8DB13E5B}" srcOrd="6" destOrd="0" presId="urn:microsoft.com/office/officeart/2018/5/layout/IconCircleLabelList"/>
    <dgm:cxn modelId="{9AFA3BF2-E9F1-49BB-9844-4B1AA95CF79C}" type="presParOf" srcId="{B7178000-0C00-4393-8A4A-240E8DB13E5B}" destId="{13FDF87D-AE6F-4A6E-B662-F7725A0EA8C2}" srcOrd="0" destOrd="0" presId="urn:microsoft.com/office/officeart/2018/5/layout/IconCircleLabelList"/>
    <dgm:cxn modelId="{AB4B492E-D701-471F-8D0D-C9E55EBAC513}" type="presParOf" srcId="{B7178000-0C00-4393-8A4A-240E8DB13E5B}" destId="{F237ED7A-0302-4C41-B23D-5909385F9B8C}" srcOrd="1" destOrd="0" presId="urn:microsoft.com/office/officeart/2018/5/layout/IconCircleLabelList"/>
    <dgm:cxn modelId="{20D50C01-7E9F-44BB-8157-0BE001A37842}" type="presParOf" srcId="{B7178000-0C00-4393-8A4A-240E8DB13E5B}" destId="{C0CE5518-988D-4770-976C-B4C99E3860E8}" srcOrd="2" destOrd="0" presId="urn:microsoft.com/office/officeart/2018/5/layout/IconCircleLabelList"/>
    <dgm:cxn modelId="{72E48C01-A757-44C6-BB65-023EF1DD48D2}" type="presParOf" srcId="{B7178000-0C00-4393-8A4A-240E8DB13E5B}" destId="{AF479DE2-90F8-4F10-AC88-0C38912457A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22D03-411D-487F-8B32-240C0624A9DF}">
      <dsp:nvSpPr>
        <dsp:cNvPr id="0" name=""/>
        <dsp:cNvSpPr/>
      </dsp:nvSpPr>
      <dsp:spPr>
        <a:xfrm>
          <a:off x="381099" y="1260083"/>
          <a:ext cx="622529" cy="6225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8EF917-06F1-4891-9E61-415ED27847E5}">
      <dsp:nvSpPr>
        <dsp:cNvPr id="0" name=""/>
        <dsp:cNvSpPr/>
      </dsp:nvSpPr>
      <dsp:spPr>
        <a:xfrm>
          <a:off x="664" y="2157460"/>
          <a:ext cx="1383398" cy="93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dirty="0"/>
            <a:t>E-waste generation has soared from ~5 million tonnes (1995) to over 53 million </a:t>
          </a:r>
          <a:r>
            <a:rPr lang="en-GB" sz="1600" kern="1200" dirty="0"/>
            <a:t>tonnes</a:t>
          </a:r>
          <a:r>
            <a:rPr lang="en-GB" sz="1400" kern="1200" dirty="0"/>
            <a:t> (2024).</a:t>
          </a:r>
          <a:endParaRPr lang="en-US" sz="1400" kern="1200" dirty="0"/>
        </a:p>
      </dsp:txBody>
      <dsp:txXfrm>
        <a:off x="664" y="2157460"/>
        <a:ext cx="1383398" cy="933793"/>
      </dsp:txXfrm>
    </dsp:sp>
    <dsp:sp modelId="{47A20D2B-BA8F-47BE-9E9F-B4C39231E03A}">
      <dsp:nvSpPr>
        <dsp:cNvPr id="0" name=""/>
        <dsp:cNvSpPr/>
      </dsp:nvSpPr>
      <dsp:spPr>
        <a:xfrm>
          <a:off x="2006592" y="1260083"/>
          <a:ext cx="622529" cy="622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9234CD-8579-4835-928C-BA18814B9AB2}">
      <dsp:nvSpPr>
        <dsp:cNvPr id="0" name=""/>
        <dsp:cNvSpPr/>
      </dsp:nvSpPr>
      <dsp:spPr>
        <a:xfrm>
          <a:off x="1626157" y="2157460"/>
          <a:ext cx="1383398" cy="93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Roughly a </a:t>
          </a:r>
          <a:r>
            <a:rPr lang="en-GB" sz="1400" b="1" kern="1200"/>
            <a:t>tenfold</a:t>
          </a:r>
          <a:r>
            <a:rPr lang="en-GB" sz="1400" kern="1200"/>
            <a:t> increase, with high compounding annual growth (~8–9%).</a:t>
          </a:r>
          <a:endParaRPr lang="en-US" sz="1400" kern="1200"/>
        </a:p>
      </dsp:txBody>
      <dsp:txXfrm>
        <a:off x="1626157" y="2157460"/>
        <a:ext cx="1383398" cy="933793"/>
      </dsp:txXfrm>
    </dsp:sp>
    <dsp:sp modelId="{EFB2FC66-3C01-4C89-8DAB-9D4240C8D541}">
      <dsp:nvSpPr>
        <dsp:cNvPr id="0" name=""/>
        <dsp:cNvSpPr/>
      </dsp:nvSpPr>
      <dsp:spPr>
        <a:xfrm>
          <a:off x="3632085" y="1260083"/>
          <a:ext cx="622529" cy="6225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1BEAAF-8E9A-45C3-9C03-51054AFF1E26}">
      <dsp:nvSpPr>
        <dsp:cNvPr id="0" name=""/>
        <dsp:cNvSpPr/>
      </dsp:nvSpPr>
      <dsp:spPr>
        <a:xfrm>
          <a:off x="3251650" y="2157460"/>
          <a:ext cx="1383398" cy="93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Small Equipment dominates total volume.</a:t>
          </a:r>
          <a:endParaRPr lang="en-US" sz="1400" kern="1200"/>
        </a:p>
      </dsp:txBody>
      <dsp:txXfrm>
        <a:off x="3251650" y="2157460"/>
        <a:ext cx="1383398" cy="933793"/>
      </dsp:txXfrm>
    </dsp:sp>
    <dsp:sp modelId="{39B973FE-746F-4A00-8B68-4B76BCDCE331}">
      <dsp:nvSpPr>
        <dsp:cNvPr id="0" name=""/>
        <dsp:cNvSpPr/>
      </dsp:nvSpPr>
      <dsp:spPr>
        <a:xfrm>
          <a:off x="5257578" y="1260083"/>
          <a:ext cx="622529" cy="6225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F4980B-ED9A-47D3-9EA8-5BD31BC9AB9E}">
      <dsp:nvSpPr>
        <dsp:cNvPr id="0" name=""/>
        <dsp:cNvSpPr/>
      </dsp:nvSpPr>
      <dsp:spPr>
        <a:xfrm>
          <a:off x="4877143" y="2157460"/>
          <a:ext cx="1383398" cy="93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Temperature Exchange and Screens also rising quickly.</a:t>
          </a:r>
          <a:endParaRPr lang="en-US" sz="1400" kern="1200"/>
        </a:p>
      </dsp:txBody>
      <dsp:txXfrm>
        <a:off x="4877143" y="2157460"/>
        <a:ext cx="1383398" cy="933793"/>
      </dsp:txXfrm>
    </dsp:sp>
    <dsp:sp modelId="{3CF28490-190C-472B-BCF1-73F647C48C26}">
      <dsp:nvSpPr>
        <dsp:cNvPr id="0" name=""/>
        <dsp:cNvSpPr/>
      </dsp:nvSpPr>
      <dsp:spPr>
        <a:xfrm>
          <a:off x="6883071" y="1260083"/>
          <a:ext cx="622529" cy="6225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D75BA-7AE6-4D5B-A51C-955CC1521251}">
      <dsp:nvSpPr>
        <dsp:cNvPr id="0" name=""/>
        <dsp:cNvSpPr/>
      </dsp:nvSpPr>
      <dsp:spPr>
        <a:xfrm>
          <a:off x="6502637" y="2157460"/>
          <a:ext cx="1383398" cy="93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dirty="0"/>
            <a:t>Multiple product categories </a:t>
          </a:r>
          <a:r>
            <a:rPr lang="en-GB" sz="1600" kern="1200" dirty="0"/>
            <a:t>contribute</a:t>
          </a:r>
          <a:r>
            <a:rPr lang="en-GB" sz="1400" kern="1200" dirty="0"/>
            <a:t> significantly; each presents unique challenges and opportunities.</a:t>
          </a:r>
          <a:endParaRPr lang="en-US" sz="1400" kern="1200" dirty="0"/>
        </a:p>
      </dsp:txBody>
      <dsp:txXfrm>
        <a:off x="6502637" y="2157460"/>
        <a:ext cx="1383398" cy="933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C518F-1A56-4B3E-B55D-3007B9CCA563}">
      <dsp:nvSpPr>
        <dsp:cNvPr id="0" name=""/>
        <dsp:cNvSpPr/>
      </dsp:nvSpPr>
      <dsp:spPr>
        <a:xfrm>
          <a:off x="757092" y="1992"/>
          <a:ext cx="3034531" cy="18207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 Dependency on trade data (Imports/Exports) where domestic production is absent</a:t>
          </a:r>
        </a:p>
      </dsp:txBody>
      <dsp:txXfrm>
        <a:off x="757092" y="1992"/>
        <a:ext cx="3034531" cy="1820718"/>
      </dsp:txXfrm>
    </dsp:sp>
    <dsp:sp modelId="{248C4B37-7D9E-478B-B295-AB83FA44E43F}">
      <dsp:nvSpPr>
        <dsp:cNvPr id="0" name=""/>
        <dsp:cNvSpPr/>
      </dsp:nvSpPr>
      <dsp:spPr>
        <a:xfrm>
          <a:off x="4095076" y="1992"/>
          <a:ext cx="3034531" cy="18207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 Data gaps in informal e-waste recycling sectors</a:t>
          </a:r>
        </a:p>
      </dsp:txBody>
      <dsp:txXfrm>
        <a:off x="4095076" y="1992"/>
        <a:ext cx="3034531" cy="1820718"/>
      </dsp:txXfrm>
    </dsp:sp>
    <dsp:sp modelId="{276D36E6-AAEB-4AD8-8569-7DED75C5398C}">
      <dsp:nvSpPr>
        <dsp:cNvPr id="0" name=""/>
        <dsp:cNvSpPr/>
      </dsp:nvSpPr>
      <dsp:spPr>
        <a:xfrm>
          <a:off x="2426084" y="2126164"/>
          <a:ext cx="3034531" cy="18207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 Need for</a:t>
          </a:r>
          <a:r>
            <a:rPr lang="en-GB" sz="2300" kern="1200"/>
            <a:t> capturing E-waste disposal methods from household and enterprise level</a:t>
          </a:r>
          <a:endParaRPr lang="en-US" sz="2300" kern="1200"/>
        </a:p>
      </dsp:txBody>
      <dsp:txXfrm>
        <a:off x="2426084" y="2126164"/>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5E90B-B9CF-4722-ADDA-CD5C6E85AA99}">
      <dsp:nvSpPr>
        <dsp:cNvPr id="0" name=""/>
        <dsp:cNvSpPr/>
      </dsp:nvSpPr>
      <dsp:spPr>
        <a:xfrm>
          <a:off x="376435" y="1016402"/>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BDE09-4A31-431D-BB03-1A209F148D1A}">
      <dsp:nvSpPr>
        <dsp:cNvPr id="0" name=""/>
        <dsp:cNvSpPr/>
      </dsp:nvSpPr>
      <dsp:spPr>
        <a:xfrm>
          <a:off x="610435"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489213-3417-48DB-9127-5AF3692F25C2}">
      <dsp:nvSpPr>
        <dsp:cNvPr id="0" name=""/>
        <dsp:cNvSpPr/>
      </dsp:nvSpPr>
      <dsp:spPr>
        <a:xfrm>
          <a:off x="2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 Enhance e-waste tracking through standardized reporting</a:t>
          </a:r>
        </a:p>
      </dsp:txBody>
      <dsp:txXfrm>
        <a:off x="25435" y="2456402"/>
        <a:ext cx="1800000" cy="720000"/>
      </dsp:txXfrm>
    </dsp:sp>
    <dsp:sp modelId="{197B6FE6-7D6D-42BE-9327-75DE13167ED6}">
      <dsp:nvSpPr>
        <dsp:cNvPr id="0" name=""/>
        <dsp:cNvSpPr/>
      </dsp:nvSpPr>
      <dsp:spPr>
        <a:xfrm>
          <a:off x="2491435" y="1016402"/>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FDF55-1F41-4573-893D-4204CFA96D39}">
      <dsp:nvSpPr>
        <dsp:cNvPr id="0" name=""/>
        <dsp:cNvSpPr/>
      </dsp:nvSpPr>
      <dsp:spPr>
        <a:xfrm>
          <a:off x="2725435"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2E3D8B-E7B3-4A8A-8FFF-50834810A43A}">
      <dsp:nvSpPr>
        <dsp:cNvPr id="0" name=""/>
        <dsp:cNvSpPr/>
      </dsp:nvSpPr>
      <dsp:spPr>
        <a:xfrm>
          <a:off x="214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 Strengthen data collection for imports, exports, and domestic sales</a:t>
          </a:r>
        </a:p>
      </dsp:txBody>
      <dsp:txXfrm>
        <a:off x="2140435" y="2456402"/>
        <a:ext cx="1800000" cy="720000"/>
      </dsp:txXfrm>
    </dsp:sp>
    <dsp:sp modelId="{71CC1A70-20F7-4A5F-A4B4-E7EE6E6588C0}">
      <dsp:nvSpPr>
        <dsp:cNvPr id="0" name=""/>
        <dsp:cNvSpPr/>
      </dsp:nvSpPr>
      <dsp:spPr>
        <a:xfrm>
          <a:off x="4606435" y="1016402"/>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6A3BF-7AE8-4C84-A21A-CC8C352F2A89}">
      <dsp:nvSpPr>
        <dsp:cNvPr id="0" name=""/>
        <dsp:cNvSpPr/>
      </dsp:nvSpPr>
      <dsp:spPr>
        <a:xfrm>
          <a:off x="4840435"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0C1426-BAD0-477D-8717-FD67018D209C}">
      <dsp:nvSpPr>
        <dsp:cNvPr id="0" name=""/>
        <dsp:cNvSpPr/>
      </dsp:nvSpPr>
      <dsp:spPr>
        <a:xfrm>
          <a:off x="425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 Implement policies to regulate informal e-waste recycling</a:t>
          </a:r>
        </a:p>
      </dsp:txBody>
      <dsp:txXfrm>
        <a:off x="4255435" y="2456402"/>
        <a:ext cx="1800000" cy="720000"/>
      </dsp:txXfrm>
    </dsp:sp>
    <dsp:sp modelId="{13FDF87D-AE6F-4A6E-B662-F7725A0EA8C2}">
      <dsp:nvSpPr>
        <dsp:cNvPr id="0" name=""/>
        <dsp:cNvSpPr/>
      </dsp:nvSpPr>
      <dsp:spPr>
        <a:xfrm>
          <a:off x="6721435" y="1016402"/>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7ED7A-0302-4C41-B23D-5909385F9B8C}">
      <dsp:nvSpPr>
        <dsp:cNvPr id="0" name=""/>
        <dsp:cNvSpPr/>
      </dsp:nvSpPr>
      <dsp:spPr>
        <a:xfrm>
          <a:off x="6955435"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479DE2-90F8-4F10-AC88-0C38912457A7}">
      <dsp:nvSpPr>
        <dsp:cNvPr id="0" name=""/>
        <dsp:cNvSpPr/>
      </dsp:nvSpPr>
      <dsp:spPr>
        <a:xfrm>
          <a:off x="637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 Promote circular economy strategies for sustainable e-waste management</a:t>
          </a:r>
        </a:p>
      </dsp:txBody>
      <dsp:txXfrm>
        <a:off x="6370435" y="245640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053CF-1135-4A32-9272-AE02BCDE4E93}" type="datetimeFigureOut">
              <a:rPr lang="en-GB" smtClean="0"/>
              <a:t>25/03/2025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1903E-BF7F-462E-8B66-8212099E8A8F}" type="slidenum">
              <a:rPr lang="en-GB" smtClean="0"/>
              <a:t>‹#›</a:t>
            </a:fld>
            <a:endParaRPr lang="en-GB"/>
          </a:p>
        </p:txBody>
      </p:sp>
    </p:spTree>
    <p:extLst>
      <p:ext uri="{BB962C8B-B14F-4D97-AF65-F5344CB8AC3E}">
        <p14:creationId xmlns:p14="http://schemas.microsoft.com/office/powerpoint/2010/main" val="168909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Total e-waste has gone from 5 million tonnes in 1995 to over 53 million tonnes in 2024—over a tenfold increase. Small equipment like household gadgets and appliances make up the largest share, but other categories, such as screens and temperature exchange equipment, are also growing rapidly.</a:t>
            </a:r>
          </a:p>
        </p:txBody>
      </p:sp>
      <p:sp>
        <p:nvSpPr>
          <p:cNvPr id="4" name="Slide Number Placeholder 3"/>
          <p:cNvSpPr>
            <a:spLocks noGrp="1"/>
          </p:cNvSpPr>
          <p:nvPr>
            <p:ph type="sldNum" sz="quarter" idx="5"/>
          </p:nvPr>
        </p:nvSpPr>
        <p:spPr/>
        <p:txBody>
          <a:bodyPr/>
          <a:lstStyle/>
          <a:p>
            <a:fld id="{1FE1903E-BF7F-462E-8B66-8212099E8A8F}" type="slidenum">
              <a:rPr lang="en-GB" smtClean="0"/>
              <a:t>3</a:t>
            </a:fld>
            <a:endParaRPr lang="en-GB"/>
          </a:p>
        </p:txBody>
      </p:sp>
    </p:spTree>
    <p:extLst>
      <p:ext uri="{BB962C8B-B14F-4D97-AF65-F5344CB8AC3E}">
        <p14:creationId xmlns:p14="http://schemas.microsoft.com/office/powerpoint/2010/main" val="129950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Narrow" panose="020B0004020202020204" pitchFamily="34" charset="0"/>
              </a:rPr>
              <a:t>Temperature exchange equipment</a:t>
            </a:r>
            <a:r>
              <a:rPr lang="en-GB" dirty="0"/>
              <a:t> </a:t>
            </a:r>
            <a:r>
              <a:rPr lang="en-GB" sz="1800" b="0" i="0" u="none" strike="noStrike" dirty="0">
                <a:solidFill>
                  <a:srgbClr val="000000"/>
                </a:solidFill>
                <a:effectLst/>
                <a:latin typeface="Aptos Narrow" panose="020B0004020202020204" pitchFamily="34" charset="0"/>
              </a:rPr>
              <a:t>11006</a:t>
            </a:r>
            <a:r>
              <a:rPr lang="en-GB" dirty="0"/>
              <a:t> </a:t>
            </a:r>
            <a:r>
              <a:rPr lang="en-GB" sz="1800" b="0" i="0" u="none" strike="noStrike" dirty="0">
                <a:solidFill>
                  <a:srgbClr val="000000"/>
                </a:solidFill>
                <a:effectLst/>
                <a:latin typeface="Aptos Narrow" panose="020B0004020202020204" pitchFamily="34" charset="0"/>
              </a:rPr>
              <a:t>Screens, monitors, and equipment containing screens (..)</a:t>
            </a:r>
            <a:r>
              <a:rPr lang="en-GB" dirty="0"/>
              <a:t> </a:t>
            </a:r>
            <a:r>
              <a:rPr lang="en-GB" sz="1800" b="0" i="0" u="none" strike="noStrike" dirty="0">
                <a:solidFill>
                  <a:srgbClr val="000000"/>
                </a:solidFill>
                <a:effectLst/>
                <a:latin typeface="Aptos Narrow" panose="020B0004020202020204" pitchFamily="34" charset="0"/>
              </a:rPr>
              <a:t>5715</a:t>
            </a:r>
            <a:r>
              <a:rPr lang="en-GB" dirty="0"/>
              <a:t> </a:t>
            </a:r>
            <a:r>
              <a:rPr lang="en-GB" sz="1800" b="0" i="0" u="none" strike="noStrike" dirty="0">
                <a:solidFill>
                  <a:srgbClr val="000000"/>
                </a:solidFill>
                <a:effectLst/>
                <a:latin typeface="Aptos Narrow" panose="020B0004020202020204" pitchFamily="34" charset="0"/>
              </a:rPr>
              <a:t>Lamps</a:t>
            </a:r>
            <a:r>
              <a:rPr lang="en-GB" dirty="0"/>
              <a:t> </a:t>
            </a:r>
            <a:r>
              <a:rPr lang="en-GB" sz="1800" b="0" i="0" u="none" strike="noStrike" dirty="0">
                <a:solidFill>
                  <a:srgbClr val="000000"/>
                </a:solidFill>
                <a:effectLst/>
                <a:latin typeface="Aptos Narrow" panose="020B0004020202020204" pitchFamily="34" charset="0"/>
              </a:rPr>
              <a:t>4844</a:t>
            </a:r>
            <a:r>
              <a:rPr lang="en-GB" dirty="0"/>
              <a:t> </a:t>
            </a:r>
            <a:r>
              <a:rPr lang="en-GB" sz="1800" b="0" i="0" u="none" strike="noStrike" dirty="0">
                <a:solidFill>
                  <a:srgbClr val="000000"/>
                </a:solidFill>
                <a:effectLst/>
                <a:latin typeface="Aptos Narrow" panose="020B0004020202020204" pitchFamily="34" charset="0"/>
              </a:rPr>
              <a:t>Large equipment (excluding photovoltaic panels)</a:t>
            </a:r>
            <a:r>
              <a:rPr lang="en-GB" dirty="0"/>
              <a:t> </a:t>
            </a:r>
            <a:r>
              <a:rPr lang="en-GB" sz="1800" b="0" i="0" u="none" strike="noStrike" dirty="0">
                <a:solidFill>
                  <a:srgbClr val="000000"/>
                </a:solidFill>
                <a:effectLst/>
                <a:latin typeface="Aptos Narrow" panose="020B0004020202020204" pitchFamily="34" charset="0"/>
              </a:rPr>
              <a:t>5680</a:t>
            </a:r>
            <a:r>
              <a:rPr lang="en-GB" dirty="0"/>
              <a:t> </a:t>
            </a:r>
            <a:r>
              <a:rPr lang="en-GB" sz="1800" b="0" i="0" u="none" strike="noStrike" dirty="0">
                <a:solidFill>
                  <a:srgbClr val="000000"/>
                </a:solidFill>
                <a:effectLst/>
                <a:latin typeface="Aptos Narrow" panose="020B0004020202020204" pitchFamily="34" charset="0"/>
              </a:rPr>
              <a:t>Small equipment</a:t>
            </a:r>
            <a:r>
              <a:rPr lang="en-GB" dirty="0"/>
              <a:t> </a:t>
            </a:r>
            <a:r>
              <a:rPr lang="en-GB" sz="1800" b="0" i="0" u="none" strike="noStrike" dirty="0">
                <a:solidFill>
                  <a:srgbClr val="000000"/>
                </a:solidFill>
                <a:effectLst/>
                <a:latin typeface="Aptos Narrow" panose="020B0004020202020204" pitchFamily="34" charset="0"/>
              </a:rPr>
              <a:t>19738</a:t>
            </a:r>
            <a:r>
              <a:rPr lang="en-GB" dirty="0"/>
              <a:t> </a:t>
            </a:r>
            <a:r>
              <a:rPr lang="en-GB" sz="1800" b="0" i="0" u="none" strike="noStrike" dirty="0">
                <a:solidFill>
                  <a:srgbClr val="000000"/>
                </a:solidFill>
                <a:effectLst/>
                <a:latin typeface="Aptos Narrow" panose="020B0004020202020204" pitchFamily="34" charset="0"/>
              </a:rPr>
              <a:t>Small IT and telecommunication equipment</a:t>
            </a:r>
            <a:r>
              <a:rPr lang="en-GB" dirty="0"/>
              <a:t> </a:t>
            </a:r>
            <a:r>
              <a:rPr lang="en-GB" sz="1800" b="0" i="0" u="none" strike="noStrike" dirty="0">
                <a:solidFill>
                  <a:srgbClr val="000000"/>
                </a:solidFill>
                <a:effectLst/>
                <a:latin typeface="Aptos Narrow" panose="020B0004020202020204" pitchFamily="34" charset="0"/>
              </a:rPr>
              <a:t>6581</a:t>
            </a:r>
            <a:r>
              <a:rPr lang="en-GB" dirty="0"/>
              <a:t> </a:t>
            </a:r>
          </a:p>
        </p:txBody>
      </p:sp>
      <p:sp>
        <p:nvSpPr>
          <p:cNvPr id="4" name="Slide Number Placeholder 3"/>
          <p:cNvSpPr>
            <a:spLocks noGrp="1"/>
          </p:cNvSpPr>
          <p:nvPr>
            <p:ph type="sldNum" sz="quarter" idx="5"/>
          </p:nvPr>
        </p:nvSpPr>
        <p:spPr/>
        <p:txBody>
          <a:bodyPr/>
          <a:lstStyle/>
          <a:p>
            <a:fld id="{1FE1903E-BF7F-462E-8B66-8212099E8A8F}" type="slidenum">
              <a:rPr lang="en-GB" smtClean="0"/>
              <a:t>5</a:t>
            </a:fld>
            <a:endParaRPr lang="en-GB"/>
          </a:p>
        </p:txBody>
      </p:sp>
    </p:spTree>
    <p:extLst>
      <p:ext uri="{BB962C8B-B14F-4D97-AF65-F5344CB8AC3E}">
        <p14:creationId xmlns:p14="http://schemas.microsoft.com/office/powerpoint/2010/main" val="36978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396390" cy="717514"/>
            <a:chOff x="0" y="1479558"/>
            <a:chExt cx="1861854" cy="717514"/>
          </a:xfrm>
          <a:solidFill>
            <a:schemeClr val="bg1"/>
          </a:solidFill>
        </p:grpSpPr>
        <p:sp>
          <p:nvSpPr>
            <p:cNvPr id="11" name="Freeform: Shape 10">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4" name="Freeform: Shape 13">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4244" y="-34538"/>
            <a:ext cx="4991553"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6395" y="-23905"/>
            <a:ext cx="5028938"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0164" y="-23905"/>
            <a:ext cx="5028938"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81806" y="895483"/>
            <a:ext cx="4339674" cy="3011190"/>
          </a:xfrm>
        </p:spPr>
        <p:txBody>
          <a:bodyPr>
            <a:normAutofit/>
          </a:bodyPr>
          <a:lstStyle/>
          <a:p>
            <a:r>
              <a:rPr lang="en-GB" sz="4700">
                <a:solidFill>
                  <a:schemeClr val="bg1"/>
                </a:solidFill>
              </a:rPr>
              <a:t>E-Waste and Put on Market (POM) Data Analysis</a:t>
            </a:r>
          </a:p>
        </p:txBody>
      </p:sp>
      <p:sp>
        <p:nvSpPr>
          <p:cNvPr id="3" name="Subtitle 2"/>
          <p:cNvSpPr>
            <a:spLocks noGrp="1"/>
          </p:cNvSpPr>
          <p:nvPr>
            <p:ph type="subTitle" idx="1"/>
          </p:nvPr>
        </p:nvSpPr>
        <p:spPr>
          <a:xfrm>
            <a:off x="1849702" y="3917306"/>
            <a:ext cx="4003883" cy="1279932"/>
          </a:xfrm>
        </p:spPr>
        <p:txBody>
          <a:bodyPr>
            <a:normAutofit/>
          </a:bodyPr>
          <a:lstStyle/>
          <a:p>
            <a:r>
              <a:rPr lang="en-GB" sz="1700" dirty="0">
                <a:solidFill>
                  <a:schemeClr val="bg1"/>
                </a:solidFill>
              </a:rPr>
              <a:t>Presentation for E-Waste Conference</a:t>
            </a:r>
          </a:p>
          <a:p>
            <a:r>
              <a:rPr lang="en-GB" sz="1700" dirty="0">
                <a:solidFill>
                  <a:schemeClr val="bg1"/>
                </a:solidFill>
              </a:rPr>
              <a:t>By [Linah Ngumba- Kenya National Bureau of Statistics] | [26/03/2025]</a:t>
            </a:r>
          </a:p>
        </p:txBody>
      </p:sp>
      <p:sp>
        <p:nvSpPr>
          <p:cNvPr id="20"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037" y="188494"/>
            <a:ext cx="786278"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037" y="188494"/>
            <a:ext cx="786278"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87321" y="3578317"/>
            <a:ext cx="790849" cy="469689"/>
            <a:chOff x="9841624" y="4115729"/>
            <a:chExt cx="602169" cy="268223"/>
          </a:xfrm>
          <a:solidFill>
            <a:schemeClr val="bg1"/>
          </a:solidFill>
        </p:grpSpPr>
        <p:sp>
          <p:nvSpPr>
            <p:cNvPr id="25" name="Freeform: Shape 24">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1" name="Oval 30">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393" y="4910353"/>
            <a:ext cx="351068"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393" y="4910353"/>
            <a:ext cx="351068"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Shape 34">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6850" y="4200769"/>
            <a:ext cx="2077150"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Freeform: Shape 36">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6850" y="4200769"/>
            <a:ext cx="2077150"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Overview of E-Waste &amp; POM Data</a:t>
            </a:r>
          </a:p>
        </p:txBody>
      </p:sp>
      <p:sp>
        <p:nvSpPr>
          <p:cNvPr id="3" name="Content Placeholder 2"/>
          <p:cNvSpPr>
            <a:spLocks noGrp="1"/>
          </p:cNvSpPr>
          <p:nvPr>
            <p:ph idx="1"/>
          </p:nvPr>
        </p:nvSpPr>
        <p:spPr/>
        <p:txBody>
          <a:bodyPr/>
          <a:lstStyle/>
          <a:p>
            <a:r>
              <a:t>- E-Waste refers to discarded electrical and electronic equipment (EEE)</a:t>
            </a:r>
          </a:p>
          <a:p>
            <a:r>
              <a:t>- Understanding POM data is crucial for estimating e-waste generated</a:t>
            </a:r>
          </a:p>
          <a:p>
            <a:r>
              <a:t>- Data is categorized using international classification systems (EU-6, UNU-KEYS)</a:t>
            </a:r>
          </a:p>
          <a:p>
            <a:r>
              <a:t>- Estimations based on imports, exports, and domestic production of EEE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135B82FA-6138-E9FB-17BC-06305C2DE046}"/>
              </a:ext>
            </a:extLst>
          </p:cNvPr>
          <p:cNvSpPr>
            <a:spLocks noGrp="1"/>
          </p:cNvSpPr>
          <p:nvPr>
            <p:ph type="title"/>
          </p:nvPr>
        </p:nvSpPr>
        <p:spPr>
          <a:xfrm>
            <a:off x="417399" y="643467"/>
            <a:ext cx="8408193" cy="744836"/>
          </a:xfrm>
        </p:spPr>
        <p:txBody>
          <a:bodyPr vert="horz" lIns="91440" tIns="45720" rIns="91440" bIns="45720" rtlCol="0" anchor="ctr">
            <a:normAutofit fontScale="90000"/>
          </a:bodyPr>
          <a:lstStyle/>
          <a:p>
            <a:pPr defTabSz="914400">
              <a:lnSpc>
                <a:spcPct val="90000"/>
              </a:lnSpc>
            </a:pPr>
            <a:r>
              <a:rPr lang="en-US" sz="2800" kern="1200" dirty="0">
                <a:solidFill>
                  <a:schemeClr val="bg1"/>
                </a:solidFill>
                <a:latin typeface="+mj-lt"/>
                <a:ea typeface="+mj-ea"/>
                <a:cs typeface="+mj-cs"/>
              </a:rPr>
              <a:t>E-WASTE GENERATED IN METRIC </a:t>
            </a:r>
            <a:r>
              <a:rPr lang="en-US" sz="2800" kern="1200" dirty="0" err="1">
                <a:solidFill>
                  <a:schemeClr val="bg1"/>
                </a:solidFill>
                <a:latin typeface="+mj-lt"/>
                <a:ea typeface="+mj-ea"/>
                <a:cs typeface="+mj-cs"/>
              </a:rPr>
              <a:t>TONNES</a:t>
            </a:r>
            <a:r>
              <a:rPr lang="en-US" sz="2800" kern="1200" dirty="0">
                <a:solidFill>
                  <a:schemeClr val="bg1"/>
                </a:solidFill>
                <a:latin typeface="+mj-lt"/>
                <a:ea typeface="+mj-ea"/>
                <a:cs typeface="+mj-cs"/>
              </a:rPr>
              <a:t> 1995-2024 </a:t>
            </a:r>
            <a:r>
              <a:rPr lang="en-US" sz="2800" dirty="0">
                <a:solidFill>
                  <a:schemeClr val="bg1"/>
                </a:solidFill>
              </a:rPr>
              <a:t>IN KENYA</a:t>
            </a:r>
            <a:endParaRPr lang="en-US" sz="2800" kern="1200" dirty="0">
              <a:solidFill>
                <a:schemeClr val="bg1"/>
              </a:solidFill>
              <a:latin typeface="+mj-lt"/>
              <a:ea typeface="+mj-ea"/>
              <a:cs typeface="+mj-cs"/>
            </a:endParaRPr>
          </a:p>
        </p:txBody>
      </p:sp>
      <p:pic>
        <p:nvPicPr>
          <p:cNvPr id="11" name="Content Placeholder 10">
            <a:extLst>
              <a:ext uri="{FF2B5EF4-FFF2-40B4-BE49-F238E27FC236}">
                <a16:creationId xmlns:a16="http://schemas.microsoft.com/office/drawing/2014/main" id="{1C097826-2DD5-428B-15A5-559EB9ECD6DB}"/>
              </a:ext>
            </a:extLst>
          </p:cNvPr>
          <p:cNvPicPr>
            <a:picLocks noGrp="1" noChangeAspect="1"/>
          </p:cNvPicPr>
          <p:nvPr>
            <p:ph idx="1"/>
          </p:nvPr>
        </p:nvPicPr>
        <p:blipFill>
          <a:blip r:embed="rId3"/>
          <a:stretch>
            <a:fillRect/>
          </a:stretch>
        </p:blipFill>
        <p:spPr>
          <a:xfrm>
            <a:off x="482600" y="1817404"/>
            <a:ext cx="8342992" cy="4109845"/>
          </a:xfrm>
          <a:prstGeom prst="rect">
            <a:avLst/>
          </a:prstGeom>
        </p:spPr>
      </p:pic>
    </p:spTree>
    <p:extLst>
      <p:ext uri="{BB962C8B-B14F-4D97-AF65-F5344CB8AC3E}">
        <p14:creationId xmlns:p14="http://schemas.microsoft.com/office/powerpoint/2010/main" val="276281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59863"/>
            <a:ext cx="7886700" cy="1004594"/>
          </a:xfrm>
        </p:spPr>
        <p:txBody>
          <a:bodyPr>
            <a:normAutofit/>
          </a:bodyPr>
          <a:lstStyle/>
          <a:p>
            <a:pPr>
              <a:lnSpc>
                <a:spcPct val="90000"/>
              </a:lnSpc>
            </a:pPr>
            <a:r>
              <a:rPr lang="en-GB" sz="3700">
                <a:solidFill>
                  <a:srgbClr val="FFFFFF"/>
                </a:solidFill>
              </a:rPr>
              <a:t>What the E-waste Statistics looks like</a:t>
            </a: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474435FB-08A4-2965-D04A-30CCAB34483B}"/>
              </a:ext>
            </a:extLst>
          </p:cNvPr>
          <p:cNvGraphicFramePr>
            <a:graphicFrameLocks noGrp="1"/>
          </p:cNvGraphicFramePr>
          <p:nvPr>
            <p:ph idx="1"/>
            <p:extLst>
              <p:ext uri="{D42A27DB-BD31-4B8C-83A1-F6EECF244321}">
                <p14:modId xmlns:p14="http://schemas.microsoft.com/office/powerpoint/2010/main" val="28454629"/>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836DD3-45AD-D1DA-5D23-F4F115650F3C}"/>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Broad E-Waste Categories</a:t>
            </a:r>
            <a:endParaRPr lang="en-GB" sz="3500">
              <a:solidFill>
                <a:srgbClr val="FFFFFF"/>
              </a:solidFill>
            </a:endParaRPr>
          </a:p>
        </p:txBody>
      </p:sp>
      <p:graphicFrame>
        <p:nvGraphicFramePr>
          <p:cNvPr id="4" name="Content Placeholder 3">
            <a:extLst>
              <a:ext uri="{FF2B5EF4-FFF2-40B4-BE49-F238E27FC236}">
                <a16:creationId xmlns:a16="http://schemas.microsoft.com/office/drawing/2014/main" id="{A4C2974D-FC1A-90CD-A821-89F1A432F499}"/>
              </a:ext>
            </a:extLst>
          </p:cNvPr>
          <p:cNvGraphicFramePr>
            <a:graphicFrameLocks noGrp="1"/>
          </p:cNvGraphicFramePr>
          <p:nvPr>
            <p:ph idx="1"/>
            <p:extLst>
              <p:ext uri="{D42A27DB-BD31-4B8C-83A1-F6EECF244321}">
                <p14:modId xmlns:p14="http://schemas.microsoft.com/office/powerpoint/2010/main" val="179627439"/>
              </p:ext>
            </p:extLst>
          </p:nvPr>
        </p:nvGraphicFramePr>
        <p:xfrm>
          <a:off x="483042" y="2273575"/>
          <a:ext cx="8195871" cy="4031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378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0506AB0-12C0-7851-FB4A-7CB7FA06ED38}"/>
              </a:ext>
            </a:extLst>
          </p:cNvPr>
          <p:cNvGraphicFramePr>
            <a:graphicFrameLocks noGrp="1"/>
          </p:cNvGraphicFramePr>
          <p:nvPr>
            <p:ph idx="1"/>
            <p:extLst>
              <p:ext uri="{D42A27DB-BD31-4B8C-83A1-F6EECF244321}">
                <p14:modId xmlns:p14="http://schemas.microsoft.com/office/powerpoint/2010/main" val="3377721033"/>
              </p:ext>
            </p:extLst>
          </p:nvPr>
        </p:nvGraphicFramePr>
        <p:xfrm>
          <a:off x="674557" y="643467"/>
          <a:ext cx="7541208" cy="5571068"/>
        </p:xfrm>
        <a:graphic>
          <a:graphicData uri="http://schemas.openxmlformats.org/drawingml/2006/table">
            <a:tbl>
              <a:tblPr/>
              <a:tblGrid>
                <a:gridCol w="3687616">
                  <a:extLst>
                    <a:ext uri="{9D8B030D-6E8A-4147-A177-3AD203B41FA5}">
                      <a16:colId xmlns:a16="http://schemas.microsoft.com/office/drawing/2014/main" val="744409786"/>
                    </a:ext>
                  </a:extLst>
                </a:gridCol>
                <a:gridCol w="3853592">
                  <a:extLst>
                    <a:ext uri="{9D8B030D-6E8A-4147-A177-3AD203B41FA5}">
                      <a16:colId xmlns:a16="http://schemas.microsoft.com/office/drawing/2014/main" val="942191940"/>
                    </a:ext>
                  </a:extLst>
                </a:gridCol>
              </a:tblGrid>
              <a:tr h="269964">
                <a:tc>
                  <a:txBody>
                    <a:bodyPr/>
                    <a:lstStyle/>
                    <a:p>
                      <a:pPr algn="l" fontAlgn="ctr">
                        <a:buNone/>
                      </a:pPr>
                      <a:r>
                        <a:rPr lang="en-GB" sz="1200" b="1" i="0" u="none" strike="noStrike">
                          <a:effectLst/>
                          <a:latin typeface="Arial" panose="020B0604020202020204" pitchFamily="34" charset="0"/>
                        </a:rPr>
                        <a:t>CATEGORY</a:t>
                      </a:r>
                      <a:endParaRPr lang="en-GB" sz="1200" b="0" i="0" u="none" strike="noStrike">
                        <a:effectLst/>
                        <a:latin typeface="Arial" panose="020B0604020202020204" pitchFamily="34" charset="0"/>
                      </a:endParaRPr>
                    </a:p>
                  </a:txBody>
                  <a:tcPr marL="61355" marR="61355" marT="30678" marB="30678" anchor="ctr">
                    <a:lnL>
                      <a:noFill/>
                    </a:lnL>
                    <a:lnR>
                      <a:noFill/>
                    </a:lnR>
                    <a:lnT>
                      <a:noFill/>
                    </a:lnT>
                    <a:lnB>
                      <a:noFill/>
                    </a:lnB>
                    <a:noFill/>
                  </a:tcPr>
                </a:tc>
                <a:tc>
                  <a:txBody>
                    <a:bodyPr/>
                    <a:lstStyle/>
                    <a:p>
                      <a:pPr algn="l" fontAlgn="ctr">
                        <a:buNone/>
                      </a:pPr>
                      <a:r>
                        <a:rPr lang="en-GB" sz="1200" b="1" i="0" u="none" strike="noStrike">
                          <a:effectLst/>
                          <a:latin typeface="Arial" panose="020B0604020202020204" pitchFamily="34" charset="0"/>
                        </a:rPr>
                        <a:t>DESCRIPTION / EXAMPLES</a:t>
                      </a:r>
                      <a:endParaRPr lang="en-GB" sz="1200" b="0" i="0" u="none" strike="noStrike">
                        <a:effectLst/>
                        <a:latin typeface="Arial" panose="020B0604020202020204" pitchFamily="34" charset="0"/>
                      </a:endParaRPr>
                    </a:p>
                  </a:txBody>
                  <a:tcPr marL="61355" marR="61355" marT="30678" marB="30678" anchor="ctr">
                    <a:lnL>
                      <a:noFill/>
                    </a:lnL>
                    <a:lnR>
                      <a:noFill/>
                    </a:lnR>
                    <a:lnT>
                      <a:noFill/>
                    </a:lnT>
                    <a:lnB>
                      <a:noFill/>
                    </a:lnB>
                    <a:noFill/>
                  </a:tcPr>
                </a:tc>
                <a:extLst>
                  <a:ext uri="{0D108BD9-81ED-4DB2-BD59-A6C34878D82A}">
                    <a16:rowId xmlns:a16="http://schemas.microsoft.com/office/drawing/2014/main" val="3264136004"/>
                  </a:ext>
                </a:extLst>
              </a:tr>
              <a:tr h="822162">
                <a:tc>
                  <a:txBody>
                    <a:bodyPr/>
                    <a:lstStyle/>
                    <a:p>
                      <a:pPr algn="l" fontAlgn="ctr">
                        <a:buNone/>
                      </a:pPr>
                      <a:r>
                        <a:rPr lang="en-GB" sz="1200" b="0" i="0" u="none" strike="noStrike">
                          <a:effectLst/>
                          <a:latin typeface="Arial" panose="020B0604020202020204" pitchFamily="34" charset="0"/>
                        </a:rPr>
                        <a:t>TEMPERATURE EXCHANGE EQUIPMENT</a:t>
                      </a:r>
                    </a:p>
                  </a:txBody>
                  <a:tcPr marL="61355" marR="61355" marT="30678" marB="30678" anchor="ctr">
                    <a:lnL>
                      <a:noFill/>
                    </a:lnL>
                    <a:lnR>
                      <a:noFill/>
                    </a:lnR>
                    <a:lnT>
                      <a:noFill/>
                    </a:lnT>
                    <a:lnB>
                      <a:noFill/>
                    </a:lnB>
                    <a:noFill/>
                  </a:tcPr>
                </a:tc>
                <a:tc>
                  <a:txBody>
                    <a:bodyPr/>
                    <a:lstStyle/>
                    <a:p>
                      <a:pPr algn="l" fontAlgn="ctr">
                        <a:buNone/>
                      </a:pPr>
                      <a:r>
                        <a:rPr lang="en-GB" sz="1200" b="0" i="0" u="none" strike="noStrike">
                          <a:effectLst/>
                          <a:latin typeface="Arial" panose="020B0604020202020204" pitchFamily="34" charset="0"/>
                        </a:rPr>
                        <a:t>More commonly referred to as cooling and freezing equipment. Typical equipment includes refrigerators, freezers, air conditioners, heat pumps.</a:t>
                      </a:r>
                    </a:p>
                  </a:txBody>
                  <a:tcPr marL="61355" marR="61355" marT="30678" marB="30678" anchor="ctr">
                    <a:lnL>
                      <a:noFill/>
                    </a:lnL>
                    <a:lnR>
                      <a:noFill/>
                    </a:lnR>
                    <a:lnT>
                      <a:noFill/>
                    </a:lnT>
                    <a:lnB>
                      <a:noFill/>
                    </a:lnB>
                    <a:noFill/>
                  </a:tcPr>
                </a:tc>
                <a:extLst>
                  <a:ext uri="{0D108BD9-81ED-4DB2-BD59-A6C34878D82A}">
                    <a16:rowId xmlns:a16="http://schemas.microsoft.com/office/drawing/2014/main" val="2527897975"/>
                  </a:ext>
                </a:extLst>
              </a:tr>
              <a:tr h="454030">
                <a:tc>
                  <a:txBody>
                    <a:bodyPr/>
                    <a:lstStyle/>
                    <a:p>
                      <a:pPr algn="l" fontAlgn="ctr">
                        <a:buNone/>
                      </a:pPr>
                      <a:r>
                        <a:rPr lang="en-GB" sz="1200" b="0" i="0" u="none" strike="noStrike">
                          <a:effectLst/>
                          <a:latin typeface="Arial" panose="020B0604020202020204" pitchFamily="34" charset="0"/>
                        </a:rPr>
                        <a:t>SCREENS, MONITORS</a:t>
                      </a:r>
                    </a:p>
                  </a:txBody>
                  <a:tcPr marL="61355" marR="61355" marT="30678" marB="30678" anchor="ctr">
                    <a:lnL>
                      <a:noFill/>
                    </a:lnL>
                    <a:lnR>
                      <a:noFill/>
                    </a:lnR>
                    <a:lnT>
                      <a:noFill/>
                    </a:lnT>
                    <a:lnB>
                      <a:noFill/>
                    </a:lnB>
                    <a:noFill/>
                  </a:tcPr>
                </a:tc>
                <a:tc>
                  <a:txBody>
                    <a:bodyPr/>
                    <a:lstStyle/>
                    <a:p>
                      <a:pPr algn="l" fontAlgn="ctr">
                        <a:buNone/>
                      </a:pPr>
                      <a:r>
                        <a:rPr lang="en-GB" sz="1200" b="0" i="0" u="none" strike="noStrike">
                          <a:effectLst/>
                          <a:latin typeface="Arial" panose="020B0604020202020204" pitchFamily="34" charset="0"/>
                        </a:rPr>
                        <a:t>Typical equipment includes televisions, monitors, laptops, notebooks, and tablets.</a:t>
                      </a:r>
                    </a:p>
                  </a:txBody>
                  <a:tcPr marL="61355" marR="61355" marT="30678" marB="30678" anchor="ctr">
                    <a:lnL>
                      <a:noFill/>
                    </a:lnL>
                    <a:lnR>
                      <a:noFill/>
                    </a:lnR>
                    <a:lnT>
                      <a:noFill/>
                    </a:lnT>
                    <a:lnB>
                      <a:noFill/>
                    </a:lnB>
                    <a:noFill/>
                  </a:tcPr>
                </a:tc>
                <a:extLst>
                  <a:ext uri="{0D108BD9-81ED-4DB2-BD59-A6C34878D82A}">
                    <a16:rowId xmlns:a16="http://schemas.microsoft.com/office/drawing/2014/main" val="1061693169"/>
                  </a:ext>
                </a:extLst>
              </a:tr>
              <a:tr h="638096">
                <a:tc>
                  <a:txBody>
                    <a:bodyPr/>
                    <a:lstStyle/>
                    <a:p>
                      <a:pPr algn="l" fontAlgn="ctr">
                        <a:buNone/>
                      </a:pPr>
                      <a:r>
                        <a:rPr lang="en-GB" sz="1200" b="0" i="0" u="none" strike="noStrike">
                          <a:effectLst/>
                          <a:latin typeface="Arial" panose="020B0604020202020204" pitchFamily="34" charset="0"/>
                        </a:rPr>
                        <a:t>LAMPS</a:t>
                      </a:r>
                    </a:p>
                  </a:txBody>
                  <a:tcPr marL="61355" marR="61355" marT="30678" marB="30678" anchor="ctr">
                    <a:lnL>
                      <a:noFill/>
                    </a:lnL>
                    <a:lnR>
                      <a:noFill/>
                    </a:lnR>
                    <a:lnT>
                      <a:noFill/>
                    </a:lnT>
                    <a:lnB>
                      <a:noFill/>
                    </a:lnB>
                    <a:noFill/>
                  </a:tcPr>
                </a:tc>
                <a:tc>
                  <a:txBody>
                    <a:bodyPr/>
                    <a:lstStyle/>
                    <a:p>
                      <a:pPr algn="l" fontAlgn="ctr">
                        <a:buNone/>
                      </a:pPr>
                      <a:r>
                        <a:rPr lang="en-GB" sz="1200" b="0" i="0" u="none" strike="noStrike">
                          <a:effectLst/>
                          <a:latin typeface="Arial" panose="020B0604020202020204" pitchFamily="34" charset="0"/>
                        </a:rPr>
                        <a:t>Typical equipment includes fluorescent lamps, high intensity discharge lamps, and LED lamps.</a:t>
                      </a:r>
                    </a:p>
                  </a:txBody>
                  <a:tcPr marL="61355" marR="61355" marT="30678" marB="30678" anchor="ctr">
                    <a:lnL>
                      <a:noFill/>
                    </a:lnL>
                    <a:lnR>
                      <a:noFill/>
                    </a:lnR>
                    <a:lnT>
                      <a:noFill/>
                    </a:lnT>
                    <a:lnB>
                      <a:noFill/>
                    </a:lnB>
                    <a:noFill/>
                  </a:tcPr>
                </a:tc>
                <a:extLst>
                  <a:ext uri="{0D108BD9-81ED-4DB2-BD59-A6C34878D82A}">
                    <a16:rowId xmlns:a16="http://schemas.microsoft.com/office/drawing/2014/main" val="575682140"/>
                  </a:ext>
                </a:extLst>
              </a:tr>
              <a:tr h="1006228">
                <a:tc>
                  <a:txBody>
                    <a:bodyPr/>
                    <a:lstStyle/>
                    <a:p>
                      <a:pPr algn="l" fontAlgn="ctr">
                        <a:buNone/>
                      </a:pPr>
                      <a:r>
                        <a:rPr lang="en-GB" sz="1200" b="0" i="0" u="none" strike="noStrike">
                          <a:effectLst/>
                          <a:latin typeface="Arial" panose="020B0604020202020204" pitchFamily="34" charset="0"/>
                        </a:rPr>
                        <a:t>LARGE EQUIPMENT</a:t>
                      </a:r>
                    </a:p>
                  </a:txBody>
                  <a:tcPr marL="61355" marR="61355" marT="30678" marB="30678" anchor="ctr">
                    <a:lnL>
                      <a:noFill/>
                    </a:lnL>
                    <a:lnR>
                      <a:noFill/>
                    </a:lnR>
                    <a:lnT>
                      <a:noFill/>
                    </a:lnT>
                    <a:lnB>
                      <a:noFill/>
                    </a:lnB>
                    <a:noFill/>
                  </a:tcPr>
                </a:tc>
                <a:tc>
                  <a:txBody>
                    <a:bodyPr/>
                    <a:lstStyle/>
                    <a:p>
                      <a:pPr algn="l" fontAlgn="ctr">
                        <a:buNone/>
                      </a:pPr>
                      <a:r>
                        <a:rPr lang="en-GB" sz="1200" b="0" i="0" u="none" strike="noStrike">
                          <a:effectLst/>
                          <a:latin typeface="Arial" panose="020B0604020202020204" pitchFamily="34" charset="0"/>
                        </a:rPr>
                        <a:t>Typical equipment includes washing machines, clothes dryers, dish-washing machines, electric stoves, large printing machines, copying equipment, and photovoltaic panels.</a:t>
                      </a:r>
                    </a:p>
                  </a:txBody>
                  <a:tcPr marL="61355" marR="61355" marT="30678" marB="30678" anchor="ctr">
                    <a:lnL>
                      <a:noFill/>
                    </a:lnL>
                    <a:lnR>
                      <a:noFill/>
                    </a:lnR>
                    <a:lnT>
                      <a:noFill/>
                    </a:lnT>
                    <a:lnB>
                      <a:noFill/>
                    </a:lnB>
                    <a:noFill/>
                  </a:tcPr>
                </a:tc>
                <a:extLst>
                  <a:ext uri="{0D108BD9-81ED-4DB2-BD59-A6C34878D82A}">
                    <a16:rowId xmlns:a16="http://schemas.microsoft.com/office/drawing/2014/main" val="3640949479"/>
                  </a:ext>
                </a:extLst>
              </a:tr>
              <a:tr h="1558426">
                <a:tc>
                  <a:txBody>
                    <a:bodyPr/>
                    <a:lstStyle/>
                    <a:p>
                      <a:pPr algn="l" fontAlgn="ctr">
                        <a:buNone/>
                      </a:pPr>
                      <a:r>
                        <a:rPr lang="en-GB" sz="1200" b="0" i="0" u="none" strike="noStrike">
                          <a:effectLst/>
                          <a:latin typeface="Arial" panose="020B0604020202020204" pitchFamily="34" charset="0"/>
                        </a:rPr>
                        <a:t>SMALL EQUIPMENT</a:t>
                      </a:r>
                    </a:p>
                  </a:txBody>
                  <a:tcPr marL="61355" marR="61355" marT="30678" marB="30678" anchor="ctr">
                    <a:lnL>
                      <a:noFill/>
                    </a:lnL>
                    <a:lnR>
                      <a:noFill/>
                    </a:lnR>
                    <a:lnT>
                      <a:noFill/>
                    </a:lnT>
                    <a:lnB>
                      <a:noFill/>
                    </a:lnB>
                    <a:noFill/>
                  </a:tcPr>
                </a:tc>
                <a:tc>
                  <a:txBody>
                    <a:bodyPr/>
                    <a:lstStyle/>
                    <a:p>
                      <a:pPr algn="l" fontAlgn="ctr">
                        <a:buNone/>
                      </a:pPr>
                      <a:r>
                        <a:rPr lang="en-GB" sz="1200" b="0" i="0" u="none" strike="noStrike">
                          <a:effectLst/>
                          <a:latin typeface="Arial" panose="020B0604020202020204" pitchFamily="34" charset="0"/>
                        </a:rPr>
                        <a:t>Typical equipment includes vacuum cleaners, microwaves, ventilation equipment, toasters, electric kettles, electric shavers, scales, calculators, radio sets, video cameras, electrical and electronic toys, small electrical and electronic tools, small medical devices, small monitoring and control instruments.</a:t>
                      </a:r>
                    </a:p>
                  </a:txBody>
                  <a:tcPr marL="61355" marR="61355" marT="30678" marB="30678" anchor="ctr">
                    <a:lnL>
                      <a:noFill/>
                    </a:lnL>
                    <a:lnR>
                      <a:noFill/>
                    </a:lnR>
                    <a:lnT>
                      <a:noFill/>
                    </a:lnT>
                    <a:lnB>
                      <a:noFill/>
                    </a:lnB>
                    <a:noFill/>
                  </a:tcPr>
                </a:tc>
                <a:extLst>
                  <a:ext uri="{0D108BD9-81ED-4DB2-BD59-A6C34878D82A}">
                    <a16:rowId xmlns:a16="http://schemas.microsoft.com/office/drawing/2014/main" val="4233967013"/>
                  </a:ext>
                </a:extLst>
              </a:tr>
              <a:tr h="822162">
                <a:tc>
                  <a:txBody>
                    <a:bodyPr/>
                    <a:lstStyle/>
                    <a:p>
                      <a:pPr algn="l" fontAlgn="ctr">
                        <a:buNone/>
                      </a:pPr>
                      <a:r>
                        <a:rPr lang="en-GB" sz="1200" b="0" i="0" u="none" strike="noStrike">
                          <a:effectLst/>
                          <a:latin typeface="Arial" panose="020B0604020202020204" pitchFamily="34" charset="0"/>
                        </a:rPr>
                        <a:t>SMALL IT</a:t>
                      </a:r>
                    </a:p>
                  </a:txBody>
                  <a:tcPr marL="61355" marR="61355" marT="30678" marB="30678" anchor="ctr">
                    <a:lnL>
                      <a:noFill/>
                    </a:lnL>
                    <a:lnR>
                      <a:noFill/>
                    </a:lnR>
                    <a:lnT>
                      <a:noFill/>
                    </a:lnT>
                    <a:lnB>
                      <a:noFill/>
                    </a:lnB>
                    <a:noFill/>
                  </a:tcPr>
                </a:tc>
                <a:tc>
                  <a:txBody>
                    <a:bodyPr/>
                    <a:lstStyle/>
                    <a:p>
                      <a:pPr algn="l" fontAlgn="ctr">
                        <a:buNone/>
                      </a:pPr>
                      <a:r>
                        <a:rPr lang="en-GB" sz="1200" b="0" i="0" u="none" strike="noStrike" dirty="0">
                          <a:effectLst/>
                          <a:latin typeface="Arial" panose="020B0604020202020204" pitchFamily="34" charset="0"/>
                        </a:rPr>
                        <a:t>Typical equipment includes mobile phones, Global Positioning Systems (GPS), pocket calculators, routers, personal computers, printers, telephones.</a:t>
                      </a:r>
                    </a:p>
                  </a:txBody>
                  <a:tcPr marL="61355" marR="61355" marT="30678" marB="30678" anchor="ctr">
                    <a:lnL>
                      <a:noFill/>
                    </a:lnL>
                    <a:lnR>
                      <a:noFill/>
                    </a:lnR>
                    <a:lnT>
                      <a:noFill/>
                    </a:lnT>
                    <a:lnB>
                      <a:noFill/>
                    </a:lnB>
                    <a:noFill/>
                  </a:tcPr>
                </a:tc>
                <a:extLst>
                  <a:ext uri="{0D108BD9-81ED-4DB2-BD59-A6C34878D82A}">
                    <a16:rowId xmlns:a16="http://schemas.microsoft.com/office/drawing/2014/main" val="3730887977"/>
                  </a:ext>
                </a:extLst>
              </a:tr>
            </a:tbl>
          </a:graphicData>
        </a:graphic>
      </p:graphicFrame>
    </p:spTree>
    <p:extLst>
      <p:ext uri="{BB962C8B-B14F-4D97-AF65-F5344CB8AC3E}">
        <p14:creationId xmlns:p14="http://schemas.microsoft.com/office/powerpoint/2010/main" val="209631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GB" sz="4300"/>
              <a:t>Challenges &amp; Limitations in E-Waste Measurement</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8F09132-F612-1C76-852C-B8CDC1C867D0}"/>
              </a:ext>
            </a:extLst>
          </p:cNvPr>
          <p:cNvGraphicFramePr>
            <a:graphicFrameLocks noGrp="1"/>
          </p:cNvGraphicFramePr>
          <p:nvPr>
            <p:ph idx="1"/>
            <p:extLst>
              <p:ext uri="{D42A27DB-BD31-4B8C-83A1-F6EECF244321}">
                <p14:modId xmlns:p14="http://schemas.microsoft.com/office/powerpoint/2010/main" val="2971337708"/>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pPr>
              <a:lnSpc>
                <a:spcPct val="90000"/>
              </a:lnSpc>
            </a:pPr>
            <a:r>
              <a:rPr lang="en-GB" sz="2700">
                <a:solidFill>
                  <a:srgbClr val="FFFFFF"/>
                </a:solidFill>
              </a:rPr>
              <a:t>Recommendations for Policymakers &amp; Stakeholders</a:t>
            </a:r>
          </a:p>
        </p:txBody>
      </p:sp>
      <p:graphicFrame>
        <p:nvGraphicFramePr>
          <p:cNvPr id="5" name="Content Placeholder 2">
            <a:extLst>
              <a:ext uri="{FF2B5EF4-FFF2-40B4-BE49-F238E27FC236}">
                <a16:creationId xmlns:a16="http://schemas.microsoft.com/office/drawing/2014/main" id="{F16AADFD-FDD6-245C-3506-2DF5B2196E23}"/>
              </a:ext>
            </a:extLst>
          </p:cNvPr>
          <p:cNvGraphicFramePr>
            <a:graphicFrameLocks noGrp="1"/>
          </p:cNvGraphicFramePr>
          <p:nvPr>
            <p:ph idx="1"/>
            <p:extLst>
              <p:ext uri="{D42A27DB-BD31-4B8C-83A1-F6EECF244321}">
                <p14:modId xmlns:p14="http://schemas.microsoft.com/office/powerpoint/2010/main" val="1163750906"/>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088" y="0"/>
            <a:ext cx="7177823"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31DE061-9A9B-866B-57FB-94FDF29DA184}"/>
              </a:ext>
            </a:extLst>
          </p:cNvPr>
          <p:cNvSpPr>
            <a:spLocks noGrp="1"/>
          </p:cNvSpPr>
          <p:nvPr>
            <p:ph type="title"/>
          </p:nvPr>
        </p:nvSpPr>
        <p:spPr>
          <a:xfrm>
            <a:off x="1919037" y="955309"/>
            <a:ext cx="5305926" cy="2898975"/>
          </a:xfrm>
        </p:spPr>
        <p:txBody>
          <a:bodyPr vert="horz" lIns="91440" tIns="45720" rIns="91440" bIns="45720" rtlCol="0" anchor="b">
            <a:normAutofit/>
          </a:bodyPr>
          <a:lstStyle/>
          <a:p>
            <a:pPr defTabSz="914400">
              <a:lnSpc>
                <a:spcPct val="90000"/>
              </a:lnSpc>
            </a:pPr>
            <a:r>
              <a:rPr lang="en-US" sz="4800" kern="1200">
                <a:solidFill>
                  <a:srgbClr val="FFFFFF"/>
                </a:solidFill>
                <a:latin typeface="+mj-lt"/>
                <a:ea typeface="+mj-ea"/>
                <a:cs typeface="+mj-cs"/>
              </a:rPr>
              <a:t>END- </a:t>
            </a:r>
            <a:br>
              <a:rPr lang="en-US" sz="4800" kern="1200">
                <a:solidFill>
                  <a:srgbClr val="FFFFFF"/>
                </a:solidFill>
                <a:latin typeface="+mj-lt"/>
                <a:ea typeface="+mj-ea"/>
                <a:cs typeface="+mj-cs"/>
              </a:rPr>
            </a:br>
            <a:br>
              <a:rPr lang="en-US" sz="4800" kern="1200">
                <a:solidFill>
                  <a:srgbClr val="FFFFFF"/>
                </a:solidFill>
                <a:latin typeface="+mj-lt"/>
                <a:ea typeface="+mj-ea"/>
                <a:cs typeface="+mj-cs"/>
              </a:rPr>
            </a:br>
            <a:r>
              <a:rPr lang="en-US" sz="4800" kern="1200">
                <a:solidFill>
                  <a:srgbClr val="FFFFFF"/>
                </a:solidFill>
                <a:latin typeface="+mj-lt"/>
                <a:ea typeface="+mj-ea"/>
                <a:cs typeface="+mj-cs"/>
              </a:rPr>
              <a:t>Thank you for your attention</a:t>
            </a:r>
          </a:p>
        </p:txBody>
      </p:sp>
      <p:sp>
        <p:nvSpPr>
          <p:cNvPr id="25"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173498"/>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642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235</TotalTime>
  <Words>506</Words>
  <Application>Microsoft Office PowerPoint</Application>
  <PresentationFormat>On-screen Show (4:3)</PresentationFormat>
  <Paragraphs>44</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Narrow</vt:lpstr>
      <vt:lpstr>Arial</vt:lpstr>
      <vt:lpstr>Calibri</vt:lpstr>
      <vt:lpstr>Office Theme</vt:lpstr>
      <vt:lpstr>E-Waste and Put on Market (POM) Data Analysis</vt:lpstr>
      <vt:lpstr>Overview of E-Waste &amp; POM Data</vt:lpstr>
      <vt:lpstr>E-WASTE GENERATED IN METRIC TONNES 1995-2024 IN KENYA</vt:lpstr>
      <vt:lpstr>What the E-waste Statistics looks like</vt:lpstr>
      <vt:lpstr>Broad E-Waste Categories</vt:lpstr>
      <vt:lpstr>PowerPoint Presentation</vt:lpstr>
      <vt:lpstr>Challenges &amp; Limitations in E-Waste Measurement</vt:lpstr>
      <vt:lpstr>Recommendations for Policymakers &amp; Stakeholders</vt:lpstr>
      <vt:lpstr>END-   Thank you for your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sheldon shelly</dc:creator>
  <cp:keywords/>
  <dc:description>generated using python-pptx</dc:description>
  <cp:lastModifiedBy>Linah Ngumba Waitherero</cp:lastModifiedBy>
  <cp:revision>8</cp:revision>
  <dcterms:created xsi:type="dcterms:W3CDTF">2013-01-27T09:14:16Z</dcterms:created>
  <dcterms:modified xsi:type="dcterms:W3CDTF">2025-03-25T14:02:02Z</dcterms:modified>
  <cp:category/>
</cp:coreProperties>
</file>