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64" r:id="rId3"/>
    <p:sldId id="257" r:id="rId4"/>
    <p:sldId id="258" r:id="rId5"/>
    <p:sldId id="262" r:id="rId6"/>
    <p:sldId id="263" r:id="rId7"/>
    <p:sldId id="259" r:id="rId8"/>
    <p:sldId id="261"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1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354226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567532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835477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278683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212746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12839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3333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19289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34464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04502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78464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23560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47250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629220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0513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44445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91274515"/>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325A3-4C72-4132-B224-07ABDAEC1E79}"/>
              </a:ext>
            </a:extLst>
          </p:cNvPr>
          <p:cNvSpPr>
            <a:spLocks noGrp="1"/>
          </p:cNvSpPr>
          <p:nvPr>
            <p:ph type="ctrTitle"/>
          </p:nvPr>
        </p:nvSpPr>
        <p:spPr/>
        <p:txBody>
          <a:bodyPr>
            <a:normAutofit fontScale="90000"/>
          </a:bodyPr>
          <a:lstStyle/>
          <a:p>
            <a:pPr algn="ctr"/>
            <a:r>
              <a:rPr lang="en-US" dirty="0"/>
              <a:t>Implementation status of the </a:t>
            </a:r>
            <a:r>
              <a:rPr lang="en-US" dirty="0" err="1"/>
              <a:t>EACO</a:t>
            </a:r>
            <a:r>
              <a:rPr lang="en-US" dirty="0"/>
              <a:t> Regional E-waste </a:t>
            </a:r>
            <a:br>
              <a:rPr lang="en-US" dirty="0"/>
            </a:br>
            <a:r>
              <a:rPr lang="en-US" dirty="0"/>
              <a:t>(2022 – 2027)  </a:t>
            </a:r>
            <a:br>
              <a:rPr lang="en-US" dirty="0"/>
            </a:br>
            <a:endParaRPr lang="en-US" dirty="0"/>
          </a:p>
        </p:txBody>
      </p:sp>
      <p:sp>
        <p:nvSpPr>
          <p:cNvPr id="3" name="Subtitle 2">
            <a:extLst>
              <a:ext uri="{FF2B5EF4-FFF2-40B4-BE49-F238E27FC236}">
                <a16:creationId xmlns:a16="http://schemas.microsoft.com/office/drawing/2014/main" id="{0183FC8F-3717-4452-A7AC-DBAE1E468E2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57991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A4408-A555-4836-95CB-BBA446EC705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A66C06-3C31-4CCE-B922-F81CBE8874A6}"/>
              </a:ext>
            </a:extLst>
          </p:cNvPr>
          <p:cNvSpPr>
            <a:spLocks noGrp="1"/>
          </p:cNvSpPr>
          <p:nvPr>
            <p:ph idx="1"/>
          </p:nvPr>
        </p:nvSpPr>
        <p:spPr/>
        <p:txBody>
          <a:bodyPr>
            <a:normAutofit/>
          </a:bodyPr>
          <a:lstStyle/>
          <a:p>
            <a:pPr marL="0" indent="0">
              <a:buNone/>
            </a:pPr>
            <a:r>
              <a:rPr lang="en-US" sz="6600" dirty="0"/>
              <a:t>Thankyou</a:t>
            </a:r>
          </a:p>
        </p:txBody>
      </p:sp>
    </p:spTree>
    <p:extLst>
      <p:ext uri="{BB962C8B-B14F-4D97-AF65-F5344CB8AC3E}">
        <p14:creationId xmlns:p14="http://schemas.microsoft.com/office/powerpoint/2010/main" val="27127011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4139E-761E-474F-9709-E438C3DB541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E6FF11C-D8AE-4291-A214-A2070C0D1F7D}"/>
              </a:ext>
            </a:extLst>
          </p:cNvPr>
          <p:cNvSpPr>
            <a:spLocks noGrp="1"/>
          </p:cNvSpPr>
          <p:nvPr>
            <p:ph idx="1"/>
          </p:nvPr>
        </p:nvSpPr>
        <p:spPr/>
        <p:txBody>
          <a:bodyPr/>
          <a:lstStyle/>
          <a:p>
            <a:r>
              <a:rPr lang="en-US" dirty="0"/>
              <a:t>Policy, Legal and regulatory frameworks</a:t>
            </a:r>
          </a:p>
          <a:p>
            <a:r>
              <a:rPr lang="en-US" dirty="0"/>
              <a:t>E-waste Management Data</a:t>
            </a:r>
          </a:p>
          <a:p>
            <a:r>
              <a:rPr lang="en-US" dirty="0"/>
              <a:t>Infrastructure -mechanisms for collection, transportation and disposal</a:t>
            </a:r>
          </a:p>
          <a:p>
            <a:r>
              <a:rPr lang="en-US" dirty="0"/>
              <a:t>Infrastructure- collection and dismantling infrastructure</a:t>
            </a:r>
          </a:p>
          <a:p>
            <a:r>
              <a:rPr lang="en-US" dirty="0"/>
              <a:t>Resource mobilization</a:t>
            </a:r>
          </a:p>
          <a:p>
            <a:r>
              <a:rPr lang="en-US" dirty="0"/>
              <a:t>Capacity Building, Research and Innovation</a:t>
            </a:r>
          </a:p>
        </p:txBody>
      </p:sp>
    </p:spTree>
    <p:extLst>
      <p:ext uri="{BB962C8B-B14F-4D97-AF65-F5344CB8AC3E}">
        <p14:creationId xmlns:p14="http://schemas.microsoft.com/office/powerpoint/2010/main" val="9164742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2CE5F-CB39-4052-984E-0DDAF4994BD7}"/>
              </a:ext>
            </a:extLst>
          </p:cNvPr>
          <p:cNvSpPr>
            <a:spLocks noGrp="1"/>
          </p:cNvSpPr>
          <p:nvPr>
            <p:ph type="title"/>
          </p:nvPr>
        </p:nvSpPr>
        <p:spPr/>
        <p:txBody>
          <a:bodyPr/>
          <a:lstStyle/>
          <a:p>
            <a:r>
              <a:rPr lang="en-US" dirty="0"/>
              <a:t>Policy, Legal and regulatory frameworks</a:t>
            </a:r>
          </a:p>
        </p:txBody>
      </p:sp>
      <p:sp>
        <p:nvSpPr>
          <p:cNvPr id="6" name="Content Placeholder 5">
            <a:extLst>
              <a:ext uri="{FF2B5EF4-FFF2-40B4-BE49-F238E27FC236}">
                <a16:creationId xmlns:a16="http://schemas.microsoft.com/office/drawing/2014/main" id="{A14328A0-7A6C-4CB7-8BB7-BB4B1A661861}"/>
              </a:ext>
            </a:extLst>
          </p:cNvPr>
          <p:cNvSpPr>
            <a:spLocks noGrp="1"/>
          </p:cNvSpPr>
          <p:nvPr>
            <p:ph idx="1"/>
          </p:nvPr>
        </p:nvSpPr>
        <p:spPr/>
        <p:txBody>
          <a:bodyPr>
            <a:normAutofit fontScale="92500" lnSpcReduction="10000"/>
          </a:bodyPr>
          <a:lstStyle/>
          <a:p>
            <a:r>
              <a:rPr lang="en-US" dirty="0"/>
              <a:t>Burundi has a draft E-waste Policy </a:t>
            </a:r>
          </a:p>
          <a:p>
            <a:r>
              <a:rPr lang="en-US" dirty="0"/>
              <a:t>Democratic Republic of Congo has the Law 11/009  that provides for environmental protection</a:t>
            </a:r>
          </a:p>
          <a:p>
            <a:r>
              <a:rPr lang="en-US" dirty="0"/>
              <a:t>Kenya has E-waste regulations , Draft Extended Producer Responsibility Regulations and Draft EPR Guidelines </a:t>
            </a:r>
          </a:p>
          <a:p>
            <a:r>
              <a:rPr lang="en-US" dirty="0"/>
              <a:t>Rwanda ; </a:t>
            </a:r>
            <a:r>
              <a:rPr lang="en-US" dirty="0" err="1"/>
              <a:t>Ewaste</a:t>
            </a:r>
            <a:r>
              <a:rPr lang="en-US" dirty="0"/>
              <a:t> regulations ,</a:t>
            </a:r>
            <a:r>
              <a:rPr lang="en-US" dirty="0" err="1"/>
              <a:t>ewaste</a:t>
            </a:r>
            <a:r>
              <a:rPr lang="en-US" dirty="0"/>
              <a:t> management standards , Importation of electronic equip regulations, EPR Regulations are being drafted. </a:t>
            </a:r>
          </a:p>
          <a:p>
            <a:r>
              <a:rPr lang="en-US" dirty="0"/>
              <a:t>South Sudan; Draft </a:t>
            </a:r>
            <a:r>
              <a:rPr lang="en-US" dirty="0" err="1"/>
              <a:t>Ewaste</a:t>
            </a:r>
            <a:r>
              <a:rPr lang="en-US" dirty="0"/>
              <a:t> Guidelines have been developed  </a:t>
            </a:r>
          </a:p>
          <a:p>
            <a:r>
              <a:rPr lang="en-US" dirty="0"/>
              <a:t>Tanzania has e-Waste regulations specifically for electronic communication equipment formulated in 2020 and amended in 2024 </a:t>
            </a:r>
          </a:p>
          <a:p>
            <a:r>
              <a:rPr lang="en-US" dirty="0"/>
              <a:t>Uganda; </a:t>
            </a:r>
            <a:r>
              <a:rPr lang="en-US" dirty="0" err="1"/>
              <a:t>Ewaste</a:t>
            </a:r>
            <a:r>
              <a:rPr lang="en-US" dirty="0"/>
              <a:t> Policy and strategy in place and under review, waste management regulations updated to include e-waste. </a:t>
            </a:r>
          </a:p>
          <a:p>
            <a:endParaRPr lang="en-US" dirty="0"/>
          </a:p>
          <a:p>
            <a:endParaRPr lang="en-US" dirty="0"/>
          </a:p>
        </p:txBody>
      </p:sp>
    </p:spTree>
    <p:extLst>
      <p:ext uri="{BB962C8B-B14F-4D97-AF65-F5344CB8AC3E}">
        <p14:creationId xmlns:p14="http://schemas.microsoft.com/office/powerpoint/2010/main" val="25685639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6B42C-633B-49B5-A640-EBFB01325ADC}"/>
              </a:ext>
            </a:extLst>
          </p:cNvPr>
          <p:cNvSpPr>
            <a:spLocks noGrp="1"/>
          </p:cNvSpPr>
          <p:nvPr>
            <p:ph type="title"/>
          </p:nvPr>
        </p:nvSpPr>
        <p:spPr/>
        <p:txBody>
          <a:bodyPr/>
          <a:lstStyle/>
          <a:p>
            <a:r>
              <a:rPr lang="en-US" dirty="0"/>
              <a:t>E-waste Management Data</a:t>
            </a:r>
          </a:p>
        </p:txBody>
      </p:sp>
      <p:sp>
        <p:nvSpPr>
          <p:cNvPr id="3" name="Content Placeholder 2">
            <a:extLst>
              <a:ext uri="{FF2B5EF4-FFF2-40B4-BE49-F238E27FC236}">
                <a16:creationId xmlns:a16="http://schemas.microsoft.com/office/drawing/2014/main" id="{2820E4B7-D874-4FEE-979C-A4D50D1D539F}"/>
              </a:ext>
            </a:extLst>
          </p:cNvPr>
          <p:cNvSpPr>
            <a:spLocks noGrp="1"/>
          </p:cNvSpPr>
          <p:nvPr>
            <p:ph idx="1"/>
          </p:nvPr>
        </p:nvSpPr>
        <p:spPr/>
        <p:txBody>
          <a:bodyPr/>
          <a:lstStyle/>
          <a:p>
            <a:r>
              <a:rPr lang="en-US" dirty="0"/>
              <a:t>A pilot survey was done in 2022 in Burundi and Kenya on E-waste Infrastructure needs.</a:t>
            </a:r>
          </a:p>
          <a:p>
            <a:r>
              <a:rPr lang="en-US" dirty="0"/>
              <a:t>South Sudan; Mini survey done 2023 Nov. in Juba</a:t>
            </a:r>
          </a:p>
          <a:p>
            <a:r>
              <a:rPr lang="en-US" dirty="0"/>
              <a:t>Uganda; Pilot survey carried out across the country 2022. Assessment of levels of </a:t>
            </a:r>
            <a:r>
              <a:rPr lang="en-US" dirty="0" err="1"/>
              <a:t>ewaste</a:t>
            </a:r>
            <a:r>
              <a:rPr lang="en-US" dirty="0"/>
              <a:t> in Urban Areas undertaken 2024.</a:t>
            </a:r>
          </a:p>
          <a:p>
            <a:r>
              <a:rPr lang="en-US" dirty="0"/>
              <a:t>Tanzania; National </a:t>
            </a:r>
            <a:r>
              <a:rPr lang="en-US" dirty="0" err="1"/>
              <a:t>ewaste</a:t>
            </a:r>
            <a:r>
              <a:rPr lang="en-US" dirty="0"/>
              <a:t> statistical survey done in 2019 </a:t>
            </a:r>
          </a:p>
          <a:p>
            <a:r>
              <a:rPr lang="en-US" dirty="0"/>
              <a:t>Rwanda: 2020 Survey undertaken  for informal and formal activities on </a:t>
            </a:r>
            <a:r>
              <a:rPr lang="en-US" dirty="0" err="1"/>
              <a:t>ewaste</a:t>
            </a:r>
            <a:r>
              <a:rPr lang="en-US" dirty="0"/>
              <a:t> management</a:t>
            </a:r>
          </a:p>
          <a:p>
            <a:endParaRPr lang="en-US" dirty="0"/>
          </a:p>
        </p:txBody>
      </p:sp>
    </p:spTree>
    <p:extLst>
      <p:ext uri="{BB962C8B-B14F-4D97-AF65-F5344CB8AC3E}">
        <p14:creationId xmlns:p14="http://schemas.microsoft.com/office/powerpoint/2010/main" val="3637183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A675B-68CD-4DFD-BE3B-43F8A909571A}"/>
              </a:ext>
            </a:extLst>
          </p:cNvPr>
          <p:cNvSpPr>
            <a:spLocks noGrp="1"/>
          </p:cNvSpPr>
          <p:nvPr>
            <p:ph type="title"/>
          </p:nvPr>
        </p:nvSpPr>
        <p:spPr/>
        <p:txBody>
          <a:bodyPr>
            <a:normAutofit/>
          </a:bodyPr>
          <a:lstStyle/>
          <a:p>
            <a:r>
              <a:rPr lang="en-US" dirty="0"/>
              <a:t>Infrastructure -mechanisms for collection, transportation and disposal </a:t>
            </a:r>
          </a:p>
        </p:txBody>
      </p:sp>
      <p:sp>
        <p:nvSpPr>
          <p:cNvPr id="3" name="Content Placeholder 2">
            <a:extLst>
              <a:ext uri="{FF2B5EF4-FFF2-40B4-BE49-F238E27FC236}">
                <a16:creationId xmlns:a16="http://schemas.microsoft.com/office/drawing/2014/main" id="{6C6DADF5-46C4-4420-A4B9-86EEB193C568}"/>
              </a:ext>
            </a:extLst>
          </p:cNvPr>
          <p:cNvSpPr>
            <a:spLocks noGrp="1"/>
          </p:cNvSpPr>
          <p:nvPr>
            <p:ph idx="1"/>
          </p:nvPr>
        </p:nvSpPr>
        <p:spPr/>
        <p:txBody>
          <a:bodyPr/>
          <a:lstStyle/>
          <a:p>
            <a:r>
              <a:rPr lang="en-US" dirty="0"/>
              <a:t>Member states are currently in the process of implementing EPR</a:t>
            </a:r>
          </a:p>
          <a:p>
            <a:r>
              <a:rPr lang="en-US" dirty="0"/>
              <a:t>In Kenya, Safaricom PLC already has a take-back scheme for ICT gadgets.</a:t>
            </a:r>
          </a:p>
          <a:p>
            <a:r>
              <a:rPr lang="en-US" dirty="0"/>
              <a:t>Rwanda EPR Guidelines implementation commenced, regulations revised 2022-2025.</a:t>
            </a:r>
          </a:p>
          <a:p>
            <a:r>
              <a:rPr lang="en-US" dirty="0"/>
              <a:t>Uganda EPR Regulations appended to NEMA </a:t>
            </a:r>
            <a:r>
              <a:rPr lang="en-US" dirty="0" err="1"/>
              <a:t>ewaste</a:t>
            </a:r>
            <a:r>
              <a:rPr lang="en-US" dirty="0"/>
              <a:t> regulations 2024/2025.</a:t>
            </a:r>
          </a:p>
          <a:p>
            <a:r>
              <a:rPr lang="en-US" dirty="0"/>
              <a:t> Democratic Republic of Congo plans commenced for development of collection and processing sites </a:t>
            </a:r>
          </a:p>
          <a:p>
            <a:endParaRPr lang="en-US" dirty="0"/>
          </a:p>
        </p:txBody>
      </p:sp>
    </p:spTree>
    <p:extLst>
      <p:ext uri="{BB962C8B-B14F-4D97-AF65-F5344CB8AC3E}">
        <p14:creationId xmlns:p14="http://schemas.microsoft.com/office/powerpoint/2010/main" val="41544006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EC9EE-3B82-4F03-89CA-F751A6BF9F5C}"/>
              </a:ext>
            </a:extLst>
          </p:cNvPr>
          <p:cNvSpPr>
            <a:spLocks noGrp="1"/>
          </p:cNvSpPr>
          <p:nvPr>
            <p:ph type="title"/>
          </p:nvPr>
        </p:nvSpPr>
        <p:spPr/>
        <p:txBody>
          <a:bodyPr>
            <a:normAutofit fontScale="90000"/>
          </a:bodyPr>
          <a:lstStyle/>
          <a:p>
            <a:r>
              <a:rPr lang="en-US" dirty="0"/>
              <a:t>Infrastructure- collection and dismantling infrastructure in all </a:t>
            </a:r>
            <a:r>
              <a:rPr lang="en-US" dirty="0" err="1"/>
              <a:t>EACO</a:t>
            </a:r>
            <a:r>
              <a:rPr lang="en-US" dirty="0"/>
              <a:t> Member States</a:t>
            </a:r>
          </a:p>
        </p:txBody>
      </p:sp>
      <p:sp>
        <p:nvSpPr>
          <p:cNvPr id="3" name="Content Placeholder 2">
            <a:extLst>
              <a:ext uri="{FF2B5EF4-FFF2-40B4-BE49-F238E27FC236}">
                <a16:creationId xmlns:a16="http://schemas.microsoft.com/office/drawing/2014/main" id="{D62C1973-41AB-4F60-A050-E5BDC378C996}"/>
              </a:ext>
            </a:extLst>
          </p:cNvPr>
          <p:cNvSpPr>
            <a:spLocks noGrp="1"/>
          </p:cNvSpPr>
          <p:nvPr>
            <p:ph idx="1"/>
          </p:nvPr>
        </p:nvSpPr>
        <p:spPr/>
        <p:txBody>
          <a:bodyPr>
            <a:normAutofit/>
          </a:bodyPr>
          <a:lstStyle/>
          <a:p>
            <a:r>
              <a:rPr lang="en-US" dirty="0"/>
              <a:t>Tanzania put in place a second dismantling facility</a:t>
            </a:r>
          </a:p>
          <a:p>
            <a:r>
              <a:rPr lang="en-US" dirty="0"/>
              <a:t>South Sudan; Facility is being developed.</a:t>
            </a:r>
          </a:p>
          <a:p>
            <a:r>
              <a:rPr lang="en-US" dirty="0"/>
              <a:t>Rwanda; Facilities are being licensed. 1 facility is running under Public Private Partnership, 6 others are private firms dealing with batteries. 18 collection points in different districts established.</a:t>
            </a:r>
          </a:p>
          <a:p>
            <a:r>
              <a:rPr lang="en-US" dirty="0"/>
              <a:t>Burundi; 1 facility has been established for collection and dismantling. 4 other points of collection are  being developed </a:t>
            </a:r>
          </a:p>
          <a:p>
            <a:r>
              <a:rPr lang="en-US" dirty="0"/>
              <a:t>Uganda; 1 Govt Facility is in place, 4 regional collection centers are being developed, preliminary studies have been completed. </a:t>
            </a:r>
          </a:p>
          <a:p>
            <a:r>
              <a:rPr lang="en-US" dirty="0"/>
              <a:t>Kenya, CA has developed a Green ICT Framework as a guideline. ICT Authority has also set up a collection </a:t>
            </a:r>
            <a:r>
              <a:rPr lang="en-US" dirty="0" err="1"/>
              <a:t>centre</a:t>
            </a:r>
            <a:endParaRPr lang="en-US" dirty="0"/>
          </a:p>
          <a:p>
            <a:endParaRPr lang="en-US" dirty="0"/>
          </a:p>
          <a:p>
            <a:endParaRPr lang="en-US" dirty="0"/>
          </a:p>
        </p:txBody>
      </p:sp>
    </p:spTree>
    <p:extLst>
      <p:ext uri="{BB962C8B-B14F-4D97-AF65-F5344CB8AC3E}">
        <p14:creationId xmlns:p14="http://schemas.microsoft.com/office/powerpoint/2010/main" val="22517977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7AAE8-C18D-4EBD-9B5F-DD3E6C833660}"/>
              </a:ext>
            </a:extLst>
          </p:cNvPr>
          <p:cNvSpPr>
            <a:spLocks noGrp="1"/>
          </p:cNvSpPr>
          <p:nvPr>
            <p:ph type="title"/>
          </p:nvPr>
        </p:nvSpPr>
        <p:spPr/>
        <p:txBody>
          <a:bodyPr/>
          <a:lstStyle/>
          <a:p>
            <a:r>
              <a:rPr lang="en-US" dirty="0"/>
              <a:t>Resource mobilization</a:t>
            </a:r>
          </a:p>
        </p:txBody>
      </p:sp>
      <p:sp>
        <p:nvSpPr>
          <p:cNvPr id="3" name="Content Placeholder 2">
            <a:extLst>
              <a:ext uri="{FF2B5EF4-FFF2-40B4-BE49-F238E27FC236}">
                <a16:creationId xmlns:a16="http://schemas.microsoft.com/office/drawing/2014/main" id="{DF7B37CB-751D-4BF9-8E97-E2940EC2CE96}"/>
              </a:ext>
            </a:extLst>
          </p:cNvPr>
          <p:cNvSpPr>
            <a:spLocks noGrp="1"/>
          </p:cNvSpPr>
          <p:nvPr>
            <p:ph idx="1"/>
          </p:nvPr>
        </p:nvSpPr>
        <p:spPr/>
        <p:txBody>
          <a:bodyPr>
            <a:normAutofit/>
          </a:bodyPr>
          <a:lstStyle/>
          <a:p>
            <a:r>
              <a:rPr lang="en-US" dirty="0"/>
              <a:t>Rwanda has undertaken trainings and awareness with the informal sectors with Donor and Govt support</a:t>
            </a:r>
          </a:p>
          <a:p>
            <a:r>
              <a:rPr lang="en-US" dirty="0"/>
              <a:t>Tanzania has eco levy on electronic communication equipment, Other member states are in the process of EPR implementation. Rwanda has initiatives for stakeholder budgeting. Uganda has developed stakeholder action plan and budget for </a:t>
            </a:r>
            <a:r>
              <a:rPr lang="en-US" dirty="0" err="1"/>
              <a:t>ewaste</a:t>
            </a:r>
            <a:r>
              <a:rPr lang="en-US" dirty="0"/>
              <a:t> management.</a:t>
            </a:r>
          </a:p>
          <a:p>
            <a:r>
              <a:rPr lang="en-US" dirty="0"/>
              <a:t>Uganda has undertaken capacity building , surveys and development of operational plans using Govt and donor support </a:t>
            </a:r>
          </a:p>
          <a:p>
            <a:r>
              <a:rPr lang="en-US" dirty="0"/>
              <a:t>Kenya is in the process of EPR implementation where there is provision for levies to fund e-waste management</a:t>
            </a:r>
          </a:p>
          <a:p>
            <a:endParaRPr lang="en-US" dirty="0"/>
          </a:p>
        </p:txBody>
      </p:sp>
    </p:spTree>
    <p:extLst>
      <p:ext uri="{BB962C8B-B14F-4D97-AF65-F5344CB8AC3E}">
        <p14:creationId xmlns:p14="http://schemas.microsoft.com/office/powerpoint/2010/main" val="41345368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6C99E-1FC7-4DCD-8DDF-1DF54B1CA6E5}"/>
              </a:ext>
            </a:extLst>
          </p:cNvPr>
          <p:cNvSpPr>
            <a:spLocks noGrp="1"/>
          </p:cNvSpPr>
          <p:nvPr>
            <p:ph type="title"/>
          </p:nvPr>
        </p:nvSpPr>
        <p:spPr/>
        <p:txBody>
          <a:bodyPr/>
          <a:lstStyle/>
          <a:p>
            <a:r>
              <a:rPr lang="en-US" dirty="0"/>
              <a:t>Capacity Building, Research and Innovation</a:t>
            </a:r>
          </a:p>
        </p:txBody>
      </p:sp>
      <p:sp>
        <p:nvSpPr>
          <p:cNvPr id="3" name="Content Placeholder 2">
            <a:extLst>
              <a:ext uri="{FF2B5EF4-FFF2-40B4-BE49-F238E27FC236}">
                <a16:creationId xmlns:a16="http://schemas.microsoft.com/office/drawing/2014/main" id="{987AE434-0A61-437C-B609-6A903C0FB8A3}"/>
              </a:ext>
            </a:extLst>
          </p:cNvPr>
          <p:cNvSpPr>
            <a:spLocks noGrp="1"/>
          </p:cNvSpPr>
          <p:nvPr>
            <p:ph idx="1"/>
          </p:nvPr>
        </p:nvSpPr>
        <p:spPr/>
        <p:txBody>
          <a:bodyPr>
            <a:normAutofit/>
          </a:bodyPr>
          <a:lstStyle/>
          <a:p>
            <a:r>
              <a:rPr lang="en-US" dirty="0" err="1"/>
              <a:t>Eaco</a:t>
            </a:r>
            <a:r>
              <a:rPr lang="en-US" dirty="0"/>
              <a:t>-; </a:t>
            </a:r>
            <a:r>
              <a:rPr lang="en-US" dirty="0" err="1"/>
              <a:t>ITU</a:t>
            </a:r>
            <a:r>
              <a:rPr lang="en-US" dirty="0"/>
              <a:t> E-waste Survey was undertaken , 2 Regional workshops.</a:t>
            </a:r>
          </a:p>
          <a:p>
            <a:r>
              <a:rPr lang="en-US" dirty="0"/>
              <a:t>Kenya has introduced E-waste training in its National Industrial Training Authority institutions and some universities</a:t>
            </a:r>
          </a:p>
          <a:p>
            <a:r>
              <a:rPr lang="en-US" dirty="0"/>
              <a:t>Rwanda; Informal sector training undertaken, Govt Logistics officers trained sponsored by donors.</a:t>
            </a:r>
          </a:p>
          <a:p>
            <a:r>
              <a:rPr lang="en-US" dirty="0"/>
              <a:t>Uganda; Trainings undertaken for e-waste handler, Higher learning institutions sensitizes on integration in curriculum.</a:t>
            </a:r>
          </a:p>
          <a:p>
            <a:r>
              <a:rPr lang="en-US" dirty="0"/>
              <a:t>Tanzania; E-waste training mainstreamed in the curriculum at higher learning institutions.  </a:t>
            </a:r>
          </a:p>
          <a:p>
            <a:r>
              <a:rPr lang="en-US" dirty="0"/>
              <a:t>Burundi; sensitization of higher learning institutions On integration of </a:t>
            </a:r>
            <a:r>
              <a:rPr lang="en-US" dirty="0" err="1"/>
              <a:t>ewaste</a:t>
            </a:r>
            <a:r>
              <a:rPr lang="en-US" dirty="0"/>
              <a:t> training.</a:t>
            </a:r>
          </a:p>
          <a:p>
            <a:endParaRPr lang="en-US" dirty="0"/>
          </a:p>
        </p:txBody>
      </p:sp>
    </p:spTree>
    <p:extLst>
      <p:ext uri="{BB962C8B-B14F-4D97-AF65-F5344CB8AC3E}">
        <p14:creationId xmlns:p14="http://schemas.microsoft.com/office/powerpoint/2010/main" val="16963162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09E7C-1C9C-4D4B-8101-CA3CC04D260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FC184AC-EC22-4754-9058-C4A397E58B3C}"/>
              </a:ext>
            </a:extLst>
          </p:cNvPr>
          <p:cNvSpPr>
            <a:spLocks noGrp="1"/>
          </p:cNvSpPr>
          <p:nvPr>
            <p:ph idx="1"/>
          </p:nvPr>
        </p:nvSpPr>
        <p:spPr/>
        <p:txBody>
          <a:bodyPr/>
          <a:lstStyle/>
          <a:p>
            <a:pPr>
              <a:buFont typeface="Wingdings" panose="05000000000000000000" pitchFamily="2" charset="2"/>
              <a:buChar char="Ø"/>
            </a:pPr>
            <a:r>
              <a:rPr lang="en-US" dirty="0"/>
              <a:t>Countries  in the region have made fundamental steps in management of e-waste most notably introduction of requisite policy frameworks.</a:t>
            </a:r>
          </a:p>
          <a:p>
            <a:pPr>
              <a:buFont typeface="Wingdings" panose="05000000000000000000" pitchFamily="2" charset="2"/>
              <a:buChar char="Ø"/>
            </a:pPr>
            <a:r>
              <a:rPr lang="en-US" dirty="0"/>
              <a:t>More work required in the establishment of facilities and infrastructure for proper e-waste management and</a:t>
            </a:r>
          </a:p>
          <a:p>
            <a:pPr>
              <a:buFont typeface="Wingdings" panose="05000000000000000000" pitchFamily="2" charset="2"/>
              <a:buChar char="Ø"/>
            </a:pPr>
            <a:r>
              <a:rPr lang="en-US" dirty="0"/>
              <a:t>The implementation requisite funding mechanisms </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9650311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100</TotalTime>
  <Words>639</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Trebuchet MS</vt:lpstr>
      <vt:lpstr>Wingdings</vt:lpstr>
      <vt:lpstr>Wingdings 3</vt:lpstr>
      <vt:lpstr>Facet</vt:lpstr>
      <vt:lpstr>Implementation status of the EACO Regional E-waste  (2022 – 2027)   </vt:lpstr>
      <vt:lpstr>PowerPoint Presentation</vt:lpstr>
      <vt:lpstr>Policy, Legal and regulatory frameworks</vt:lpstr>
      <vt:lpstr>E-waste Management Data</vt:lpstr>
      <vt:lpstr>Infrastructure -mechanisms for collection, transportation and disposal </vt:lpstr>
      <vt:lpstr>Infrastructure- collection and dismantling infrastructure in all EACO Member States</vt:lpstr>
      <vt:lpstr>Resource mobilization</vt:lpstr>
      <vt:lpstr>Capacity Building, Research and Innovation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Implementation status of the Regional E-waste Strategy - Feb 2025 -in track changes (2).docx</dc:title>
  <dc:creator>user</dc:creator>
  <cp:lastModifiedBy>user</cp:lastModifiedBy>
  <cp:revision>20</cp:revision>
  <dcterms:created xsi:type="dcterms:W3CDTF">2025-03-22T10:53:31Z</dcterms:created>
  <dcterms:modified xsi:type="dcterms:W3CDTF">2025-03-24T05:52:01Z</dcterms:modified>
</cp:coreProperties>
</file>