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handoutMasterIdLst>
    <p:handoutMasterId r:id="rId21"/>
  </p:handoutMasterIdLst>
  <p:sldIdLst>
    <p:sldId id="257" r:id="rId5"/>
    <p:sldId id="462" r:id="rId6"/>
    <p:sldId id="473" r:id="rId7"/>
    <p:sldId id="463" r:id="rId8"/>
    <p:sldId id="502" r:id="rId9"/>
    <p:sldId id="471" r:id="rId10"/>
    <p:sldId id="472" r:id="rId11"/>
    <p:sldId id="465" r:id="rId12"/>
    <p:sldId id="494" r:id="rId13"/>
    <p:sldId id="464" r:id="rId14"/>
    <p:sldId id="496" r:id="rId15"/>
    <p:sldId id="497" r:id="rId16"/>
    <p:sldId id="499" r:id="rId17"/>
    <p:sldId id="500" r:id="rId18"/>
    <p:sldId id="470" r:id="rId19"/>
  </p:sldIdLst>
  <p:sldSz cx="12192000" cy="6858000"/>
  <p:notesSz cx="6669088" cy="9926638"/>
  <p:defaultTextStyle>
    <a:defPPr>
      <a:defRPr lang="en-US"/>
    </a:defPPr>
    <a:lvl1pPr algn="l" rtl="0" eaLnBrk="0" fontAlgn="base" hangingPunct="0">
      <a:spcBef>
        <a:spcPct val="0"/>
      </a:spcBef>
      <a:spcAft>
        <a:spcPct val="0"/>
      </a:spcAft>
      <a:defRPr sz="7300" kern="1200">
        <a:solidFill>
          <a:srgbClr val="FFFFFF"/>
        </a:solidFill>
        <a:latin typeface="Arial Unicode MS" panose="020B0604020202020204" pitchFamily="34" charset="-128"/>
        <a:ea typeface="+mn-ea"/>
        <a:cs typeface="+mn-cs"/>
      </a:defRPr>
    </a:lvl1pPr>
    <a:lvl2pPr marL="457189" algn="l" rtl="0" eaLnBrk="0" fontAlgn="base" hangingPunct="0">
      <a:spcBef>
        <a:spcPct val="0"/>
      </a:spcBef>
      <a:spcAft>
        <a:spcPct val="0"/>
      </a:spcAft>
      <a:defRPr sz="7300" kern="1200">
        <a:solidFill>
          <a:srgbClr val="FFFFFF"/>
        </a:solidFill>
        <a:latin typeface="Arial Unicode MS" panose="020B0604020202020204" pitchFamily="34" charset="-128"/>
        <a:ea typeface="+mn-ea"/>
        <a:cs typeface="+mn-cs"/>
      </a:defRPr>
    </a:lvl2pPr>
    <a:lvl3pPr marL="914377" algn="l" rtl="0" eaLnBrk="0" fontAlgn="base" hangingPunct="0">
      <a:spcBef>
        <a:spcPct val="0"/>
      </a:spcBef>
      <a:spcAft>
        <a:spcPct val="0"/>
      </a:spcAft>
      <a:defRPr sz="7300" kern="1200">
        <a:solidFill>
          <a:srgbClr val="FFFFFF"/>
        </a:solidFill>
        <a:latin typeface="Arial Unicode MS" panose="020B0604020202020204" pitchFamily="34" charset="-128"/>
        <a:ea typeface="+mn-ea"/>
        <a:cs typeface="+mn-cs"/>
      </a:defRPr>
    </a:lvl3pPr>
    <a:lvl4pPr marL="1371566" algn="l" rtl="0" eaLnBrk="0" fontAlgn="base" hangingPunct="0">
      <a:spcBef>
        <a:spcPct val="0"/>
      </a:spcBef>
      <a:spcAft>
        <a:spcPct val="0"/>
      </a:spcAft>
      <a:defRPr sz="7300" kern="1200">
        <a:solidFill>
          <a:srgbClr val="FFFFFF"/>
        </a:solidFill>
        <a:latin typeface="Arial Unicode MS" panose="020B0604020202020204" pitchFamily="34" charset="-128"/>
        <a:ea typeface="+mn-ea"/>
        <a:cs typeface="+mn-cs"/>
      </a:defRPr>
    </a:lvl4pPr>
    <a:lvl5pPr marL="1828754" algn="l" rtl="0" eaLnBrk="0" fontAlgn="base" hangingPunct="0">
      <a:spcBef>
        <a:spcPct val="0"/>
      </a:spcBef>
      <a:spcAft>
        <a:spcPct val="0"/>
      </a:spcAft>
      <a:defRPr sz="7300" kern="1200">
        <a:solidFill>
          <a:srgbClr val="FFFFFF"/>
        </a:solidFill>
        <a:latin typeface="Arial Unicode MS" panose="020B0604020202020204" pitchFamily="34" charset="-128"/>
        <a:ea typeface="+mn-ea"/>
        <a:cs typeface="+mn-cs"/>
      </a:defRPr>
    </a:lvl5pPr>
    <a:lvl6pPr marL="2285943" algn="l" defTabSz="914377" rtl="0" eaLnBrk="1" latinLnBrk="0" hangingPunct="1">
      <a:defRPr sz="7300" kern="1200">
        <a:solidFill>
          <a:srgbClr val="FFFFFF"/>
        </a:solidFill>
        <a:latin typeface="Arial Unicode MS" panose="020B0604020202020204" pitchFamily="34" charset="-128"/>
        <a:ea typeface="+mn-ea"/>
        <a:cs typeface="+mn-cs"/>
      </a:defRPr>
    </a:lvl6pPr>
    <a:lvl7pPr marL="2743131" algn="l" defTabSz="914377" rtl="0" eaLnBrk="1" latinLnBrk="0" hangingPunct="1">
      <a:defRPr sz="7300" kern="1200">
        <a:solidFill>
          <a:srgbClr val="FFFFFF"/>
        </a:solidFill>
        <a:latin typeface="Arial Unicode MS" panose="020B0604020202020204" pitchFamily="34" charset="-128"/>
        <a:ea typeface="+mn-ea"/>
        <a:cs typeface="+mn-cs"/>
      </a:defRPr>
    </a:lvl7pPr>
    <a:lvl8pPr marL="3200320" algn="l" defTabSz="914377" rtl="0" eaLnBrk="1" latinLnBrk="0" hangingPunct="1">
      <a:defRPr sz="7300" kern="1200">
        <a:solidFill>
          <a:srgbClr val="FFFFFF"/>
        </a:solidFill>
        <a:latin typeface="Arial Unicode MS" panose="020B0604020202020204" pitchFamily="34" charset="-128"/>
        <a:ea typeface="+mn-ea"/>
        <a:cs typeface="+mn-cs"/>
      </a:defRPr>
    </a:lvl8pPr>
    <a:lvl9pPr marL="3657509" algn="l" defTabSz="914377" rtl="0" eaLnBrk="1" latinLnBrk="0" hangingPunct="1">
      <a:defRPr sz="7300" kern="1200">
        <a:solidFill>
          <a:srgbClr val="FFFFFF"/>
        </a:solidFill>
        <a:latin typeface="Arial Unicode MS" panose="020B0604020202020204" pitchFamily="34" charset="-128"/>
        <a:ea typeface="+mn-ea"/>
        <a:cs typeface="+mn-cs"/>
      </a:defRPr>
    </a:lvl9pPr>
  </p:defaultTextStyle>
  <p:extLst>
    <p:ext uri="{EFAFB233-063F-42B5-8137-9DF3F51BA10A}">
      <p15:sldGuideLst xmlns:p15="http://schemas.microsoft.com/office/powerpoint/2012/main">
        <p15:guide id="2" pos="2569" userDrawn="1">
          <p15:clr>
            <a:srgbClr val="A4A3A4"/>
          </p15:clr>
        </p15:guide>
        <p15:guide id="3" orient="horz" pos="2160">
          <p15:clr>
            <a:srgbClr val="A4A3A4"/>
          </p15:clr>
        </p15:guide>
      </p15:sldGuideLst>
    </p:ext>
    <p:ext uri="{2D200454-40CA-4A62-9FC3-DE9A4176ACB9}">
      <p15:notesGuideLst xmlns:p15="http://schemas.microsoft.com/office/powerpoint/2012/main">
        <p15:guide id="1" orient="horz" pos="3127">
          <p15:clr>
            <a:srgbClr val="A4A3A4"/>
          </p15:clr>
        </p15:guide>
        <p15:guide id="2" pos="210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2D37A"/>
    <a:srgbClr val="EFDE5F"/>
    <a:srgbClr val="EAB724"/>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A4288FD-7D69-44C8-9624-965DFAC541B0}" v="90" dt="2024-03-12T12:09:54.07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71" autoAdjust="0"/>
    <p:restoredTop sz="67762" autoAdjust="0"/>
  </p:normalViewPr>
  <p:slideViewPr>
    <p:cSldViewPr>
      <p:cViewPr varScale="1">
        <p:scale>
          <a:sx n="30" d="100"/>
          <a:sy n="30" d="100"/>
        </p:scale>
        <p:origin x="1157" y="38"/>
      </p:cViewPr>
      <p:guideLst>
        <p:guide pos="2569"/>
        <p:guide orient="horz" pos="216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0" d="100"/>
          <a:sy n="60" d="100"/>
        </p:scale>
        <p:origin x="-2094" y="-84"/>
      </p:cViewPr>
      <p:guideLst>
        <p:guide orient="horz" pos="3127"/>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5649B41E-1207-4445-8E04-CD7150714B2B}"/>
              </a:ext>
            </a:extLst>
          </p:cNvPr>
          <p:cNvSpPr>
            <a:spLocks noGrp="1" noChangeArrowheads="1"/>
          </p:cNvSpPr>
          <p:nvPr>
            <p:ph type="hdr" sz="quarter"/>
          </p:nvPr>
        </p:nvSpPr>
        <p:spPr bwMode="auto">
          <a:xfrm>
            <a:off x="0" y="0"/>
            <a:ext cx="2889250" cy="498475"/>
          </a:xfrm>
          <a:prstGeom prst="rect">
            <a:avLst/>
          </a:prstGeom>
          <a:noFill/>
          <a:ln>
            <a:noFill/>
          </a:ln>
        </p:spPr>
        <p:txBody>
          <a:bodyPr vert="horz" wrap="square" lIns="94756" tIns="47377" rIns="94756" bIns="47377" numCol="1" anchor="t" anchorCtr="0" compatLnSpc="1">
            <a:prstTxWarp prst="textNoShape">
              <a:avLst/>
            </a:prstTxWarp>
          </a:bodyPr>
          <a:lstStyle>
            <a:lvl1pPr defTabSz="948171" eaLnBrk="1" hangingPunct="1">
              <a:defRPr sz="1300">
                <a:solidFill>
                  <a:schemeClr val="tx1"/>
                </a:solidFill>
                <a:latin typeface="Times New Roman" pitchFamily="18" charset="0"/>
              </a:defRPr>
            </a:lvl1pPr>
          </a:lstStyle>
          <a:p>
            <a:pPr>
              <a:defRPr/>
            </a:pPr>
            <a:endParaRPr lang="en-US" altLang="en-US"/>
          </a:p>
        </p:txBody>
      </p:sp>
      <p:sp>
        <p:nvSpPr>
          <p:cNvPr id="4099" name="Rectangle 3">
            <a:extLst>
              <a:ext uri="{FF2B5EF4-FFF2-40B4-BE49-F238E27FC236}">
                <a16:creationId xmlns:a16="http://schemas.microsoft.com/office/drawing/2014/main" id="{6DEE7F79-2E9C-4475-BA83-37C804B9ED14}"/>
              </a:ext>
            </a:extLst>
          </p:cNvPr>
          <p:cNvSpPr>
            <a:spLocks noGrp="1" noChangeArrowheads="1"/>
          </p:cNvSpPr>
          <p:nvPr>
            <p:ph type="dt" sz="quarter" idx="1"/>
          </p:nvPr>
        </p:nvSpPr>
        <p:spPr bwMode="auto">
          <a:xfrm>
            <a:off x="3779838" y="0"/>
            <a:ext cx="2889250" cy="498475"/>
          </a:xfrm>
          <a:prstGeom prst="rect">
            <a:avLst/>
          </a:prstGeom>
          <a:noFill/>
          <a:ln>
            <a:noFill/>
          </a:ln>
        </p:spPr>
        <p:txBody>
          <a:bodyPr vert="horz" wrap="square" lIns="94756" tIns="47377" rIns="94756" bIns="47377" numCol="1" anchor="t" anchorCtr="0" compatLnSpc="1">
            <a:prstTxWarp prst="textNoShape">
              <a:avLst/>
            </a:prstTxWarp>
          </a:bodyPr>
          <a:lstStyle>
            <a:lvl1pPr algn="r" defTabSz="948171" eaLnBrk="1" hangingPunct="1">
              <a:defRPr sz="1300">
                <a:solidFill>
                  <a:schemeClr val="tx1"/>
                </a:solidFill>
                <a:latin typeface="Times New Roman" pitchFamily="18" charset="0"/>
              </a:defRPr>
            </a:lvl1pPr>
          </a:lstStyle>
          <a:p>
            <a:pPr>
              <a:defRPr/>
            </a:pPr>
            <a:endParaRPr lang="en-US" altLang="en-US"/>
          </a:p>
        </p:txBody>
      </p:sp>
      <p:sp>
        <p:nvSpPr>
          <p:cNvPr id="4100" name="Rectangle 4">
            <a:extLst>
              <a:ext uri="{FF2B5EF4-FFF2-40B4-BE49-F238E27FC236}">
                <a16:creationId xmlns:a16="http://schemas.microsoft.com/office/drawing/2014/main" id="{30F986F1-009D-4181-A74E-F955991A2889}"/>
              </a:ext>
            </a:extLst>
          </p:cNvPr>
          <p:cNvSpPr>
            <a:spLocks noGrp="1" noChangeArrowheads="1"/>
          </p:cNvSpPr>
          <p:nvPr>
            <p:ph type="ftr" sz="quarter" idx="2"/>
          </p:nvPr>
        </p:nvSpPr>
        <p:spPr bwMode="auto">
          <a:xfrm>
            <a:off x="0" y="9428163"/>
            <a:ext cx="2889250" cy="498475"/>
          </a:xfrm>
          <a:prstGeom prst="rect">
            <a:avLst/>
          </a:prstGeom>
          <a:noFill/>
          <a:ln>
            <a:noFill/>
          </a:ln>
        </p:spPr>
        <p:txBody>
          <a:bodyPr vert="horz" wrap="square" lIns="94756" tIns="47377" rIns="94756" bIns="47377" numCol="1" anchor="b" anchorCtr="0" compatLnSpc="1">
            <a:prstTxWarp prst="textNoShape">
              <a:avLst/>
            </a:prstTxWarp>
          </a:bodyPr>
          <a:lstStyle>
            <a:lvl1pPr defTabSz="948171" eaLnBrk="1" hangingPunct="1">
              <a:defRPr sz="1300">
                <a:solidFill>
                  <a:schemeClr val="tx1"/>
                </a:solidFill>
                <a:latin typeface="Times New Roman" pitchFamily="18" charset="0"/>
              </a:defRPr>
            </a:lvl1pPr>
          </a:lstStyle>
          <a:p>
            <a:pPr>
              <a:defRPr/>
            </a:pPr>
            <a:endParaRPr lang="en-US" altLang="en-US"/>
          </a:p>
        </p:txBody>
      </p:sp>
      <p:sp>
        <p:nvSpPr>
          <p:cNvPr id="4101" name="Rectangle 5">
            <a:extLst>
              <a:ext uri="{FF2B5EF4-FFF2-40B4-BE49-F238E27FC236}">
                <a16:creationId xmlns:a16="http://schemas.microsoft.com/office/drawing/2014/main" id="{B2A0DEDC-CD2D-4D21-903C-4B405698438D}"/>
              </a:ext>
            </a:extLst>
          </p:cNvPr>
          <p:cNvSpPr>
            <a:spLocks noGrp="1" noChangeArrowheads="1"/>
          </p:cNvSpPr>
          <p:nvPr>
            <p:ph type="sldNum" sz="quarter" idx="3"/>
          </p:nvPr>
        </p:nvSpPr>
        <p:spPr bwMode="auto">
          <a:xfrm>
            <a:off x="3779838" y="9428163"/>
            <a:ext cx="2889250" cy="498475"/>
          </a:xfrm>
          <a:prstGeom prst="rect">
            <a:avLst/>
          </a:prstGeom>
          <a:noFill/>
          <a:ln>
            <a:noFill/>
          </a:ln>
        </p:spPr>
        <p:txBody>
          <a:bodyPr vert="horz" wrap="square" lIns="94756" tIns="47377" rIns="94756" bIns="47377" numCol="1" anchor="b" anchorCtr="0" compatLnSpc="1">
            <a:prstTxWarp prst="textNoShape">
              <a:avLst/>
            </a:prstTxWarp>
          </a:bodyPr>
          <a:lstStyle>
            <a:lvl1pPr algn="r" defTabSz="947738" eaLnBrk="1" hangingPunct="1">
              <a:defRPr sz="1300">
                <a:solidFill>
                  <a:schemeClr val="tx1"/>
                </a:solidFill>
                <a:latin typeface="Times New Roman" panose="02020603050405020304" pitchFamily="18" charset="0"/>
              </a:defRPr>
            </a:lvl1pPr>
          </a:lstStyle>
          <a:p>
            <a:pPr>
              <a:defRPr/>
            </a:pPr>
            <a:fld id="{8AA3EAAA-0EC8-4B27-A3C0-B10C4DE05ABC}"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6C3E9BC9-28A8-4CD2-B33A-D544CBA0E3CE}"/>
              </a:ext>
            </a:extLst>
          </p:cNvPr>
          <p:cNvSpPr>
            <a:spLocks noGrp="1" noChangeArrowheads="1"/>
          </p:cNvSpPr>
          <p:nvPr>
            <p:ph type="hdr" sz="quarter"/>
          </p:nvPr>
        </p:nvSpPr>
        <p:spPr bwMode="auto">
          <a:xfrm>
            <a:off x="0" y="0"/>
            <a:ext cx="2868613" cy="461963"/>
          </a:xfrm>
          <a:prstGeom prst="rect">
            <a:avLst/>
          </a:prstGeom>
          <a:noFill/>
          <a:ln>
            <a:noFill/>
          </a:ln>
        </p:spPr>
        <p:txBody>
          <a:bodyPr vert="horz" wrap="square" lIns="91434" tIns="45717" rIns="91434" bIns="45717" numCol="1" anchor="t" anchorCtr="0" compatLnSpc="1">
            <a:prstTxWarp prst="textNoShape">
              <a:avLst/>
            </a:prstTxWarp>
          </a:bodyPr>
          <a:lstStyle>
            <a:lvl1pPr defTabSz="914986" eaLnBrk="1" hangingPunct="1">
              <a:defRPr sz="1200"/>
            </a:lvl1pPr>
          </a:lstStyle>
          <a:p>
            <a:pPr>
              <a:defRPr/>
            </a:pPr>
            <a:endParaRPr lang="en-GB" altLang="en-US"/>
          </a:p>
        </p:txBody>
      </p:sp>
      <p:sp>
        <p:nvSpPr>
          <p:cNvPr id="24579" name="Rectangle 3">
            <a:extLst>
              <a:ext uri="{FF2B5EF4-FFF2-40B4-BE49-F238E27FC236}">
                <a16:creationId xmlns:a16="http://schemas.microsoft.com/office/drawing/2014/main" id="{838461EC-3672-4452-92F0-B7861F7C5600}"/>
              </a:ext>
            </a:extLst>
          </p:cNvPr>
          <p:cNvSpPr>
            <a:spLocks noGrp="1" noChangeArrowheads="1"/>
          </p:cNvSpPr>
          <p:nvPr>
            <p:ph type="dt" idx="1"/>
          </p:nvPr>
        </p:nvSpPr>
        <p:spPr bwMode="auto">
          <a:xfrm>
            <a:off x="3775075" y="0"/>
            <a:ext cx="2868613" cy="461963"/>
          </a:xfrm>
          <a:prstGeom prst="rect">
            <a:avLst/>
          </a:prstGeom>
          <a:noFill/>
          <a:ln>
            <a:noFill/>
          </a:ln>
        </p:spPr>
        <p:txBody>
          <a:bodyPr vert="horz" wrap="square" lIns="91434" tIns="45717" rIns="91434" bIns="45717" numCol="1" anchor="t" anchorCtr="0" compatLnSpc="1">
            <a:prstTxWarp prst="textNoShape">
              <a:avLst/>
            </a:prstTxWarp>
          </a:bodyPr>
          <a:lstStyle>
            <a:lvl1pPr algn="r" defTabSz="914986" eaLnBrk="1" hangingPunct="1">
              <a:defRPr sz="1200"/>
            </a:lvl1pPr>
          </a:lstStyle>
          <a:p>
            <a:pPr>
              <a:defRPr/>
            </a:pPr>
            <a:endParaRPr lang="en-GB" altLang="en-US"/>
          </a:p>
        </p:txBody>
      </p:sp>
      <p:sp>
        <p:nvSpPr>
          <p:cNvPr id="14340" name="Rectangle 4">
            <a:extLst>
              <a:ext uri="{FF2B5EF4-FFF2-40B4-BE49-F238E27FC236}">
                <a16:creationId xmlns:a16="http://schemas.microsoft.com/office/drawing/2014/main" id="{EBDD991C-E299-4980-9B1A-37DA266D1B0C}"/>
              </a:ext>
            </a:extLst>
          </p:cNvPr>
          <p:cNvSpPr>
            <a:spLocks noGrp="1" noRot="1" noChangeAspect="1" noChangeArrowheads="1" noTextEdit="1"/>
          </p:cNvSpPr>
          <p:nvPr>
            <p:ph type="sldImg" idx="2"/>
          </p:nvPr>
        </p:nvSpPr>
        <p:spPr bwMode="auto">
          <a:xfrm>
            <a:off x="84138" y="765175"/>
            <a:ext cx="6551612" cy="36861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81" name="Rectangle 5">
            <a:extLst>
              <a:ext uri="{FF2B5EF4-FFF2-40B4-BE49-F238E27FC236}">
                <a16:creationId xmlns:a16="http://schemas.microsoft.com/office/drawing/2014/main" id="{F4E50F7A-03B5-4083-91E4-201ED93270AA}"/>
              </a:ext>
            </a:extLst>
          </p:cNvPr>
          <p:cNvSpPr>
            <a:spLocks noGrp="1" noChangeArrowheads="1"/>
          </p:cNvSpPr>
          <p:nvPr>
            <p:ph type="body" sz="quarter" idx="3"/>
          </p:nvPr>
        </p:nvSpPr>
        <p:spPr bwMode="auto">
          <a:xfrm>
            <a:off x="904875" y="4683125"/>
            <a:ext cx="4908550" cy="4527550"/>
          </a:xfrm>
          <a:prstGeom prst="rect">
            <a:avLst/>
          </a:prstGeom>
          <a:noFill/>
          <a:ln>
            <a:noFill/>
          </a:ln>
        </p:spPr>
        <p:txBody>
          <a:bodyPr vert="horz" wrap="square" lIns="91434" tIns="45717" rIns="91434" bIns="45717"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4582" name="Rectangle 6">
            <a:extLst>
              <a:ext uri="{FF2B5EF4-FFF2-40B4-BE49-F238E27FC236}">
                <a16:creationId xmlns:a16="http://schemas.microsoft.com/office/drawing/2014/main" id="{69E18BC3-35E3-409E-9BED-E8D496C818F4}"/>
              </a:ext>
            </a:extLst>
          </p:cNvPr>
          <p:cNvSpPr>
            <a:spLocks noGrp="1" noChangeArrowheads="1"/>
          </p:cNvSpPr>
          <p:nvPr>
            <p:ph type="ftr" sz="quarter" idx="4"/>
          </p:nvPr>
        </p:nvSpPr>
        <p:spPr bwMode="auto">
          <a:xfrm>
            <a:off x="0" y="9439275"/>
            <a:ext cx="2868613" cy="461963"/>
          </a:xfrm>
          <a:prstGeom prst="rect">
            <a:avLst/>
          </a:prstGeom>
          <a:noFill/>
          <a:ln>
            <a:noFill/>
          </a:ln>
        </p:spPr>
        <p:txBody>
          <a:bodyPr vert="horz" wrap="square" lIns="91434" tIns="45717" rIns="91434" bIns="45717" numCol="1" anchor="b" anchorCtr="0" compatLnSpc="1">
            <a:prstTxWarp prst="textNoShape">
              <a:avLst/>
            </a:prstTxWarp>
          </a:bodyPr>
          <a:lstStyle>
            <a:lvl1pPr defTabSz="914986" eaLnBrk="1" hangingPunct="1">
              <a:defRPr sz="1200"/>
            </a:lvl1pPr>
          </a:lstStyle>
          <a:p>
            <a:pPr>
              <a:defRPr/>
            </a:pPr>
            <a:endParaRPr lang="en-GB" altLang="en-US"/>
          </a:p>
        </p:txBody>
      </p:sp>
      <p:sp>
        <p:nvSpPr>
          <p:cNvPr id="24583" name="Rectangle 7">
            <a:extLst>
              <a:ext uri="{FF2B5EF4-FFF2-40B4-BE49-F238E27FC236}">
                <a16:creationId xmlns:a16="http://schemas.microsoft.com/office/drawing/2014/main" id="{CB95C33F-2D99-4F9A-B7F0-69A903586C17}"/>
              </a:ext>
            </a:extLst>
          </p:cNvPr>
          <p:cNvSpPr>
            <a:spLocks noGrp="1" noChangeArrowheads="1"/>
          </p:cNvSpPr>
          <p:nvPr>
            <p:ph type="sldNum" sz="quarter" idx="5"/>
          </p:nvPr>
        </p:nvSpPr>
        <p:spPr bwMode="auto">
          <a:xfrm>
            <a:off x="3775075" y="9439275"/>
            <a:ext cx="2868613" cy="461963"/>
          </a:xfrm>
          <a:prstGeom prst="rect">
            <a:avLst/>
          </a:prstGeom>
          <a:noFill/>
          <a:ln>
            <a:noFill/>
          </a:ln>
        </p:spPr>
        <p:txBody>
          <a:bodyPr vert="horz" wrap="square" lIns="91434" tIns="45717" rIns="91434" bIns="45717" numCol="1" anchor="b" anchorCtr="0" compatLnSpc="1">
            <a:prstTxWarp prst="textNoShape">
              <a:avLst/>
            </a:prstTxWarp>
          </a:bodyPr>
          <a:lstStyle>
            <a:lvl1pPr algn="r" eaLnBrk="1" hangingPunct="1">
              <a:defRPr sz="1200"/>
            </a:lvl1pPr>
          </a:lstStyle>
          <a:p>
            <a:pPr>
              <a:defRPr/>
            </a:pPr>
            <a:fld id="{6B2622C0-5C1C-42ED-B573-D30F977D20A5}"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1pPr>
    <a:lvl2pPr marL="457189"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2pPr>
    <a:lvl3pPr marL="914377"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3pPr>
    <a:lvl4pPr marL="1371566"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4pPr>
    <a:lvl5pPr marL="1828754"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5pPr>
    <a:lvl6pPr marL="2285943" algn="l" defTabSz="914377" rtl="0" eaLnBrk="1" latinLnBrk="0" hangingPunct="1">
      <a:defRPr sz="1200" kern="1200">
        <a:solidFill>
          <a:schemeClr val="tx1"/>
        </a:solidFill>
        <a:latin typeface="+mn-lt"/>
        <a:ea typeface="+mn-ea"/>
        <a:cs typeface="+mn-cs"/>
      </a:defRPr>
    </a:lvl6pPr>
    <a:lvl7pPr marL="2743131" algn="l" defTabSz="914377" rtl="0" eaLnBrk="1" latinLnBrk="0" hangingPunct="1">
      <a:defRPr sz="1200" kern="1200">
        <a:solidFill>
          <a:schemeClr val="tx1"/>
        </a:solidFill>
        <a:latin typeface="+mn-lt"/>
        <a:ea typeface="+mn-ea"/>
        <a:cs typeface="+mn-cs"/>
      </a:defRPr>
    </a:lvl7pPr>
    <a:lvl8pPr marL="3200320" algn="l" defTabSz="914377" rtl="0" eaLnBrk="1" latinLnBrk="0" hangingPunct="1">
      <a:defRPr sz="1200" kern="1200">
        <a:solidFill>
          <a:schemeClr val="tx1"/>
        </a:solidFill>
        <a:latin typeface="+mn-lt"/>
        <a:ea typeface="+mn-ea"/>
        <a:cs typeface="+mn-cs"/>
      </a:defRPr>
    </a:lvl8pPr>
    <a:lvl9pPr marL="3657509" algn="l" defTabSz="91437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5248320B-F56B-428C-8000-AED40AD20E76}"/>
              </a:ext>
            </a:extLst>
          </p:cNvPr>
          <p:cNvSpPr>
            <a:spLocks noGrp="1" noRot="1" noChangeAspect="1" noChangeArrowheads="1" noTextEdit="1"/>
          </p:cNvSpPr>
          <p:nvPr>
            <p:ph type="sldImg"/>
          </p:nvPr>
        </p:nvSpPr>
        <p:spPr>
          <a:xfrm>
            <a:off x="84138" y="765175"/>
            <a:ext cx="6551612" cy="3686175"/>
          </a:xfrm>
          <a:ln/>
        </p:spPr>
      </p:sp>
      <p:sp>
        <p:nvSpPr>
          <p:cNvPr id="17411" name="Notes Placeholder 2">
            <a:extLst>
              <a:ext uri="{FF2B5EF4-FFF2-40B4-BE49-F238E27FC236}">
                <a16:creationId xmlns:a16="http://schemas.microsoft.com/office/drawing/2014/main" id="{816F04E2-4E42-4C90-A135-6D5E23F2AAC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cs typeface="Arial" panose="020B0604020202020204" pitchFamily="34" charset="0"/>
              </a:rPr>
              <a:t>Thank you to EACO for the opportunity to present at this workshop on behalf of UNODC</a:t>
            </a:r>
          </a:p>
          <a:p>
            <a:endParaRPr lang="en-US" altLang="en-US" dirty="0">
              <a:cs typeface="Arial" panose="020B0604020202020204" pitchFamily="34" charset="0"/>
            </a:endParaRPr>
          </a:p>
          <a:p>
            <a:r>
              <a:rPr lang="en-US" altLang="en-US" dirty="0">
                <a:cs typeface="Arial" panose="020B0604020202020204" pitchFamily="34" charset="0"/>
              </a:rPr>
              <a:t>My presentation this morning will cover:</a:t>
            </a:r>
          </a:p>
          <a:p>
            <a:pPr marL="228600" indent="-228600">
              <a:buAutoNum type="arabicPeriod"/>
            </a:pPr>
            <a:r>
              <a:rPr lang="en-US" altLang="en-US" dirty="0">
                <a:cs typeface="Arial" panose="020B0604020202020204" pitchFamily="34" charset="0"/>
              </a:rPr>
              <a:t>UNODC’s work on waste crime</a:t>
            </a:r>
          </a:p>
          <a:p>
            <a:pPr marL="228600" indent="-228600">
              <a:buAutoNum type="arabicPeriod"/>
            </a:pPr>
            <a:r>
              <a:rPr lang="en-US" altLang="en-US" dirty="0">
                <a:cs typeface="Arial" panose="020B0604020202020204" pitchFamily="34" charset="0"/>
              </a:rPr>
              <a:t>The role of criminal law in addressing e-waste</a:t>
            </a:r>
          </a:p>
          <a:p>
            <a:pPr marL="228600" indent="-228600">
              <a:buAutoNum type="arabicPeriod"/>
            </a:pPr>
            <a:r>
              <a:rPr lang="en-US" altLang="en-US" dirty="0">
                <a:cs typeface="Arial" panose="020B0604020202020204" pitchFamily="34" charset="0"/>
              </a:rPr>
              <a:t>UNODC’s Legislative Guide on Waste Trafficking</a:t>
            </a:r>
          </a:p>
          <a:p>
            <a:pPr marL="228600" indent="-228600">
              <a:buAutoNum type="arabicPeriod"/>
            </a:pPr>
            <a:endParaRPr lang="en-GB" altLang="en-US" dirty="0">
              <a:cs typeface="Arial" panose="020B0604020202020204" pitchFamily="34" charset="0"/>
            </a:endParaRPr>
          </a:p>
        </p:txBody>
      </p:sp>
      <p:sp>
        <p:nvSpPr>
          <p:cNvPr id="17412" name="Slide Number Placeholder 3">
            <a:extLst>
              <a:ext uri="{FF2B5EF4-FFF2-40B4-BE49-F238E27FC236}">
                <a16:creationId xmlns:a16="http://schemas.microsoft.com/office/drawing/2014/main" id="{FC8D4F80-1C78-4F49-AAF1-1AA777F843E0}"/>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1363"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1413" indent="-227013">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spcBef>
                <a:spcPct val="0"/>
              </a:spcBef>
            </a:pPr>
            <a:fld id="{92F939F8-D1B3-4977-A381-FBABC3AAC503}" type="slidenum">
              <a:rPr lang="en-GB" altLang="en-US" smtClean="0">
                <a:solidFill>
                  <a:srgbClr val="FFFFFF"/>
                </a:solidFill>
                <a:latin typeface="Arial Unicode MS" panose="020B0604020202020204" pitchFamily="34" charset="-128"/>
              </a:rPr>
              <a:pPr>
                <a:spcBef>
                  <a:spcPct val="0"/>
                </a:spcBef>
              </a:pPr>
              <a:t>1</a:t>
            </a:fld>
            <a:endParaRPr lang="en-GB" altLang="en-US">
              <a:solidFill>
                <a:srgbClr val="FFFFFF"/>
              </a:solidFill>
              <a:latin typeface="Arial Unicode MS" panose="020B0604020202020204"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6B2622C0-5C1C-42ED-B573-D30F977D20A5}" type="slidenum">
              <a:rPr lang="en-GB" altLang="en-US" smtClean="0"/>
              <a:pPr>
                <a:defRPr/>
              </a:pPr>
              <a:t>2</a:t>
            </a:fld>
            <a:endParaRPr lang="en-GB" altLang="en-US"/>
          </a:p>
        </p:txBody>
      </p:sp>
    </p:spTree>
    <p:extLst>
      <p:ext uri="{BB962C8B-B14F-4D97-AF65-F5344CB8AC3E}">
        <p14:creationId xmlns:p14="http://schemas.microsoft.com/office/powerpoint/2010/main" val="29916249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Article 4(1) of the Bamako Convention: “All Parties shall take appropriate legal, administrative and other measures within the area under their jurisdiction to prohibit the import of all hazardous wastes, for any reason, into Africa from non-Contracting Parties. </a:t>
            </a:r>
            <a:r>
              <a:rPr lang="en-US" b="1" dirty="0"/>
              <a:t>Such import shall be deemed illegal and a criminal act.</a:t>
            </a:r>
            <a:r>
              <a:rPr lang="en-US" dirty="0"/>
              <a:t>”</a:t>
            </a:r>
          </a:p>
          <a:p>
            <a:endParaRPr lang="en-US" dirty="0"/>
          </a:p>
          <a:p>
            <a:r>
              <a:rPr lang="en-US" dirty="0"/>
              <a:t>Article 9(2) of the Bamako Convention “Each Party shall </a:t>
            </a:r>
            <a:r>
              <a:rPr lang="en-US" b="1" dirty="0"/>
              <a:t>introduce appropriate national legislation for imposing criminal penalties on all persons who have planned, committed, or assisted in such illegal imports</a:t>
            </a:r>
            <a:r>
              <a:rPr lang="en-US" dirty="0"/>
              <a:t>. Such penalties shall be sufﬁciently high to both punish and deter such conduct.”</a:t>
            </a:r>
            <a:endParaRPr lang="en-GB" dirty="0"/>
          </a:p>
          <a:p>
            <a:endParaRPr lang="en-GB" dirty="0"/>
          </a:p>
        </p:txBody>
      </p:sp>
      <p:sp>
        <p:nvSpPr>
          <p:cNvPr id="4" name="Slide Number Placeholder 3"/>
          <p:cNvSpPr>
            <a:spLocks noGrp="1"/>
          </p:cNvSpPr>
          <p:nvPr>
            <p:ph type="sldNum" sz="quarter" idx="5"/>
          </p:nvPr>
        </p:nvSpPr>
        <p:spPr/>
        <p:txBody>
          <a:bodyPr/>
          <a:lstStyle/>
          <a:p>
            <a:pPr>
              <a:defRPr/>
            </a:pPr>
            <a:fld id="{6B2622C0-5C1C-42ED-B573-D30F977D20A5}" type="slidenum">
              <a:rPr lang="en-GB" altLang="en-US" smtClean="0"/>
              <a:pPr>
                <a:defRPr/>
              </a:pPr>
              <a:t>3</a:t>
            </a:fld>
            <a:endParaRPr lang="en-GB" altLang="en-US"/>
          </a:p>
        </p:txBody>
      </p:sp>
    </p:spTree>
    <p:extLst>
      <p:ext uri="{BB962C8B-B14F-4D97-AF65-F5344CB8AC3E}">
        <p14:creationId xmlns:p14="http://schemas.microsoft.com/office/powerpoint/2010/main" val="22170042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sz="1100" b="1" dirty="0">
                <a:effectLst/>
                <a:latin typeface="Calibri" panose="020F0502020204030204" pitchFamily="34" charset="0"/>
                <a:ea typeface="DengXian" panose="02010600030101010101" pitchFamily="2" charset="-122"/>
                <a:cs typeface="Arial" panose="020B0604020202020204" pitchFamily="34" charset="0"/>
              </a:rPr>
              <a:t>1. Environment</a:t>
            </a:r>
            <a:endParaRPr lang="en-GB" sz="1100" dirty="0">
              <a:effectLst/>
              <a:latin typeface="Calibri" panose="020F0502020204030204" pitchFamily="34" charset="0"/>
              <a:ea typeface="DengXian" panose="02010600030101010101" pitchFamily="2" charset="-122"/>
              <a:cs typeface="Arial" panose="020B0604020202020204" pitchFamily="34" charset="0"/>
            </a:endParaRPr>
          </a:p>
          <a:p>
            <a:pPr>
              <a:lnSpc>
                <a:spcPct val="107000"/>
              </a:lnSpc>
              <a:spcAft>
                <a:spcPts val="800"/>
              </a:spcAft>
            </a:pPr>
            <a:r>
              <a:rPr lang="en-US" sz="1100" dirty="0">
                <a:effectLst/>
                <a:latin typeface="Calibri" panose="020F0502020204030204" pitchFamily="34" charset="0"/>
                <a:ea typeface="DengXian" panose="02010600030101010101" pitchFamily="2" charset="-122"/>
                <a:cs typeface="Arial" panose="020B0604020202020204" pitchFamily="34" charset="0"/>
              </a:rPr>
              <a:t>Global Programme on Crimes that Affect the Environment (GPCAE)</a:t>
            </a:r>
            <a:endParaRPr lang="en-GB" sz="1100" dirty="0">
              <a:effectLst/>
              <a:latin typeface="Calibri" panose="020F0502020204030204" pitchFamily="34" charset="0"/>
              <a:ea typeface="DengXian" panose="02010600030101010101" pitchFamily="2" charset="-122"/>
              <a:cs typeface="Arial" panose="020B0604020202020204" pitchFamily="34" charset="0"/>
            </a:endParaRPr>
          </a:p>
          <a:p>
            <a:pPr marL="342900" lvl="0" indent="-342900">
              <a:lnSpc>
                <a:spcPct val="107000"/>
              </a:lnSpc>
              <a:buFont typeface="Symbol" panose="05050102010706020507" pitchFamily="18" charset="2"/>
              <a:buChar char=""/>
            </a:pPr>
            <a:r>
              <a:rPr lang="en-US" sz="1100" dirty="0">
                <a:effectLst/>
                <a:latin typeface="Calibri" panose="020F0502020204030204" pitchFamily="34" charset="0"/>
                <a:ea typeface="DengXian" panose="02010600030101010101" pitchFamily="2" charset="-122"/>
                <a:cs typeface="Arial" panose="020B0604020202020204" pitchFamily="34" charset="0"/>
              </a:rPr>
              <a:t>Capacity building for national investigators, prosecutors and judges</a:t>
            </a:r>
            <a:endParaRPr lang="en-GB" sz="1100" dirty="0">
              <a:effectLst/>
              <a:latin typeface="Calibri" panose="020F0502020204030204" pitchFamily="34" charset="0"/>
              <a:ea typeface="DengXian" panose="02010600030101010101" pitchFamily="2" charset="-122"/>
              <a:cs typeface="Arial" panose="020B0604020202020204" pitchFamily="34" charset="0"/>
            </a:endParaRPr>
          </a:p>
          <a:p>
            <a:pPr marL="342900" lvl="0" indent="-342900">
              <a:lnSpc>
                <a:spcPct val="107000"/>
              </a:lnSpc>
              <a:buFont typeface="Symbol" panose="05050102010706020507" pitchFamily="18" charset="2"/>
              <a:buChar char=""/>
            </a:pPr>
            <a:r>
              <a:rPr lang="en-US" sz="1100" dirty="0">
                <a:effectLst/>
                <a:latin typeface="Calibri" panose="020F0502020204030204" pitchFamily="34" charset="0"/>
                <a:ea typeface="DengXian" panose="02010600030101010101" pitchFamily="2" charset="-122"/>
                <a:cs typeface="Arial" panose="020B0604020202020204" pitchFamily="34" charset="0"/>
              </a:rPr>
              <a:t>Strengthening national and international cooperation</a:t>
            </a:r>
            <a:endParaRPr lang="en-GB" sz="1100" dirty="0">
              <a:effectLst/>
              <a:latin typeface="Calibri" panose="020F0502020204030204" pitchFamily="34" charset="0"/>
              <a:ea typeface="DengXian" panose="02010600030101010101" pitchFamily="2" charset="-122"/>
              <a:cs typeface="Arial" panose="020B0604020202020204" pitchFamily="34" charset="0"/>
            </a:endParaRPr>
          </a:p>
          <a:p>
            <a:pPr marL="342900" lvl="0" indent="-342900">
              <a:lnSpc>
                <a:spcPct val="107000"/>
              </a:lnSpc>
              <a:buFont typeface="Symbol" panose="05050102010706020507" pitchFamily="18" charset="2"/>
              <a:buChar char=""/>
            </a:pPr>
            <a:r>
              <a:rPr lang="en-US" sz="1100" dirty="0">
                <a:effectLst/>
                <a:latin typeface="Calibri" panose="020F0502020204030204" pitchFamily="34" charset="0"/>
                <a:ea typeface="DengXian" panose="02010600030101010101" pitchFamily="2" charset="-122"/>
                <a:cs typeface="Arial" panose="020B0604020202020204" pitchFamily="34" charset="0"/>
              </a:rPr>
              <a:t>Awareness raising and knowledge sharing</a:t>
            </a:r>
            <a:endParaRPr lang="en-GB" sz="1100" dirty="0">
              <a:effectLst/>
              <a:latin typeface="Calibri" panose="020F0502020204030204" pitchFamily="34" charset="0"/>
              <a:ea typeface="DengXian" panose="02010600030101010101" pitchFamily="2" charset="-122"/>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US" sz="1100" dirty="0">
                <a:effectLst/>
                <a:latin typeface="Calibri" panose="020F0502020204030204" pitchFamily="34" charset="0"/>
                <a:ea typeface="DengXian" panose="02010600030101010101" pitchFamily="2" charset="-122"/>
                <a:cs typeface="Arial" panose="020B0604020202020204" pitchFamily="34" charset="0"/>
              </a:rPr>
              <a:t>Coordinates internally within UNODC and with other agencies</a:t>
            </a:r>
          </a:p>
          <a:p>
            <a:pPr marL="342900" lvl="0" indent="-342900">
              <a:lnSpc>
                <a:spcPct val="107000"/>
              </a:lnSpc>
              <a:spcAft>
                <a:spcPts val="800"/>
              </a:spcAft>
              <a:buFont typeface="Symbol" panose="05050102010706020507" pitchFamily="18" charset="2"/>
              <a:buChar char=""/>
            </a:pPr>
            <a:endParaRPr lang="en-GB" sz="1100" dirty="0">
              <a:effectLst/>
              <a:latin typeface="Calibri" panose="020F0502020204030204" pitchFamily="34" charset="0"/>
              <a:ea typeface="DengXian" panose="02010600030101010101" pitchFamily="2" charset="-122"/>
              <a:cs typeface="Arial" panose="020B0604020202020204" pitchFamily="34" charset="0"/>
            </a:endParaRPr>
          </a:p>
          <a:p>
            <a:pPr>
              <a:lnSpc>
                <a:spcPct val="107000"/>
              </a:lnSpc>
              <a:spcAft>
                <a:spcPts val="800"/>
              </a:spcAft>
            </a:pPr>
            <a:r>
              <a:rPr lang="en-US" sz="1100" b="1" dirty="0">
                <a:effectLst/>
                <a:latin typeface="Calibri" panose="020F0502020204030204" pitchFamily="34" charset="0"/>
                <a:ea typeface="DengXian" panose="02010600030101010101" pitchFamily="2" charset="-122"/>
                <a:cs typeface="Arial" panose="020B0604020202020204" pitchFamily="34" charset="0"/>
              </a:rPr>
              <a:t>2. Passengers and cargo</a:t>
            </a:r>
            <a:endParaRPr lang="en-GB" sz="1100" dirty="0">
              <a:effectLst/>
              <a:latin typeface="Calibri" panose="020F0502020204030204" pitchFamily="34" charset="0"/>
              <a:ea typeface="DengXian" panose="02010600030101010101" pitchFamily="2" charset="-122"/>
              <a:cs typeface="Arial" panose="020B0604020202020204" pitchFamily="34" charset="0"/>
            </a:endParaRPr>
          </a:p>
          <a:p>
            <a:pPr>
              <a:lnSpc>
                <a:spcPct val="107000"/>
              </a:lnSpc>
              <a:spcAft>
                <a:spcPts val="800"/>
              </a:spcAft>
            </a:pPr>
            <a:r>
              <a:rPr lang="en-US" sz="1100" dirty="0">
                <a:effectLst/>
                <a:latin typeface="Calibri" panose="020F0502020204030204" pitchFamily="34" charset="0"/>
                <a:ea typeface="DengXian" panose="02010600030101010101" pitchFamily="2" charset="-122"/>
                <a:cs typeface="Arial" panose="020B0604020202020204" pitchFamily="34" charset="0"/>
              </a:rPr>
              <a:t>Passengers and Cargo Border Team (PCBT)</a:t>
            </a:r>
            <a:endParaRPr lang="en-GB" sz="1100" dirty="0">
              <a:effectLst/>
              <a:latin typeface="Calibri" panose="020F0502020204030204" pitchFamily="34" charset="0"/>
              <a:ea typeface="DengXian" panose="02010600030101010101" pitchFamily="2" charset="-122"/>
              <a:cs typeface="Arial" panose="020B0604020202020204" pitchFamily="34" charset="0"/>
            </a:endParaRPr>
          </a:p>
          <a:p>
            <a:pPr marL="342900" lvl="0" indent="-342900">
              <a:lnSpc>
                <a:spcPct val="107000"/>
              </a:lnSpc>
              <a:buFont typeface="Symbol" panose="05050102010706020507" pitchFamily="18" charset="2"/>
              <a:buChar char=""/>
            </a:pPr>
            <a:r>
              <a:rPr lang="en-US" sz="1100" dirty="0">
                <a:effectLst/>
                <a:latin typeface="Calibri" panose="020F0502020204030204" pitchFamily="34" charset="0"/>
                <a:ea typeface="DengXian" panose="02010600030101010101" pitchFamily="2" charset="-122"/>
                <a:cs typeface="Arial" panose="020B0604020202020204" pitchFamily="34" charset="0"/>
              </a:rPr>
              <a:t>Merger of two global </a:t>
            </a:r>
            <a:r>
              <a:rPr lang="en-US" sz="1100" dirty="0" err="1">
                <a:effectLst/>
                <a:latin typeface="Calibri" panose="020F0502020204030204" pitchFamily="34" charset="0"/>
                <a:ea typeface="DengXian" panose="02010600030101010101" pitchFamily="2" charset="-122"/>
                <a:cs typeface="Arial" panose="020B0604020202020204" pitchFamily="34" charset="0"/>
              </a:rPr>
              <a:t>programmes</a:t>
            </a:r>
            <a:r>
              <a:rPr lang="en-US" sz="1100" dirty="0">
                <a:effectLst/>
                <a:latin typeface="Calibri" panose="020F0502020204030204" pitchFamily="34" charset="0"/>
                <a:ea typeface="DengXian" panose="02010600030101010101" pitchFamily="2" charset="-122"/>
                <a:cs typeface="Arial" panose="020B0604020202020204" pitchFamily="34" charset="0"/>
              </a:rPr>
              <a:t> in the Border Management Branch (BMB):</a:t>
            </a:r>
            <a:endParaRPr lang="en-GB" sz="1100" dirty="0">
              <a:effectLst/>
              <a:latin typeface="Calibri" panose="020F0502020204030204" pitchFamily="34" charset="0"/>
              <a:ea typeface="DengXian" panose="02010600030101010101" pitchFamily="2" charset="-122"/>
              <a:cs typeface="Arial" panose="020B0604020202020204" pitchFamily="34" charset="0"/>
            </a:endParaRPr>
          </a:p>
          <a:p>
            <a:pPr marL="742950" lvl="1" indent="-285750">
              <a:lnSpc>
                <a:spcPct val="107000"/>
              </a:lnSpc>
              <a:buFont typeface="Courier New" panose="02070309020205020404" pitchFamily="49" charset="0"/>
              <a:buChar char="o"/>
            </a:pPr>
            <a:r>
              <a:rPr lang="en-US" sz="1100" dirty="0">
                <a:effectLst/>
                <a:latin typeface="Calibri" panose="020F0502020204030204" pitchFamily="34" charset="0"/>
                <a:ea typeface="DengXian" panose="02010600030101010101" pitchFamily="2" charset="-122"/>
                <a:cs typeface="Arial" panose="020B0604020202020204" pitchFamily="34" charset="0"/>
              </a:rPr>
              <a:t>Container Control Programme (CCP)</a:t>
            </a:r>
            <a:endParaRPr lang="en-GB" sz="1100" dirty="0">
              <a:effectLst/>
              <a:latin typeface="Calibri" panose="020F0502020204030204" pitchFamily="34" charset="0"/>
              <a:ea typeface="DengXian" panose="02010600030101010101" pitchFamily="2" charset="-122"/>
              <a:cs typeface="Arial" panose="020B0604020202020204" pitchFamily="34" charset="0"/>
            </a:endParaRPr>
          </a:p>
          <a:p>
            <a:pPr marL="742950" lvl="1" indent="-285750">
              <a:lnSpc>
                <a:spcPct val="107000"/>
              </a:lnSpc>
              <a:buFont typeface="Courier New" panose="02070309020205020404" pitchFamily="49" charset="0"/>
              <a:buChar char="o"/>
            </a:pPr>
            <a:r>
              <a:rPr lang="en-US" sz="1100" dirty="0">
                <a:effectLst/>
                <a:latin typeface="Calibri" panose="020F0502020204030204" pitchFamily="34" charset="0"/>
                <a:ea typeface="DengXian" panose="02010600030101010101" pitchFamily="2" charset="-122"/>
                <a:cs typeface="Arial" panose="020B0604020202020204" pitchFamily="34" charset="0"/>
              </a:rPr>
              <a:t>Airport Communication Programme (AIRCOP)</a:t>
            </a:r>
            <a:endParaRPr lang="en-GB" sz="1100" dirty="0">
              <a:effectLst/>
              <a:latin typeface="Calibri" panose="020F0502020204030204" pitchFamily="34" charset="0"/>
              <a:ea typeface="DengXian" panose="02010600030101010101" pitchFamily="2" charset="-122"/>
              <a:cs typeface="Arial" panose="020B0604020202020204" pitchFamily="34" charset="0"/>
            </a:endParaRPr>
          </a:p>
          <a:p>
            <a:pPr marL="342900" lvl="0" indent="-342900">
              <a:lnSpc>
                <a:spcPct val="107000"/>
              </a:lnSpc>
              <a:buFont typeface="Symbol" panose="05050102010706020507" pitchFamily="18" charset="2"/>
              <a:buChar char=""/>
            </a:pPr>
            <a:r>
              <a:rPr lang="en-US" sz="1100" dirty="0">
                <a:effectLst/>
                <a:latin typeface="Calibri" panose="020F0502020204030204" pitchFamily="34" charset="0"/>
                <a:ea typeface="DengXian" panose="02010600030101010101" pitchFamily="2" charset="-122"/>
                <a:cs typeface="Arial" panose="020B0604020202020204" pitchFamily="34" charset="0"/>
              </a:rPr>
              <a:t>Works with States to address trafficking of hazardous waste through maritime shipping containers and movement of cargo through airports</a:t>
            </a:r>
            <a:endParaRPr lang="en-GB" sz="1100" dirty="0">
              <a:effectLst/>
              <a:latin typeface="Calibri" panose="020F0502020204030204" pitchFamily="34" charset="0"/>
              <a:ea typeface="DengXian" panose="02010600030101010101" pitchFamily="2" charset="-122"/>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US" sz="1100" dirty="0">
                <a:effectLst/>
                <a:latin typeface="Calibri" panose="020F0502020204030204" pitchFamily="34" charset="0"/>
                <a:ea typeface="DengXian" panose="02010600030101010101" pitchFamily="2" charset="-122"/>
                <a:cs typeface="Arial" panose="020B0604020202020204" pitchFamily="34" charset="0"/>
              </a:rPr>
              <a:t>Capacity building for customs and other frontline officers</a:t>
            </a:r>
          </a:p>
          <a:p>
            <a:pPr marL="342900" lvl="0" indent="-342900">
              <a:lnSpc>
                <a:spcPct val="107000"/>
              </a:lnSpc>
              <a:spcAft>
                <a:spcPts val="800"/>
              </a:spcAft>
              <a:buFont typeface="Symbol" panose="05050102010706020507" pitchFamily="18" charset="2"/>
              <a:buChar char=""/>
            </a:pPr>
            <a:endParaRPr lang="en-GB" sz="1100" dirty="0">
              <a:effectLst/>
              <a:latin typeface="Calibri" panose="020F0502020204030204" pitchFamily="34" charset="0"/>
              <a:ea typeface="DengXian" panose="02010600030101010101" pitchFamily="2" charset="-122"/>
              <a:cs typeface="Arial" panose="020B0604020202020204" pitchFamily="34" charset="0"/>
            </a:endParaRPr>
          </a:p>
          <a:p>
            <a:pPr>
              <a:lnSpc>
                <a:spcPct val="107000"/>
              </a:lnSpc>
              <a:spcAft>
                <a:spcPts val="800"/>
              </a:spcAft>
            </a:pPr>
            <a:r>
              <a:rPr lang="en-US" sz="1100" b="1" dirty="0">
                <a:effectLst/>
                <a:latin typeface="Calibri" panose="020F0502020204030204" pitchFamily="34" charset="0"/>
                <a:ea typeface="DengXian" panose="02010600030101010101" pitchFamily="2" charset="-122"/>
                <a:cs typeface="Arial" panose="020B0604020202020204" pitchFamily="34" charset="0"/>
              </a:rPr>
              <a:t>3. Maritime crime</a:t>
            </a:r>
            <a:endParaRPr lang="en-GB" sz="1100" dirty="0">
              <a:effectLst/>
              <a:latin typeface="Calibri" panose="020F0502020204030204" pitchFamily="34" charset="0"/>
              <a:ea typeface="DengXian" panose="02010600030101010101" pitchFamily="2" charset="-122"/>
              <a:cs typeface="Arial" panose="020B0604020202020204" pitchFamily="34" charset="0"/>
            </a:endParaRPr>
          </a:p>
          <a:p>
            <a:pPr>
              <a:lnSpc>
                <a:spcPct val="107000"/>
              </a:lnSpc>
              <a:spcAft>
                <a:spcPts val="800"/>
              </a:spcAft>
            </a:pPr>
            <a:r>
              <a:rPr lang="fr-FR" sz="1100" dirty="0">
                <a:effectLst/>
                <a:latin typeface="Calibri" panose="020F0502020204030204" pitchFamily="34" charset="0"/>
                <a:ea typeface="DengXian" panose="02010600030101010101" pitchFamily="2" charset="-122"/>
                <a:cs typeface="Arial" panose="020B0604020202020204" pitchFamily="34" charset="0"/>
              </a:rPr>
              <a:t>Global Maritime Crime Programme (GMCP)</a:t>
            </a:r>
            <a:endParaRPr lang="en-GB" sz="1100" dirty="0">
              <a:effectLst/>
              <a:latin typeface="Calibri" panose="020F0502020204030204" pitchFamily="34" charset="0"/>
              <a:ea typeface="DengXian" panose="02010600030101010101" pitchFamily="2" charset="-122"/>
              <a:cs typeface="Arial" panose="020B0604020202020204" pitchFamily="34" charset="0"/>
            </a:endParaRPr>
          </a:p>
          <a:p>
            <a:pPr marL="342900" lvl="0" indent="-342900">
              <a:lnSpc>
                <a:spcPct val="107000"/>
              </a:lnSpc>
              <a:buFont typeface="Symbol" panose="05050102010706020507" pitchFamily="18" charset="2"/>
              <a:buChar char=""/>
            </a:pPr>
            <a:r>
              <a:rPr lang="en-GB" sz="1100" dirty="0">
                <a:effectLst/>
                <a:latin typeface="Calibri" panose="020F0502020204030204" pitchFamily="34" charset="0"/>
                <a:ea typeface="DengXian" panose="02010600030101010101" pitchFamily="2" charset="-122"/>
                <a:cs typeface="Arial" panose="020B0604020202020204" pitchFamily="34" charset="0"/>
              </a:rPr>
              <a:t>Works on ship-source pollution, marine waste disposal and waste trafficking by sea</a:t>
            </a:r>
          </a:p>
          <a:p>
            <a:pPr marL="342900" lvl="0" indent="-342900">
              <a:lnSpc>
                <a:spcPct val="107000"/>
              </a:lnSpc>
              <a:buFont typeface="Symbol" panose="05050102010706020507" pitchFamily="18" charset="2"/>
              <a:buChar char=""/>
            </a:pPr>
            <a:r>
              <a:rPr lang="en-GB" sz="1100" dirty="0">
                <a:effectLst/>
                <a:latin typeface="Calibri" panose="020F0502020204030204" pitchFamily="34" charset="0"/>
                <a:ea typeface="DengXian" panose="02010600030101010101" pitchFamily="2" charset="-122"/>
                <a:cs typeface="Arial" panose="020B0604020202020204" pitchFamily="34" charset="0"/>
              </a:rPr>
              <a:t>Supports harmonized SOPs for waste trafficking with coastal and flag States </a:t>
            </a:r>
          </a:p>
          <a:p>
            <a:pPr marL="342900" lvl="0" indent="-342900">
              <a:lnSpc>
                <a:spcPct val="107000"/>
              </a:lnSpc>
              <a:buFont typeface="Symbol" panose="05050102010706020507" pitchFamily="18" charset="2"/>
              <a:buChar char=""/>
            </a:pPr>
            <a:r>
              <a:rPr lang="en-GB" sz="1100" dirty="0">
                <a:effectLst/>
                <a:latin typeface="Calibri" panose="020F0502020204030204" pitchFamily="34" charset="0"/>
                <a:ea typeface="DengXian" panose="02010600030101010101" pitchFamily="2" charset="-122"/>
                <a:cs typeface="Arial" panose="020B0604020202020204" pitchFamily="34" charset="0"/>
              </a:rPr>
              <a:t>Enhances detection capacity</a:t>
            </a:r>
          </a:p>
          <a:p>
            <a:pPr marL="342900" lvl="0" indent="-342900">
              <a:lnSpc>
                <a:spcPct val="107000"/>
              </a:lnSpc>
              <a:buFont typeface="Symbol" panose="05050102010706020507" pitchFamily="18" charset="2"/>
              <a:buChar char=""/>
            </a:pPr>
            <a:r>
              <a:rPr lang="en-GB" sz="1100" dirty="0">
                <a:effectLst/>
                <a:latin typeface="Calibri" panose="020F0502020204030204" pitchFamily="34" charset="0"/>
                <a:ea typeface="DengXian" panose="02010600030101010101" pitchFamily="2" charset="-122"/>
                <a:cs typeface="Arial" panose="020B0604020202020204" pitchFamily="34" charset="0"/>
              </a:rPr>
              <a:t>Trains coast guard officers</a:t>
            </a:r>
          </a:p>
          <a:p>
            <a:pPr marL="342900" lvl="0" indent="-342900">
              <a:lnSpc>
                <a:spcPct val="107000"/>
              </a:lnSpc>
              <a:spcAft>
                <a:spcPts val="800"/>
              </a:spcAft>
              <a:buFont typeface="Symbol" panose="05050102010706020507" pitchFamily="18" charset="2"/>
              <a:buChar char=""/>
            </a:pPr>
            <a:r>
              <a:rPr lang="en-GB" sz="1100" dirty="0">
                <a:effectLst/>
                <a:latin typeface="Calibri" panose="020F0502020204030204" pitchFamily="34" charset="0"/>
                <a:ea typeface="DengXian" panose="02010600030101010101" pitchFamily="2" charset="-122"/>
                <a:cs typeface="Arial" panose="020B0604020202020204" pitchFamily="34" charset="0"/>
              </a:rPr>
              <a:t>Works to strengthen international cooperation regarding shipments by sea</a:t>
            </a:r>
          </a:p>
          <a:p>
            <a:pPr marL="342900" lvl="0" indent="-342900">
              <a:lnSpc>
                <a:spcPct val="107000"/>
              </a:lnSpc>
              <a:spcAft>
                <a:spcPts val="800"/>
              </a:spcAft>
              <a:buFont typeface="Symbol" panose="05050102010706020507" pitchFamily="18" charset="2"/>
              <a:buChar char=""/>
            </a:pPr>
            <a:endParaRPr lang="en-GB" sz="1100" dirty="0">
              <a:effectLst/>
              <a:latin typeface="Calibri" panose="020F0502020204030204" pitchFamily="34" charset="0"/>
              <a:ea typeface="DengXian" panose="02010600030101010101" pitchFamily="2" charset="-122"/>
              <a:cs typeface="Arial" panose="020B0604020202020204" pitchFamily="34" charset="0"/>
            </a:endParaRPr>
          </a:p>
          <a:p>
            <a:pPr>
              <a:lnSpc>
                <a:spcPct val="107000"/>
              </a:lnSpc>
              <a:spcAft>
                <a:spcPts val="800"/>
              </a:spcAft>
            </a:pPr>
            <a:r>
              <a:rPr lang="en-GB" sz="1100" b="1" dirty="0">
                <a:effectLst/>
                <a:latin typeface="Calibri" panose="020F0502020204030204" pitchFamily="34" charset="0"/>
                <a:ea typeface="DengXian" panose="02010600030101010101" pitchFamily="2" charset="-122"/>
                <a:cs typeface="Arial" panose="020B0604020202020204" pitchFamily="34" charset="0"/>
              </a:rPr>
              <a:t>4. Criminal network disruption</a:t>
            </a:r>
            <a:endParaRPr lang="en-GB" sz="1100" dirty="0">
              <a:effectLst/>
              <a:latin typeface="Calibri" panose="020F0502020204030204" pitchFamily="34" charset="0"/>
              <a:ea typeface="DengXian" panose="02010600030101010101" pitchFamily="2" charset="-122"/>
              <a:cs typeface="Arial" panose="020B0604020202020204" pitchFamily="34" charset="0"/>
            </a:endParaRPr>
          </a:p>
          <a:p>
            <a:pPr>
              <a:lnSpc>
                <a:spcPct val="107000"/>
              </a:lnSpc>
              <a:spcAft>
                <a:spcPts val="800"/>
              </a:spcAft>
            </a:pPr>
            <a:r>
              <a:rPr lang="en-GB" sz="1100" dirty="0">
                <a:effectLst/>
                <a:latin typeface="Calibri" panose="020F0502020204030204" pitchFamily="34" charset="0"/>
                <a:ea typeface="DengXian" panose="02010600030101010101" pitchFamily="2" charset="-122"/>
                <a:cs typeface="Arial" panose="020B0604020202020204" pitchFamily="34" charset="0"/>
              </a:rPr>
              <a:t>Global Programme on Criminal Disruption (GPCD)</a:t>
            </a:r>
          </a:p>
          <a:p>
            <a:pPr marL="342900" lvl="0" indent="-342900">
              <a:lnSpc>
                <a:spcPct val="107000"/>
              </a:lnSpc>
              <a:buFont typeface="Symbol" panose="05050102010706020507" pitchFamily="18" charset="2"/>
              <a:buChar char=""/>
            </a:pPr>
            <a:r>
              <a:rPr lang="en-GB" sz="1100" dirty="0">
                <a:effectLst/>
                <a:latin typeface="Calibri" panose="020F0502020204030204" pitchFamily="34" charset="0"/>
                <a:ea typeface="DengXian" panose="02010600030101010101" pitchFamily="2" charset="-122"/>
                <a:cs typeface="Arial" panose="020B0604020202020204" pitchFamily="34" charset="0"/>
              </a:rPr>
              <a:t>Operational analysis to understand the structure, modus operandi, finances and trafficking routes of OCGs involved in trafficking of waste</a:t>
            </a:r>
          </a:p>
          <a:p>
            <a:pPr marL="342900" lvl="0" indent="-342900">
              <a:lnSpc>
                <a:spcPct val="107000"/>
              </a:lnSpc>
              <a:spcAft>
                <a:spcPts val="800"/>
              </a:spcAft>
              <a:buFont typeface="Symbol" panose="05050102010706020507" pitchFamily="18" charset="2"/>
              <a:buChar char=""/>
            </a:pPr>
            <a:r>
              <a:rPr lang="en-GB" sz="1100" dirty="0">
                <a:effectLst/>
                <a:latin typeface="Calibri" panose="020F0502020204030204" pitchFamily="34" charset="0"/>
                <a:ea typeface="DengXian" panose="02010600030101010101" pitchFamily="2" charset="-122"/>
                <a:cs typeface="Arial" panose="020B0604020202020204" pitchFamily="34" charset="0"/>
              </a:rPr>
              <a:t>Systems analysis and disruption training to law enforcement and prosecutors regarding waste trafficking</a:t>
            </a:r>
          </a:p>
          <a:p>
            <a:pPr marL="342900" lvl="0" indent="-342900">
              <a:lnSpc>
                <a:spcPct val="107000"/>
              </a:lnSpc>
              <a:spcAft>
                <a:spcPts val="800"/>
              </a:spcAft>
              <a:buFont typeface="Symbol" panose="05050102010706020507" pitchFamily="18" charset="2"/>
              <a:buChar char=""/>
            </a:pPr>
            <a:endParaRPr lang="en-GB" sz="1100" dirty="0">
              <a:effectLst/>
              <a:latin typeface="Calibri" panose="020F0502020204030204" pitchFamily="34" charset="0"/>
              <a:ea typeface="DengXian" panose="02010600030101010101" pitchFamily="2" charset="-122"/>
              <a:cs typeface="Arial" panose="020B0604020202020204" pitchFamily="34" charset="0"/>
            </a:endParaRPr>
          </a:p>
          <a:p>
            <a:pPr>
              <a:lnSpc>
                <a:spcPct val="107000"/>
              </a:lnSpc>
              <a:spcAft>
                <a:spcPts val="800"/>
              </a:spcAft>
            </a:pPr>
            <a:r>
              <a:rPr lang="en-GB" sz="1100" b="1" dirty="0">
                <a:effectLst/>
                <a:latin typeface="Calibri" panose="020F0502020204030204" pitchFamily="34" charset="0"/>
                <a:ea typeface="DengXian" panose="02010600030101010101" pitchFamily="2" charset="-122"/>
                <a:cs typeface="Arial" panose="020B0604020202020204" pitchFamily="34" charset="0"/>
              </a:rPr>
              <a:t>5. Organized crime</a:t>
            </a:r>
            <a:endParaRPr lang="en-GB" sz="1100" dirty="0">
              <a:effectLst/>
              <a:latin typeface="Calibri" panose="020F0502020204030204" pitchFamily="34" charset="0"/>
              <a:ea typeface="DengXian" panose="02010600030101010101" pitchFamily="2" charset="-122"/>
              <a:cs typeface="Arial" panose="020B0604020202020204" pitchFamily="34" charset="0"/>
            </a:endParaRPr>
          </a:p>
          <a:p>
            <a:pPr>
              <a:lnSpc>
                <a:spcPct val="107000"/>
              </a:lnSpc>
              <a:spcAft>
                <a:spcPts val="800"/>
              </a:spcAft>
            </a:pPr>
            <a:r>
              <a:rPr lang="en-GB" sz="1100" dirty="0">
                <a:effectLst/>
                <a:latin typeface="Calibri" panose="020F0502020204030204" pitchFamily="34" charset="0"/>
                <a:ea typeface="DengXian" panose="02010600030101010101" pitchFamily="2" charset="-122"/>
                <a:cs typeface="Arial" panose="020B0604020202020204" pitchFamily="34" charset="0"/>
              </a:rPr>
              <a:t>Global Programme on Implementing the Organized Crime Convention</a:t>
            </a:r>
          </a:p>
          <a:p>
            <a:pPr marL="342900" lvl="0" indent="-342900">
              <a:lnSpc>
                <a:spcPct val="107000"/>
              </a:lnSpc>
              <a:buFont typeface="Symbol" panose="05050102010706020507" pitchFamily="18" charset="2"/>
              <a:buChar char=""/>
            </a:pPr>
            <a:r>
              <a:rPr lang="en-GB" sz="1100" dirty="0">
                <a:effectLst/>
                <a:latin typeface="Calibri" panose="020F0502020204030204" pitchFamily="34" charset="0"/>
                <a:ea typeface="DengXian" panose="02010600030101010101" pitchFamily="2" charset="-122"/>
                <a:cs typeface="Arial" panose="020B0604020202020204" pitchFamily="34" charset="0"/>
              </a:rPr>
              <a:t>Tools development</a:t>
            </a:r>
          </a:p>
          <a:p>
            <a:pPr marL="742950" lvl="1" indent="-285750">
              <a:lnSpc>
                <a:spcPct val="107000"/>
              </a:lnSpc>
              <a:buFont typeface="Courier New" panose="02070309020205020404" pitchFamily="49" charset="0"/>
              <a:buChar char="o"/>
            </a:pPr>
            <a:r>
              <a:rPr lang="fr-FR" sz="1100" dirty="0">
                <a:effectLst/>
                <a:latin typeface="Calibri" panose="020F0502020204030204" pitchFamily="34" charset="0"/>
                <a:ea typeface="DengXian" panose="02010600030101010101" pitchFamily="2" charset="-122"/>
                <a:cs typeface="Arial" panose="020B0604020202020204" pitchFamily="34" charset="0"/>
              </a:rPr>
              <a:t>Waste guide, pollution guide </a:t>
            </a:r>
            <a:r>
              <a:rPr lang="fr-FR" sz="1100" dirty="0" err="1">
                <a:effectLst/>
                <a:latin typeface="Calibri" panose="020F0502020204030204" pitchFamily="34" charset="0"/>
                <a:ea typeface="DengXian" panose="02010600030101010101" pitchFamily="2" charset="-122"/>
                <a:cs typeface="Arial" panose="020B0604020202020204" pitchFamily="34" charset="0"/>
              </a:rPr>
              <a:t>coming</a:t>
            </a:r>
            <a:endParaRPr lang="en-GB" sz="1100" dirty="0">
              <a:effectLst/>
              <a:latin typeface="Calibri" panose="020F0502020204030204" pitchFamily="34" charset="0"/>
              <a:ea typeface="DengXian" panose="02010600030101010101" pitchFamily="2" charset="-122"/>
              <a:cs typeface="Arial" panose="020B0604020202020204" pitchFamily="34" charset="0"/>
            </a:endParaRPr>
          </a:p>
          <a:p>
            <a:pPr marL="342900" lvl="0" indent="-342900">
              <a:lnSpc>
                <a:spcPct val="107000"/>
              </a:lnSpc>
              <a:buFont typeface="Symbol" panose="05050102010706020507" pitchFamily="18" charset="2"/>
              <a:buChar char=""/>
            </a:pPr>
            <a:r>
              <a:rPr lang="en-GB" sz="1100" dirty="0">
                <a:effectLst/>
                <a:latin typeface="Calibri" panose="020F0502020204030204" pitchFamily="34" charset="0"/>
                <a:ea typeface="DengXian" panose="02010600030101010101" pitchFamily="2" charset="-122"/>
                <a:cs typeface="Arial" panose="020B0604020202020204" pitchFamily="34" charset="0"/>
              </a:rPr>
              <a:t>Legislative assistance</a:t>
            </a:r>
          </a:p>
          <a:p>
            <a:pPr marL="342900" lvl="0" indent="-342900">
              <a:lnSpc>
                <a:spcPct val="107000"/>
              </a:lnSpc>
              <a:buFont typeface="Symbol" panose="05050102010706020507" pitchFamily="18" charset="2"/>
              <a:buChar char=""/>
            </a:pPr>
            <a:r>
              <a:rPr lang="en-GB" sz="1100" dirty="0">
                <a:effectLst/>
                <a:latin typeface="Calibri" panose="020F0502020204030204" pitchFamily="34" charset="0"/>
                <a:ea typeface="DengXian" panose="02010600030101010101" pitchFamily="2" charset="-122"/>
                <a:cs typeface="Arial" panose="020B0604020202020204" pitchFamily="34" charset="0"/>
              </a:rPr>
              <a:t>Knowledge management</a:t>
            </a:r>
          </a:p>
          <a:p>
            <a:pPr marL="742950" lvl="1" indent="-285750">
              <a:lnSpc>
                <a:spcPct val="107000"/>
              </a:lnSpc>
              <a:spcAft>
                <a:spcPts val="800"/>
              </a:spcAft>
              <a:buFont typeface="Courier New" panose="02070309020205020404" pitchFamily="49" charset="0"/>
              <a:buChar char="o"/>
            </a:pPr>
            <a:r>
              <a:rPr lang="en-GB" sz="1100" dirty="0">
                <a:effectLst/>
                <a:latin typeface="Calibri" panose="020F0502020204030204" pitchFamily="34" charset="0"/>
                <a:ea typeface="DengXian" panose="02010600030101010101" pitchFamily="2" charset="-122"/>
                <a:cs typeface="Arial" panose="020B0604020202020204" pitchFamily="34" charset="0"/>
              </a:rPr>
              <a:t>SHERLOC</a:t>
            </a:r>
          </a:p>
          <a:p>
            <a:pPr marL="742950" lvl="1" indent="-285750">
              <a:lnSpc>
                <a:spcPct val="107000"/>
              </a:lnSpc>
              <a:spcAft>
                <a:spcPts val="800"/>
              </a:spcAft>
              <a:buFont typeface="Courier New" panose="02070309020205020404" pitchFamily="49" charset="0"/>
              <a:buChar char="o"/>
            </a:pPr>
            <a:endParaRPr lang="en-GB" sz="1100" dirty="0">
              <a:effectLst/>
              <a:latin typeface="Calibri" panose="020F0502020204030204" pitchFamily="34" charset="0"/>
              <a:ea typeface="DengXian" panose="02010600030101010101" pitchFamily="2" charset="-122"/>
              <a:cs typeface="Arial" panose="020B0604020202020204" pitchFamily="34" charset="0"/>
            </a:endParaRPr>
          </a:p>
          <a:p>
            <a:pPr>
              <a:lnSpc>
                <a:spcPct val="107000"/>
              </a:lnSpc>
              <a:spcAft>
                <a:spcPts val="800"/>
              </a:spcAft>
            </a:pPr>
            <a:r>
              <a:rPr lang="en-GB" sz="1100" b="1" dirty="0">
                <a:effectLst/>
                <a:latin typeface="Calibri" panose="020F0502020204030204" pitchFamily="34" charset="0"/>
                <a:ea typeface="DengXian" panose="02010600030101010101" pitchFamily="2" charset="-122"/>
                <a:cs typeface="Arial" panose="020B0604020202020204" pitchFamily="34" charset="0"/>
              </a:rPr>
              <a:t>6. Corruption</a:t>
            </a:r>
            <a:endParaRPr lang="en-GB" sz="1100" dirty="0">
              <a:effectLst/>
              <a:latin typeface="Calibri" panose="020F0502020204030204" pitchFamily="34" charset="0"/>
              <a:ea typeface="DengXian" panose="02010600030101010101" pitchFamily="2" charset="-122"/>
              <a:cs typeface="Arial" panose="020B0604020202020204" pitchFamily="34" charset="0"/>
            </a:endParaRPr>
          </a:p>
          <a:p>
            <a:pPr>
              <a:lnSpc>
                <a:spcPct val="107000"/>
              </a:lnSpc>
              <a:spcAft>
                <a:spcPts val="800"/>
              </a:spcAft>
            </a:pPr>
            <a:r>
              <a:rPr lang="en-GB" sz="1100" dirty="0">
                <a:effectLst/>
                <a:latin typeface="Calibri" panose="020F0502020204030204" pitchFamily="34" charset="0"/>
                <a:ea typeface="DengXian" panose="02010600030101010101" pitchFamily="2" charset="-122"/>
                <a:cs typeface="Arial" panose="020B0604020202020204" pitchFamily="34" charset="0"/>
              </a:rPr>
              <a:t>Corruption and Economic Crime Branch (CEB)</a:t>
            </a:r>
          </a:p>
          <a:p>
            <a:pPr marL="342900" lvl="0" indent="-342900">
              <a:lnSpc>
                <a:spcPct val="107000"/>
              </a:lnSpc>
              <a:buFont typeface="Symbol" panose="05050102010706020507" pitchFamily="18" charset="2"/>
              <a:buChar char=""/>
            </a:pPr>
            <a:r>
              <a:rPr lang="en-GB" sz="1100" dirty="0">
                <a:effectLst/>
                <a:latin typeface="Calibri" panose="020F0502020204030204" pitchFamily="34" charset="0"/>
                <a:ea typeface="DengXian" panose="02010600030101010101" pitchFamily="2" charset="-122"/>
                <a:cs typeface="Arial" panose="020B0604020202020204" pitchFamily="34" charset="0"/>
              </a:rPr>
              <a:t>Secretariat to COSP of UNCAC</a:t>
            </a:r>
          </a:p>
          <a:p>
            <a:pPr marL="342900" lvl="0" indent="-342900">
              <a:lnSpc>
                <a:spcPct val="107000"/>
              </a:lnSpc>
              <a:buFont typeface="Symbol" panose="05050102010706020507" pitchFamily="18" charset="2"/>
              <a:buChar char=""/>
            </a:pPr>
            <a:r>
              <a:rPr lang="en-GB" sz="1100" dirty="0">
                <a:effectLst/>
                <a:latin typeface="Calibri" panose="020F0502020204030204" pitchFamily="34" charset="0"/>
                <a:ea typeface="DengXian" panose="02010600030101010101" pitchFamily="2" charset="-122"/>
                <a:cs typeface="Arial" panose="020B0604020202020204" pitchFamily="34" charset="0"/>
              </a:rPr>
              <a:t>Facilitates corruption risk management processes within institutions involved in waste management</a:t>
            </a:r>
          </a:p>
          <a:p>
            <a:pPr marL="342900" lvl="0" indent="-342900">
              <a:lnSpc>
                <a:spcPct val="107000"/>
              </a:lnSpc>
              <a:buFont typeface="Symbol" panose="05050102010706020507" pitchFamily="18" charset="2"/>
              <a:buChar char=""/>
            </a:pPr>
            <a:r>
              <a:rPr lang="en-GB" sz="1100" dirty="0">
                <a:effectLst/>
                <a:latin typeface="Calibri" panose="020F0502020204030204" pitchFamily="34" charset="0"/>
                <a:ea typeface="DengXian" panose="02010600030101010101" pitchFamily="2" charset="-122"/>
                <a:cs typeface="Arial" panose="020B0604020202020204" pitchFamily="34" charset="0"/>
              </a:rPr>
              <a:t>Facilitates collaboration and information exchange between anti-corruption and waste management authorities</a:t>
            </a:r>
          </a:p>
          <a:p>
            <a:pPr marL="342900" lvl="0" indent="-342900">
              <a:lnSpc>
                <a:spcPct val="107000"/>
              </a:lnSpc>
              <a:buFont typeface="Symbol" panose="05050102010706020507" pitchFamily="18" charset="2"/>
              <a:buChar char=""/>
            </a:pPr>
            <a:r>
              <a:rPr lang="en-GB" sz="1100" dirty="0">
                <a:effectLst/>
                <a:latin typeface="Calibri" panose="020F0502020204030204" pitchFamily="34" charset="0"/>
                <a:ea typeface="DengXian" panose="02010600030101010101" pitchFamily="2" charset="-122"/>
                <a:cs typeface="Arial" panose="020B0604020202020204" pitchFamily="34" charset="0"/>
              </a:rPr>
              <a:t>Capacity building on anti-corruption for waste management authorities</a:t>
            </a:r>
          </a:p>
          <a:p>
            <a:pPr marL="342900" lvl="0" indent="-342900">
              <a:lnSpc>
                <a:spcPct val="107000"/>
              </a:lnSpc>
              <a:spcAft>
                <a:spcPts val="800"/>
              </a:spcAft>
              <a:buFont typeface="Symbol" panose="05050102010706020507" pitchFamily="18" charset="2"/>
              <a:buChar char=""/>
            </a:pPr>
            <a:r>
              <a:rPr lang="en-GB" sz="1100" dirty="0">
                <a:effectLst/>
                <a:latin typeface="Calibri" panose="020F0502020204030204" pitchFamily="34" charset="0"/>
                <a:ea typeface="DengXian" panose="02010600030101010101" pitchFamily="2" charset="-122"/>
                <a:cs typeface="Arial" panose="020B0604020202020204" pitchFamily="34" charset="0"/>
              </a:rPr>
              <a:t>Development of knowledge products</a:t>
            </a:r>
          </a:p>
          <a:p>
            <a:pPr marL="342900" lvl="0" indent="-342900">
              <a:lnSpc>
                <a:spcPct val="107000"/>
              </a:lnSpc>
              <a:spcAft>
                <a:spcPts val="800"/>
              </a:spcAft>
              <a:buFont typeface="Symbol" panose="05050102010706020507" pitchFamily="18" charset="2"/>
              <a:buChar char=""/>
            </a:pPr>
            <a:endParaRPr lang="en-GB" sz="1100" dirty="0">
              <a:effectLst/>
              <a:latin typeface="Calibri" panose="020F0502020204030204" pitchFamily="34" charset="0"/>
              <a:ea typeface="DengXian" panose="02010600030101010101" pitchFamily="2" charset="-122"/>
              <a:cs typeface="Arial" panose="020B0604020202020204" pitchFamily="34" charset="0"/>
            </a:endParaRPr>
          </a:p>
          <a:p>
            <a:pPr>
              <a:lnSpc>
                <a:spcPct val="107000"/>
              </a:lnSpc>
              <a:spcAft>
                <a:spcPts val="800"/>
              </a:spcAft>
            </a:pPr>
            <a:r>
              <a:rPr lang="en-GB" sz="1100" b="1" dirty="0">
                <a:effectLst/>
                <a:latin typeface="Calibri" panose="020F0502020204030204" pitchFamily="34" charset="0"/>
                <a:ea typeface="DengXian" panose="02010600030101010101" pitchFamily="2" charset="-122"/>
                <a:cs typeface="Arial" panose="020B0604020202020204" pitchFamily="34" charset="0"/>
              </a:rPr>
              <a:t>7. Money laundering</a:t>
            </a:r>
            <a:endParaRPr lang="en-GB" sz="1100" dirty="0">
              <a:effectLst/>
              <a:latin typeface="Calibri" panose="020F0502020204030204" pitchFamily="34" charset="0"/>
              <a:ea typeface="DengXian" panose="02010600030101010101" pitchFamily="2" charset="-122"/>
              <a:cs typeface="Arial" panose="020B0604020202020204" pitchFamily="34" charset="0"/>
            </a:endParaRPr>
          </a:p>
          <a:p>
            <a:pPr>
              <a:lnSpc>
                <a:spcPct val="107000"/>
              </a:lnSpc>
              <a:spcAft>
                <a:spcPts val="800"/>
              </a:spcAft>
            </a:pPr>
            <a:r>
              <a:rPr lang="en-GB" sz="1100" dirty="0">
                <a:effectLst/>
                <a:latin typeface="Calibri" panose="020F0502020204030204" pitchFamily="34" charset="0"/>
                <a:ea typeface="DengXian" panose="02010600030101010101" pitchFamily="2" charset="-122"/>
                <a:cs typeface="Arial" panose="020B0604020202020204" pitchFamily="34" charset="0"/>
              </a:rPr>
              <a:t>Global Programme against Money Laundering, Proceeds of Crime and Financing of Terrorism (GPML)</a:t>
            </a:r>
          </a:p>
          <a:p>
            <a:pPr marL="342900" lvl="0" indent="-342900">
              <a:lnSpc>
                <a:spcPct val="107000"/>
              </a:lnSpc>
              <a:buFont typeface="Symbol" panose="05050102010706020507" pitchFamily="18" charset="2"/>
              <a:buChar char=""/>
            </a:pPr>
            <a:r>
              <a:rPr lang="en-GB" sz="1100" dirty="0">
                <a:effectLst/>
                <a:latin typeface="Calibri" panose="020F0502020204030204" pitchFamily="34" charset="0"/>
                <a:ea typeface="DengXian" panose="02010600030101010101" pitchFamily="2" charset="-122"/>
                <a:cs typeface="Arial" panose="020B0604020202020204" pitchFamily="34" charset="0"/>
              </a:rPr>
              <a:t>Legislative development and policy support</a:t>
            </a:r>
          </a:p>
          <a:p>
            <a:pPr marL="342900" lvl="0" indent="-342900">
              <a:lnSpc>
                <a:spcPct val="107000"/>
              </a:lnSpc>
              <a:buFont typeface="Symbol" panose="05050102010706020507" pitchFamily="18" charset="2"/>
              <a:buChar char=""/>
            </a:pPr>
            <a:r>
              <a:rPr lang="en-GB" sz="1100" dirty="0">
                <a:effectLst/>
                <a:latin typeface="Calibri" panose="020F0502020204030204" pitchFamily="34" charset="0"/>
                <a:ea typeface="DengXian" panose="02010600030101010101" pitchFamily="2" charset="-122"/>
                <a:cs typeface="Arial" panose="020B0604020202020204" pitchFamily="34" charset="0"/>
              </a:rPr>
              <a:t>Capacity building</a:t>
            </a:r>
          </a:p>
          <a:p>
            <a:pPr marL="342900" lvl="0" indent="-342900">
              <a:lnSpc>
                <a:spcPct val="107000"/>
              </a:lnSpc>
              <a:buFont typeface="Symbol" panose="05050102010706020507" pitchFamily="18" charset="2"/>
              <a:buChar char=""/>
            </a:pPr>
            <a:r>
              <a:rPr lang="en-GB" sz="1100" dirty="0">
                <a:effectLst/>
                <a:latin typeface="Calibri" panose="020F0502020204030204" pitchFamily="34" charset="0"/>
                <a:ea typeface="DengXian" panose="02010600030101010101" pitchFamily="2" charset="-122"/>
                <a:cs typeface="Arial" panose="020B0604020202020204" pitchFamily="34" charset="0"/>
              </a:rPr>
              <a:t>Regional and international cooperation</a:t>
            </a:r>
          </a:p>
          <a:p>
            <a:pPr marL="342900" lvl="0" indent="-342900">
              <a:lnSpc>
                <a:spcPct val="107000"/>
              </a:lnSpc>
              <a:buFont typeface="Symbol" panose="05050102010706020507" pitchFamily="18" charset="2"/>
              <a:buChar char=""/>
            </a:pPr>
            <a:r>
              <a:rPr lang="en-GB" sz="1100" dirty="0">
                <a:effectLst/>
                <a:latin typeface="Calibri" panose="020F0502020204030204" pitchFamily="34" charset="0"/>
                <a:ea typeface="DengXian" panose="02010600030101010101" pitchFamily="2" charset="-122"/>
                <a:cs typeface="Arial" panose="020B0604020202020204" pitchFamily="34" charset="0"/>
              </a:rPr>
              <a:t>Raising awareness and knowledge sharing</a:t>
            </a:r>
          </a:p>
          <a:p>
            <a:pPr marL="342900" lvl="0" indent="-342900">
              <a:lnSpc>
                <a:spcPct val="107000"/>
              </a:lnSpc>
              <a:spcAft>
                <a:spcPts val="800"/>
              </a:spcAft>
              <a:buFont typeface="Symbol" panose="05050102010706020507" pitchFamily="18" charset="2"/>
              <a:buChar char=""/>
            </a:pPr>
            <a:r>
              <a:rPr lang="en-GB" sz="1100" dirty="0">
                <a:effectLst/>
                <a:latin typeface="Calibri" panose="020F0502020204030204" pitchFamily="34" charset="0"/>
                <a:ea typeface="DengXian" panose="02010600030101010101" pitchFamily="2" charset="-122"/>
                <a:cs typeface="Arial" panose="020B0604020202020204" pitchFamily="34" charset="0"/>
              </a:rPr>
              <a:t>Addressing interlinkages with other criminal activities</a:t>
            </a:r>
          </a:p>
          <a:p>
            <a:pPr marL="342900" lvl="0" indent="-342900">
              <a:lnSpc>
                <a:spcPct val="107000"/>
              </a:lnSpc>
              <a:spcAft>
                <a:spcPts val="800"/>
              </a:spcAft>
              <a:buFont typeface="Symbol" panose="05050102010706020507" pitchFamily="18" charset="2"/>
              <a:buChar char=""/>
            </a:pPr>
            <a:endParaRPr lang="en-GB" sz="1100" dirty="0">
              <a:effectLst/>
              <a:latin typeface="Calibri" panose="020F0502020204030204" pitchFamily="34" charset="0"/>
              <a:ea typeface="DengXian" panose="02010600030101010101" pitchFamily="2" charset="-122"/>
              <a:cs typeface="Arial" panose="020B0604020202020204" pitchFamily="34" charset="0"/>
            </a:endParaRPr>
          </a:p>
          <a:p>
            <a:pPr>
              <a:lnSpc>
                <a:spcPct val="107000"/>
              </a:lnSpc>
              <a:spcAft>
                <a:spcPts val="800"/>
              </a:spcAft>
            </a:pPr>
            <a:r>
              <a:rPr lang="en-GB" sz="1100" b="1" dirty="0">
                <a:effectLst/>
                <a:latin typeface="Calibri" panose="020F0502020204030204" pitchFamily="34" charset="0"/>
                <a:ea typeface="DengXian" panose="02010600030101010101" pitchFamily="2" charset="-122"/>
                <a:cs typeface="Arial" panose="020B0604020202020204" pitchFamily="34" charset="0"/>
              </a:rPr>
              <a:t>8. Research and trend analysis</a:t>
            </a:r>
            <a:endParaRPr lang="en-GB" sz="1100" dirty="0">
              <a:effectLst/>
              <a:latin typeface="Calibri" panose="020F0502020204030204" pitchFamily="34" charset="0"/>
              <a:ea typeface="DengXian" panose="02010600030101010101" pitchFamily="2" charset="-122"/>
              <a:cs typeface="Arial" panose="020B0604020202020204" pitchFamily="34" charset="0"/>
            </a:endParaRPr>
          </a:p>
          <a:p>
            <a:pPr>
              <a:lnSpc>
                <a:spcPct val="107000"/>
              </a:lnSpc>
              <a:spcAft>
                <a:spcPts val="800"/>
              </a:spcAft>
            </a:pPr>
            <a:r>
              <a:rPr lang="en-GB" sz="1100" dirty="0">
                <a:effectLst/>
                <a:latin typeface="Calibri" panose="020F0502020204030204" pitchFamily="34" charset="0"/>
                <a:ea typeface="DengXian" panose="02010600030101010101" pitchFamily="2" charset="-122"/>
                <a:cs typeface="Arial" panose="020B0604020202020204" pitchFamily="34" charset="0"/>
              </a:rPr>
              <a:t>Research and Trend Analysis Branch (RAB)</a:t>
            </a:r>
          </a:p>
          <a:p>
            <a:pPr marL="342900" lvl="0" indent="-342900">
              <a:lnSpc>
                <a:spcPct val="107000"/>
              </a:lnSpc>
              <a:spcAft>
                <a:spcPts val="800"/>
              </a:spcAft>
              <a:buFont typeface="Symbol" panose="05050102010706020507" pitchFamily="18" charset="2"/>
              <a:buChar char=""/>
            </a:pPr>
            <a:r>
              <a:rPr lang="en-GB" sz="1100" dirty="0">
                <a:effectLst/>
                <a:latin typeface="Calibri" panose="020F0502020204030204" pitchFamily="34" charset="0"/>
                <a:ea typeface="DengXian" panose="02010600030101010101" pitchFamily="2" charset="-122"/>
                <a:cs typeface="Arial" panose="020B0604020202020204" pitchFamily="34" charset="0"/>
              </a:rPr>
              <a:t>Recently embarked on a Global Analysis on Crimes that Affect the Environment, including waste crime</a:t>
            </a:r>
            <a:endParaRPr lang="en-GB" sz="1100" b="0" i="0" u="none" strike="noStrike" dirty="0">
              <a:solidFill>
                <a:schemeClr val="tx1"/>
              </a:solidFill>
              <a:effectLst/>
              <a:latin typeface="Calibri" panose="020F0502020204030204" pitchFamily="34" charset="0"/>
              <a:ea typeface="DengXian" panose="02010600030101010101" pitchFamily="2" charset="-122"/>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US" sz="1800" b="0" i="0" u="none" strike="noStrike" dirty="0">
                <a:solidFill>
                  <a:srgbClr val="000000"/>
                </a:solidFill>
                <a:effectLst/>
                <a:latin typeface="Roboto" panose="02000000000000000000" pitchFamily="2" charset="0"/>
              </a:rPr>
              <a:t>Waste crime &amp; trafficking, Marine pollution,</a:t>
            </a:r>
            <a:r>
              <a:rPr lang="en-US" sz="1800" b="0" i="0" dirty="0">
                <a:solidFill>
                  <a:srgbClr val="000000"/>
                </a:solidFill>
                <a:effectLst/>
                <a:latin typeface="Roboto" panose="02000000000000000000" pitchFamily="2" charset="0"/>
              </a:rPr>
              <a:t>​</a:t>
            </a:r>
            <a:endParaRPr lang="en-GB" sz="1100" dirty="0">
              <a:effectLst/>
              <a:latin typeface="Calibri" panose="020F0502020204030204" pitchFamily="34" charset="0"/>
              <a:ea typeface="DengXian" panose="02010600030101010101" pitchFamily="2" charset="-122"/>
              <a:cs typeface="Arial" panose="020B0604020202020204" pitchFamily="34" charset="0"/>
            </a:endParaRPr>
          </a:p>
          <a:p>
            <a:pPr marL="342900" lvl="0" indent="-342900">
              <a:lnSpc>
                <a:spcPct val="107000"/>
              </a:lnSpc>
              <a:spcAft>
                <a:spcPts val="800"/>
              </a:spcAft>
              <a:buFont typeface="Symbol" panose="05050102010706020507" pitchFamily="18" charset="2"/>
              <a:buChar char=""/>
            </a:pPr>
            <a:endParaRPr lang="en-GB" sz="1100" dirty="0">
              <a:effectLst/>
              <a:latin typeface="Calibri" panose="020F0502020204030204" pitchFamily="34" charset="0"/>
              <a:ea typeface="DengXian" panose="02010600030101010101" pitchFamily="2" charset="-122"/>
              <a:cs typeface="Arial" panose="020B0604020202020204" pitchFamily="34" charset="0"/>
            </a:endParaRPr>
          </a:p>
          <a:p>
            <a:pPr marL="0" lvl="0" indent="0">
              <a:lnSpc>
                <a:spcPct val="107000"/>
              </a:lnSpc>
              <a:spcAft>
                <a:spcPts val="800"/>
              </a:spcAft>
              <a:buFont typeface="Symbol" panose="05050102010706020507" pitchFamily="18" charset="2"/>
              <a:buNone/>
            </a:pPr>
            <a:r>
              <a:rPr lang="en-GB" sz="1100" b="1" dirty="0">
                <a:effectLst/>
                <a:latin typeface="Calibri" panose="020F0502020204030204" pitchFamily="34" charset="0"/>
                <a:ea typeface="DengXian" panose="02010600030101010101" pitchFamily="2" charset="-122"/>
                <a:cs typeface="Arial" panose="020B0604020202020204" pitchFamily="34" charset="0"/>
              </a:rPr>
              <a:t>9. Addressing waste trafficking between EU and SE Asia</a:t>
            </a:r>
          </a:p>
          <a:p>
            <a:pPr marL="0" lvl="0" indent="0">
              <a:lnSpc>
                <a:spcPct val="107000"/>
              </a:lnSpc>
              <a:spcAft>
                <a:spcPts val="800"/>
              </a:spcAft>
              <a:buFont typeface="Symbol" panose="05050102010706020507" pitchFamily="18" charset="2"/>
              <a:buNone/>
            </a:pPr>
            <a:r>
              <a:rPr lang="en-GB" sz="1100" b="0" dirty="0" err="1">
                <a:effectLst/>
                <a:latin typeface="Calibri" panose="020F0502020204030204" pitchFamily="34" charset="0"/>
                <a:ea typeface="DengXian" panose="02010600030101010101" pitchFamily="2" charset="-122"/>
                <a:cs typeface="Arial" panose="020B0604020202020204" pitchFamily="34" charset="0"/>
              </a:rPr>
              <a:t>Unwaste</a:t>
            </a:r>
            <a:r>
              <a:rPr lang="en-GB" sz="1100" b="0" dirty="0">
                <a:effectLst/>
                <a:latin typeface="Calibri" panose="020F0502020204030204" pitchFamily="34" charset="0"/>
                <a:ea typeface="DengXian" panose="02010600030101010101" pitchFamily="2" charset="-122"/>
                <a:cs typeface="Arial" panose="020B0604020202020204" pitchFamily="34" charset="0"/>
              </a:rPr>
              <a:t> (under ROSEAP)</a:t>
            </a:r>
          </a:p>
          <a:p>
            <a:pPr marL="0" lvl="0" indent="0">
              <a:lnSpc>
                <a:spcPct val="107000"/>
              </a:lnSpc>
              <a:spcAft>
                <a:spcPts val="800"/>
              </a:spcAft>
              <a:buFont typeface="Symbol" panose="05050102010706020507" pitchFamily="18" charset="2"/>
              <a:buNone/>
            </a:pPr>
            <a:r>
              <a:rPr lang="en-GB" sz="1100" b="0" dirty="0">
                <a:effectLst/>
                <a:latin typeface="Calibri" panose="020F0502020204030204" pitchFamily="34" charset="0"/>
                <a:ea typeface="DengXian" panose="02010600030101010101" pitchFamily="2" charset="-122"/>
                <a:cs typeface="Arial" panose="020B0604020202020204" pitchFamily="34" charset="0"/>
              </a:rPr>
              <a:t>Project objectives:</a:t>
            </a:r>
          </a:p>
          <a:p>
            <a:pPr marL="228600" lvl="0" indent="-228600">
              <a:lnSpc>
                <a:spcPct val="107000"/>
              </a:lnSpc>
              <a:spcAft>
                <a:spcPts val="800"/>
              </a:spcAft>
              <a:buFont typeface="Symbol" panose="05050102010706020507" pitchFamily="18" charset="2"/>
              <a:buAutoNum type="arabicPeriod"/>
            </a:pPr>
            <a:r>
              <a:rPr lang="en-GB" sz="1100" b="0" dirty="0">
                <a:effectLst/>
                <a:latin typeface="Calibri" panose="020F0502020204030204" pitchFamily="34" charset="0"/>
                <a:ea typeface="DengXian" panose="02010600030101010101" pitchFamily="2" charset="-122"/>
                <a:cs typeface="Arial" panose="020B0604020202020204" pitchFamily="34" charset="0"/>
              </a:rPr>
              <a:t>Better understand waste flows between Europe and Southeast Asia</a:t>
            </a:r>
          </a:p>
          <a:p>
            <a:pPr marL="228600" lvl="0" indent="-228600">
              <a:lnSpc>
                <a:spcPct val="107000"/>
              </a:lnSpc>
              <a:spcAft>
                <a:spcPts val="800"/>
              </a:spcAft>
              <a:buFont typeface="Symbol" panose="05050102010706020507" pitchFamily="18" charset="2"/>
              <a:buAutoNum type="arabicPeriod"/>
            </a:pPr>
            <a:r>
              <a:rPr lang="en-GB" sz="1100" b="0" dirty="0">
                <a:effectLst/>
                <a:latin typeface="Calibri" panose="020F0502020204030204" pitchFamily="34" charset="0"/>
                <a:ea typeface="DengXian" panose="02010600030101010101" pitchFamily="2" charset="-122"/>
                <a:cs typeface="Arial" panose="020B0604020202020204" pitchFamily="34" charset="0"/>
              </a:rPr>
              <a:t>Promote cooperation through national dialogues</a:t>
            </a:r>
          </a:p>
          <a:p>
            <a:pPr marL="228600" lvl="0" indent="-228600">
              <a:lnSpc>
                <a:spcPct val="107000"/>
              </a:lnSpc>
              <a:spcAft>
                <a:spcPts val="800"/>
              </a:spcAft>
              <a:buFont typeface="Symbol" panose="05050102010706020507" pitchFamily="18" charset="2"/>
              <a:buAutoNum type="arabicPeriod"/>
            </a:pPr>
            <a:r>
              <a:rPr lang="en-GB" sz="1100" b="0" dirty="0">
                <a:effectLst/>
                <a:latin typeface="Calibri" panose="020F0502020204030204" pitchFamily="34" charset="0"/>
                <a:ea typeface="DengXian" panose="02010600030101010101" pitchFamily="2" charset="-122"/>
                <a:cs typeface="Arial" panose="020B0604020202020204" pitchFamily="34" charset="0"/>
              </a:rPr>
              <a:t>Facilitate intra- and inter-regional dialogues at the policy level to promote partnership between EU and SEA countries</a:t>
            </a:r>
          </a:p>
          <a:p>
            <a:pPr marL="0" lvl="0" indent="0">
              <a:lnSpc>
                <a:spcPct val="107000"/>
              </a:lnSpc>
              <a:spcAft>
                <a:spcPts val="800"/>
              </a:spcAft>
              <a:buFont typeface="Symbol" panose="05050102010706020507" pitchFamily="18" charset="2"/>
              <a:buNone/>
            </a:pPr>
            <a:endParaRPr lang="en-GB" sz="1100" b="0" dirty="0">
              <a:effectLst/>
              <a:latin typeface="Calibri" panose="020F0502020204030204" pitchFamily="34" charset="0"/>
              <a:ea typeface="DengXian" panose="02010600030101010101" pitchFamily="2" charset="-122"/>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6B2622C0-5C1C-42ED-B573-D30F977D20A5}" type="slidenum">
              <a:rPr lang="en-GB" altLang="en-US" smtClean="0"/>
              <a:pPr>
                <a:defRPr/>
              </a:pPr>
              <a:t>4</a:t>
            </a:fld>
            <a:endParaRPr lang="en-GB" altLang="en-US"/>
          </a:p>
        </p:txBody>
      </p:sp>
    </p:spTree>
    <p:extLst>
      <p:ext uri="{BB962C8B-B14F-4D97-AF65-F5344CB8AC3E}">
        <p14:creationId xmlns:p14="http://schemas.microsoft.com/office/powerpoint/2010/main" val="836738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rPr>
              <a:t>As both BRS and UNEP will talk about policy, I suggest you highlight our added value/unique selling point and show the trends/mapping done under </a:t>
            </a:r>
            <a:r>
              <a:rPr lang="en-US" sz="1800" dirty="0" err="1">
                <a:effectLst/>
              </a:rPr>
              <a:t>Unwaste</a:t>
            </a:r>
            <a:r>
              <a:rPr lang="en-US" sz="1800" dirty="0">
                <a:effectLst/>
              </a:rPr>
              <a:t>, and show how that informs policy development (see the data on the presentation on e-waste that I previously shared with you).</a:t>
            </a:r>
            <a:endParaRPr lang="en-GB" dirty="0"/>
          </a:p>
        </p:txBody>
      </p:sp>
      <p:sp>
        <p:nvSpPr>
          <p:cNvPr id="4" name="Slide Number Placeholder 3"/>
          <p:cNvSpPr>
            <a:spLocks noGrp="1"/>
          </p:cNvSpPr>
          <p:nvPr>
            <p:ph type="sldNum" sz="quarter" idx="5"/>
          </p:nvPr>
        </p:nvSpPr>
        <p:spPr/>
        <p:txBody>
          <a:bodyPr/>
          <a:lstStyle/>
          <a:p>
            <a:pPr>
              <a:defRPr/>
            </a:pPr>
            <a:fld id="{6B2622C0-5C1C-42ED-B573-D30F977D20A5}" type="slidenum">
              <a:rPr lang="en-GB" altLang="en-US" smtClean="0"/>
              <a:pPr>
                <a:defRPr/>
              </a:pPr>
              <a:t>5</a:t>
            </a:fld>
            <a:endParaRPr lang="en-GB" altLang="en-US"/>
          </a:p>
        </p:txBody>
      </p:sp>
    </p:spTree>
    <p:extLst>
      <p:ext uri="{BB962C8B-B14F-4D97-AF65-F5344CB8AC3E}">
        <p14:creationId xmlns:p14="http://schemas.microsoft.com/office/powerpoint/2010/main" val="15105505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looking at what’s included in the Legislative Guide on sanctions more closely, I wanted to briefly introduce the Organized Crime Convention as the context for our Legislative Guide</a:t>
            </a:r>
            <a:endParaRPr lang="en-GB" dirty="0"/>
          </a:p>
        </p:txBody>
      </p:sp>
      <p:sp>
        <p:nvSpPr>
          <p:cNvPr id="4" name="Slide Number Placeholder 3"/>
          <p:cNvSpPr>
            <a:spLocks noGrp="1"/>
          </p:cNvSpPr>
          <p:nvPr>
            <p:ph type="sldNum" sz="quarter" idx="5"/>
          </p:nvPr>
        </p:nvSpPr>
        <p:spPr/>
        <p:txBody>
          <a:bodyPr/>
          <a:lstStyle/>
          <a:p>
            <a:pPr>
              <a:defRPr/>
            </a:pPr>
            <a:fld id="{6B2622C0-5C1C-42ED-B573-D30F977D20A5}" type="slidenum">
              <a:rPr lang="en-GB" altLang="en-US" smtClean="0"/>
              <a:pPr>
                <a:defRPr/>
              </a:pPr>
              <a:t>8</a:t>
            </a:fld>
            <a:endParaRPr lang="en-GB" altLang="en-US"/>
          </a:p>
        </p:txBody>
      </p:sp>
    </p:spTree>
    <p:extLst>
      <p:ext uri="{BB962C8B-B14F-4D97-AF65-F5344CB8AC3E}">
        <p14:creationId xmlns:p14="http://schemas.microsoft.com/office/powerpoint/2010/main" val="12350423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a:defRPr/>
            </a:pPr>
            <a:fld id="{6B2622C0-5C1C-42ED-B573-D30F977D20A5}" type="slidenum">
              <a:rPr lang="en-GB" altLang="en-US" smtClean="0"/>
              <a:pPr>
                <a:defRPr/>
              </a:pPr>
              <a:t>9</a:t>
            </a:fld>
            <a:endParaRPr lang="en-GB" altLang="en-US"/>
          </a:p>
        </p:txBody>
      </p:sp>
    </p:spTree>
    <p:extLst>
      <p:ext uri="{BB962C8B-B14F-4D97-AF65-F5344CB8AC3E}">
        <p14:creationId xmlns:p14="http://schemas.microsoft.com/office/powerpoint/2010/main" val="19487748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Legislative examples come from around the world, representing different regions and legal systems</a:t>
            </a:r>
            <a:br>
              <a:rPr lang="en-US" dirty="0"/>
            </a:br>
            <a:br>
              <a:rPr lang="en-US" dirty="0"/>
            </a:br>
            <a:endParaRPr lang="en-GB" dirty="0"/>
          </a:p>
        </p:txBody>
      </p:sp>
      <p:sp>
        <p:nvSpPr>
          <p:cNvPr id="4" name="Slide Number Placeholder 3"/>
          <p:cNvSpPr>
            <a:spLocks noGrp="1"/>
          </p:cNvSpPr>
          <p:nvPr>
            <p:ph type="sldNum" sz="quarter" idx="5"/>
          </p:nvPr>
        </p:nvSpPr>
        <p:spPr/>
        <p:txBody>
          <a:bodyPr/>
          <a:lstStyle/>
          <a:p>
            <a:pPr>
              <a:defRPr/>
            </a:pPr>
            <a:fld id="{6B2622C0-5C1C-42ED-B573-D30F977D20A5}" type="slidenum">
              <a:rPr lang="en-GB" altLang="en-US" smtClean="0"/>
              <a:pPr>
                <a:defRPr/>
              </a:pPr>
              <a:t>10</a:t>
            </a:fld>
            <a:endParaRPr lang="en-GB" altLang="en-US"/>
          </a:p>
        </p:txBody>
      </p:sp>
    </p:spTree>
    <p:extLst>
      <p:ext uri="{BB962C8B-B14F-4D97-AF65-F5344CB8AC3E}">
        <p14:creationId xmlns:p14="http://schemas.microsoft.com/office/powerpoint/2010/main" val="31499297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 name="Rectangle 1028">
            <a:extLst>
              <a:ext uri="{FF2B5EF4-FFF2-40B4-BE49-F238E27FC236}">
                <a16:creationId xmlns:a16="http://schemas.microsoft.com/office/drawing/2014/main" id="{5FAD0F69-03DB-4480-BBBA-F25BC05644E3}"/>
              </a:ext>
            </a:extLst>
          </p:cNvPr>
          <p:cNvSpPr>
            <a:spLocks noChangeArrowheads="1"/>
          </p:cNvSpPr>
          <p:nvPr userDrawn="1"/>
        </p:nvSpPr>
        <p:spPr bwMode="auto">
          <a:xfrm>
            <a:off x="0" y="2"/>
            <a:ext cx="12192000" cy="3109913"/>
          </a:xfrm>
          <a:prstGeom prst="rect">
            <a:avLst/>
          </a:prstGeom>
          <a:solidFill>
            <a:srgbClr val="FFFFFF"/>
          </a:solidFill>
          <a:ln>
            <a:noFill/>
          </a:ln>
        </p:spPr>
        <p:txBody>
          <a:bodyPr wrap="none" anchor="ctr"/>
          <a:lstStyle>
            <a:lvl1pPr eaLnBrk="0" hangingPunct="0">
              <a:defRPr sz="7300">
                <a:solidFill>
                  <a:srgbClr val="FFFFFF"/>
                </a:solidFill>
                <a:latin typeface="Arial Unicode MS" pitchFamily="34" charset="-128"/>
              </a:defRPr>
            </a:lvl1pPr>
            <a:lvl2pPr marL="742950" indent="-285750" eaLnBrk="0" hangingPunct="0">
              <a:defRPr sz="7300">
                <a:solidFill>
                  <a:srgbClr val="FFFFFF"/>
                </a:solidFill>
                <a:latin typeface="Arial Unicode MS" pitchFamily="34" charset="-128"/>
              </a:defRPr>
            </a:lvl2pPr>
            <a:lvl3pPr marL="1143000" indent="-228600" eaLnBrk="0" hangingPunct="0">
              <a:defRPr sz="7300">
                <a:solidFill>
                  <a:srgbClr val="FFFFFF"/>
                </a:solidFill>
                <a:latin typeface="Arial Unicode MS" pitchFamily="34" charset="-128"/>
              </a:defRPr>
            </a:lvl3pPr>
            <a:lvl4pPr marL="1600200" indent="-228600" eaLnBrk="0" hangingPunct="0">
              <a:defRPr sz="7300">
                <a:solidFill>
                  <a:srgbClr val="FFFFFF"/>
                </a:solidFill>
                <a:latin typeface="Arial Unicode MS" pitchFamily="34" charset="-128"/>
              </a:defRPr>
            </a:lvl4pPr>
            <a:lvl5pPr marL="2057400" indent="-228600" eaLnBrk="0" hangingPunct="0">
              <a:defRPr sz="7300">
                <a:solidFill>
                  <a:srgbClr val="FFFFFF"/>
                </a:solidFill>
                <a:latin typeface="Arial Unicode MS" pitchFamily="34" charset="-128"/>
              </a:defRPr>
            </a:lvl5pPr>
            <a:lvl6pPr marL="2514600" indent="-228600" eaLnBrk="0" fontAlgn="base" hangingPunct="0">
              <a:spcBef>
                <a:spcPct val="0"/>
              </a:spcBef>
              <a:spcAft>
                <a:spcPct val="0"/>
              </a:spcAft>
              <a:defRPr sz="7300">
                <a:solidFill>
                  <a:srgbClr val="FFFFFF"/>
                </a:solidFill>
                <a:latin typeface="Arial Unicode MS" pitchFamily="34" charset="-128"/>
              </a:defRPr>
            </a:lvl6pPr>
            <a:lvl7pPr marL="2971800" indent="-228600" eaLnBrk="0" fontAlgn="base" hangingPunct="0">
              <a:spcBef>
                <a:spcPct val="0"/>
              </a:spcBef>
              <a:spcAft>
                <a:spcPct val="0"/>
              </a:spcAft>
              <a:defRPr sz="7300">
                <a:solidFill>
                  <a:srgbClr val="FFFFFF"/>
                </a:solidFill>
                <a:latin typeface="Arial Unicode MS" pitchFamily="34" charset="-128"/>
              </a:defRPr>
            </a:lvl7pPr>
            <a:lvl8pPr marL="3429000" indent="-228600" eaLnBrk="0" fontAlgn="base" hangingPunct="0">
              <a:spcBef>
                <a:spcPct val="0"/>
              </a:spcBef>
              <a:spcAft>
                <a:spcPct val="0"/>
              </a:spcAft>
              <a:defRPr sz="7300">
                <a:solidFill>
                  <a:srgbClr val="FFFFFF"/>
                </a:solidFill>
                <a:latin typeface="Arial Unicode MS" pitchFamily="34" charset="-128"/>
              </a:defRPr>
            </a:lvl8pPr>
            <a:lvl9pPr marL="3886200" indent="-228600" eaLnBrk="0" fontAlgn="base" hangingPunct="0">
              <a:spcBef>
                <a:spcPct val="0"/>
              </a:spcBef>
              <a:spcAft>
                <a:spcPct val="0"/>
              </a:spcAft>
              <a:defRPr sz="7300">
                <a:solidFill>
                  <a:srgbClr val="FFFFFF"/>
                </a:solidFill>
                <a:latin typeface="Arial Unicode MS" pitchFamily="34" charset="-128"/>
              </a:defRPr>
            </a:lvl9pPr>
          </a:lstStyle>
          <a:p>
            <a:pPr eaLnBrk="1" hangingPunct="1">
              <a:defRPr/>
            </a:pPr>
            <a:endParaRPr lang="en-GB" altLang="en-US" sz="7300"/>
          </a:p>
        </p:txBody>
      </p:sp>
      <p:pic>
        <p:nvPicPr>
          <p:cNvPr id="4" name="Picture 1113" descr="UNODC_logo_E_unblue_3">
            <a:extLst>
              <a:ext uri="{FF2B5EF4-FFF2-40B4-BE49-F238E27FC236}">
                <a16:creationId xmlns:a16="http://schemas.microsoft.com/office/drawing/2014/main" id="{3AF5E3B0-3FE7-4D7A-902D-01D1E40D544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05739" y="908720"/>
            <a:ext cx="9983479" cy="1852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7" name="Rectangle 1031"/>
          <p:cNvSpPr>
            <a:spLocks noGrp="1" noChangeArrowheads="1"/>
          </p:cNvSpPr>
          <p:nvPr>
            <p:ph type="ctrTitle" sz="quarter"/>
          </p:nvPr>
        </p:nvSpPr>
        <p:spPr>
          <a:xfrm>
            <a:off x="3367617" y="3429004"/>
            <a:ext cx="7721600" cy="553998"/>
          </a:xfrm>
        </p:spPr>
        <p:txBody>
          <a:bodyPr anchor="t">
            <a:spAutoFit/>
          </a:bodyPr>
          <a:lstStyle>
            <a:lvl1pPr>
              <a:defRPr/>
            </a:lvl1pPr>
          </a:lstStyle>
          <a:p>
            <a:r>
              <a:rPr lang="en-US" dirty="0"/>
              <a:t>Click to edit Master title style</a:t>
            </a:r>
          </a:p>
        </p:txBody>
      </p:sp>
      <p:sp>
        <p:nvSpPr>
          <p:cNvPr id="5" name="Rectangle 1032">
            <a:extLst>
              <a:ext uri="{FF2B5EF4-FFF2-40B4-BE49-F238E27FC236}">
                <a16:creationId xmlns:a16="http://schemas.microsoft.com/office/drawing/2014/main" id="{ECC25CD0-2193-4181-A78C-0232CC45538B}"/>
              </a:ext>
            </a:extLst>
          </p:cNvPr>
          <p:cNvSpPr>
            <a:spLocks noGrp="1" noChangeArrowheads="1"/>
          </p:cNvSpPr>
          <p:nvPr>
            <p:ph type="dt" sz="quarter" idx="10"/>
          </p:nvPr>
        </p:nvSpPr>
        <p:spPr bwMode="auto">
          <a:xfrm>
            <a:off x="8432800" y="6172200"/>
            <a:ext cx="2540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eaLnBrk="1" hangingPunct="1">
              <a:defRPr sz="1400" b="1">
                <a:latin typeface="+mn-lt"/>
              </a:defRPr>
            </a:lvl1pPr>
          </a:lstStyle>
          <a:p>
            <a:pPr>
              <a:defRPr/>
            </a:pPr>
            <a:endParaRPr lang="en-US"/>
          </a:p>
        </p:txBody>
      </p:sp>
    </p:spTree>
    <p:extLst>
      <p:ext uri="{BB962C8B-B14F-4D97-AF65-F5344CB8AC3E}">
        <p14:creationId xmlns:p14="http://schemas.microsoft.com/office/powerpoint/2010/main" val="4031602749"/>
      </p:ext>
    </p:extLst>
  </p:cSld>
  <p:clrMapOvr>
    <a:masterClrMapping/>
  </p:clrMapOvr>
  <p:transition>
    <p:cu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2176472"/>
      </p:ext>
    </p:extLst>
  </p:cSld>
  <p:clrMapOvr>
    <a:masterClrMapping/>
  </p:clrMapOvr>
  <p:transition>
    <p:cu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48499328"/>
      </p:ext>
    </p:extLst>
  </p:cSld>
  <p:clrMapOvr>
    <a:masterClrMapping/>
  </p:clrMapOvr>
  <p:transition>
    <p:cu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683803057"/>
      </p:ext>
    </p:extLst>
  </p:cSld>
  <p:clrMapOvr>
    <a:masterClrMapping/>
  </p:clrMapOvr>
  <p:transition>
    <p:cu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4"/>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a:t>Click to edit Master text styles</a:t>
            </a:r>
          </a:p>
        </p:txBody>
      </p:sp>
    </p:spTree>
    <p:extLst>
      <p:ext uri="{BB962C8B-B14F-4D97-AF65-F5344CB8AC3E}">
        <p14:creationId xmlns:p14="http://schemas.microsoft.com/office/powerpoint/2010/main" val="2628926408"/>
      </p:ext>
    </p:extLst>
  </p:cSld>
  <p:clrMapOvr>
    <a:masterClrMapping/>
  </p:clrMapOvr>
  <p:transition>
    <p:cu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26555128"/>
      </p:ext>
    </p:extLst>
  </p:cSld>
  <p:clrMapOvr>
    <a:masterClrMapping/>
  </p:clrMapOvr>
  <p:transition>
    <p:cut/>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0" y="1535113"/>
            <a:ext cx="5389033"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8149868"/>
      </p:ext>
    </p:extLst>
  </p:cSld>
  <p:clrMapOvr>
    <a:masterClrMapping/>
  </p:clrMapOvr>
  <p:transition>
    <p:cu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693757089"/>
      </p:ext>
    </p:extLst>
  </p:cSld>
  <p:clrMapOvr>
    <a:masterClrMapping/>
  </p:clrMapOvr>
  <p:transition>
    <p:cut/>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7818246"/>
      </p:ext>
    </p:extLst>
  </p:cSld>
  <p:clrMapOvr>
    <a:masterClrMapping/>
  </p:clrMapOvr>
  <p:transition>
    <p:cu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49"/>
            <a:ext cx="4011084" cy="1162051"/>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4"/>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3" y="1435104"/>
            <a:ext cx="4011084"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Tree>
    <p:extLst>
      <p:ext uri="{BB962C8B-B14F-4D97-AF65-F5344CB8AC3E}">
        <p14:creationId xmlns:p14="http://schemas.microsoft.com/office/powerpoint/2010/main" val="2862592398"/>
      </p:ext>
    </p:extLst>
  </p:cSld>
  <p:clrMapOvr>
    <a:masterClrMapping/>
  </p:clrMapOvr>
  <p:transition>
    <p:cu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GB" noProof="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Tree>
    <p:extLst>
      <p:ext uri="{BB962C8B-B14F-4D97-AF65-F5344CB8AC3E}">
        <p14:creationId xmlns:p14="http://schemas.microsoft.com/office/powerpoint/2010/main" val="4032327851"/>
      </p:ext>
    </p:extLst>
  </p:cSld>
  <p:clrMapOvr>
    <a:masterClrMapping/>
  </p:clrMapOvr>
  <p:transition>
    <p:cu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FA6D7"/>
        </a:solidFill>
        <a:effectLst/>
      </p:bgPr>
    </p:bg>
    <p:spTree>
      <p:nvGrpSpPr>
        <p:cNvPr id="1" name=""/>
        <p:cNvGrpSpPr/>
        <p:nvPr/>
      </p:nvGrpSpPr>
      <p:grpSpPr>
        <a:xfrm>
          <a:off x="0" y="0"/>
          <a:ext cx="0" cy="0"/>
          <a:chOff x="0" y="0"/>
          <a:chExt cx="0" cy="0"/>
        </a:xfrm>
      </p:grpSpPr>
      <p:sp>
        <p:nvSpPr>
          <p:cNvPr id="1026" name="Rectangle 10">
            <a:extLst>
              <a:ext uri="{FF2B5EF4-FFF2-40B4-BE49-F238E27FC236}">
                <a16:creationId xmlns:a16="http://schemas.microsoft.com/office/drawing/2014/main" id="{029B0721-01A4-4102-8561-02A12BF334A4}"/>
              </a:ext>
            </a:extLst>
          </p:cNvPr>
          <p:cNvSpPr>
            <a:spLocks noChangeArrowheads="1"/>
          </p:cNvSpPr>
          <p:nvPr userDrawn="1"/>
        </p:nvSpPr>
        <p:spPr bwMode="auto">
          <a:xfrm>
            <a:off x="0" y="1"/>
            <a:ext cx="12192000" cy="764704"/>
          </a:xfrm>
          <a:prstGeom prst="rect">
            <a:avLst/>
          </a:prstGeom>
          <a:solidFill>
            <a:srgbClr val="FFFFFF"/>
          </a:solidFill>
          <a:ln>
            <a:noFill/>
          </a:ln>
        </p:spPr>
        <p:txBody>
          <a:bodyPr wrap="none" anchor="ctr"/>
          <a:lstStyle>
            <a:lvl1pPr eaLnBrk="0" hangingPunct="0">
              <a:defRPr sz="7300">
                <a:solidFill>
                  <a:srgbClr val="FFFFFF"/>
                </a:solidFill>
                <a:latin typeface="Arial Unicode MS" pitchFamily="34" charset="-128"/>
              </a:defRPr>
            </a:lvl1pPr>
            <a:lvl2pPr marL="742950" indent="-285750" eaLnBrk="0" hangingPunct="0">
              <a:defRPr sz="7300">
                <a:solidFill>
                  <a:srgbClr val="FFFFFF"/>
                </a:solidFill>
                <a:latin typeface="Arial Unicode MS" pitchFamily="34" charset="-128"/>
              </a:defRPr>
            </a:lvl2pPr>
            <a:lvl3pPr marL="1143000" indent="-228600" eaLnBrk="0" hangingPunct="0">
              <a:defRPr sz="7300">
                <a:solidFill>
                  <a:srgbClr val="FFFFFF"/>
                </a:solidFill>
                <a:latin typeface="Arial Unicode MS" pitchFamily="34" charset="-128"/>
              </a:defRPr>
            </a:lvl3pPr>
            <a:lvl4pPr marL="1600200" indent="-228600" eaLnBrk="0" hangingPunct="0">
              <a:defRPr sz="7300">
                <a:solidFill>
                  <a:srgbClr val="FFFFFF"/>
                </a:solidFill>
                <a:latin typeface="Arial Unicode MS" pitchFamily="34" charset="-128"/>
              </a:defRPr>
            </a:lvl4pPr>
            <a:lvl5pPr marL="2057400" indent="-228600" eaLnBrk="0" hangingPunct="0">
              <a:defRPr sz="7300">
                <a:solidFill>
                  <a:srgbClr val="FFFFFF"/>
                </a:solidFill>
                <a:latin typeface="Arial Unicode MS" pitchFamily="34" charset="-128"/>
              </a:defRPr>
            </a:lvl5pPr>
            <a:lvl6pPr marL="2514600" indent="-228600" eaLnBrk="0" fontAlgn="base" hangingPunct="0">
              <a:spcBef>
                <a:spcPct val="0"/>
              </a:spcBef>
              <a:spcAft>
                <a:spcPct val="0"/>
              </a:spcAft>
              <a:defRPr sz="7300">
                <a:solidFill>
                  <a:srgbClr val="FFFFFF"/>
                </a:solidFill>
                <a:latin typeface="Arial Unicode MS" pitchFamily="34" charset="-128"/>
              </a:defRPr>
            </a:lvl6pPr>
            <a:lvl7pPr marL="2971800" indent="-228600" eaLnBrk="0" fontAlgn="base" hangingPunct="0">
              <a:spcBef>
                <a:spcPct val="0"/>
              </a:spcBef>
              <a:spcAft>
                <a:spcPct val="0"/>
              </a:spcAft>
              <a:defRPr sz="7300">
                <a:solidFill>
                  <a:srgbClr val="FFFFFF"/>
                </a:solidFill>
                <a:latin typeface="Arial Unicode MS" pitchFamily="34" charset="-128"/>
              </a:defRPr>
            </a:lvl7pPr>
            <a:lvl8pPr marL="3429000" indent="-228600" eaLnBrk="0" fontAlgn="base" hangingPunct="0">
              <a:spcBef>
                <a:spcPct val="0"/>
              </a:spcBef>
              <a:spcAft>
                <a:spcPct val="0"/>
              </a:spcAft>
              <a:defRPr sz="7300">
                <a:solidFill>
                  <a:srgbClr val="FFFFFF"/>
                </a:solidFill>
                <a:latin typeface="Arial Unicode MS" pitchFamily="34" charset="-128"/>
              </a:defRPr>
            </a:lvl8pPr>
            <a:lvl9pPr marL="3886200" indent="-228600" eaLnBrk="0" fontAlgn="base" hangingPunct="0">
              <a:spcBef>
                <a:spcPct val="0"/>
              </a:spcBef>
              <a:spcAft>
                <a:spcPct val="0"/>
              </a:spcAft>
              <a:defRPr sz="7300">
                <a:solidFill>
                  <a:srgbClr val="FFFFFF"/>
                </a:solidFill>
                <a:latin typeface="Arial Unicode MS" pitchFamily="34" charset="-128"/>
              </a:defRPr>
            </a:lvl9pPr>
          </a:lstStyle>
          <a:p>
            <a:pPr eaLnBrk="1" hangingPunct="1">
              <a:defRPr/>
            </a:pPr>
            <a:endParaRPr lang="en-GB" altLang="en-US" sz="7300"/>
          </a:p>
        </p:txBody>
      </p:sp>
      <p:sp>
        <p:nvSpPr>
          <p:cNvPr id="1027" name="Rectangle 16">
            <a:extLst>
              <a:ext uri="{FF2B5EF4-FFF2-40B4-BE49-F238E27FC236}">
                <a16:creationId xmlns:a16="http://schemas.microsoft.com/office/drawing/2014/main" id="{65F97449-708F-4D63-9A33-4EBCD207B693}"/>
              </a:ext>
            </a:extLst>
          </p:cNvPr>
          <p:cNvSpPr>
            <a:spLocks noGrp="1" noChangeArrowheads="1"/>
          </p:cNvSpPr>
          <p:nvPr>
            <p:ph type="title"/>
          </p:nvPr>
        </p:nvSpPr>
        <p:spPr bwMode="auto">
          <a:xfrm>
            <a:off x="914400" y="764704"/>
            <a:ext cx="10363200"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8" name="Rectangle 17">
            <a:extLst>
              <a:ext uri="{FF2B5EF4-FFF2-40B4-BE49-F238E27FC236}">
                <a16:creationId xmlns:a16="http://schemas.microsoft.com/office/drawing/2014/main" id="{B91F690F-E73A-4681-839F-E1D2A605BA13}"/>
              </a:ext>
            </a:extLst>
          </p:cNvPr>
          <p:cNvSpPr>
            <a:spLocks noGrp="1" noChangeArrowheads="1"/>
          </p:cNvSpPr>
          <p:nvPr>
            <p:ph type="body" idx="1"/>
          </p:nvPr>
        </p:nvSpPr>
        <p:spPr bwMode="auto">
          <a:xfrm>
            <a:off x="914400" y="1772816"/>
            <a:ext cx="10363200" cy="439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pic>
        <p:nvPicPr>
          <p:cNvPr id="1029" name="Picture 74" descr="UNODC_logo_E_unblue_3">
            <a:extLst>
              <a:ext uri="{FF2B5EF4-FFF2-40B4-BE49-F238E27FC236}">
                <a16:creationId xmlns:a16="http://schemas.microsoft.com/office/drawing/2014/main" id="{8E035DA6-F6E2-45C5-AEA7-582F99E5DBBF}"/>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63352" y="104159"/>
            <a:ext cx="3192520" cy="593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043" r:id="rId1"/>
    <p:sldLayoutId id="2147485044" r:id="rId2"/>
    <p:sldLayoutId id="2147485045" r:id="rId3"/>
    <p:sldLayoutId id="2147485046" r:id="rId4"/>
    <p:sldLayoutId id="2147485047" r:id="rId5"/>
    <p:sldLayoutId id="2147485048" r:id="rId6"/>
    <p:sldLayoutId id="2147485049" r:id="rId7"/>
    <p:sldLayoutId id="2147485050" r:id="rId8"/>
    <p:sldLayoutId id="2147485051" r:id="rId9"/>
    <p:sldLayoutId id="2147485052" r:id="rId10"/>
    <p:sldLayoutId id="2147485053" r:id="rId11"/>
  </p:sldLayoutIdLst>
  <p:transition>
    <p:cut/>
  </p:transition>
  <p:hf sldNum="0" hdr="0" ftr="0" dt="0"/>
  <p:txStyles>
    <p:titleStyle>
      <a:lvl1pPr algn="l" rtl="0" eaLnBrk="0" fontAlgn="base" hangingPunct="0">
        <a:spcBef>
          <a:spcPct val="0"/>
        </a:spcBef>
        <a:spcAft>
          <a:spcPct val="0"/>
        </a:spcAft>
        <a:defRPr sz="3600" b="1">
          <a:solidFill>
            <a:srgbClr val="FFFFFF"/>
          </a:solidFill>
          <a:latin typeface="+mj-lt"/>
          <a:ea typeface="+mj-ea"/>
          <a:cs typeface="+mj-cs"/>
        </a:defRPr>
      </a:lvl1pPr>
      <a:lvl2pPr algn="l" rtl="0" eaLnBrk="0" fontAlgn="base" hangingPunct="0">
        <a:spcBef>
          <a:spcPct val="0"/>
        </a:spcBef>
        <a:spcAft>
          <a:spcPct val="0"/>
        </a:spcAft>
        <a:defRPr sz="3000" b="1">
          <a:solidFill>
            <a:srgbClr val="FFFFFF"/>
          </a:solidFill>
          <a:latin typeface="Calibri Light" panose="020F0302020204030204" pitchFamily="34" charset="0"/>
        </a:defRPr>
      </a:lvl2pPr>
      <a:lvl3pPr algn="l" rtl="0" eaLnBrk="0" fontAlgn="base" hangingPunct="0">
        <a:spcBef>
          <a:spcPct val="0"/>
        </a:spcBef>
        <a:spcAft>
          <a:spcPct val="0"/>
        </a:spcAft>
        <a:defRPr sz="3000" b="1">
          <a:solidFill>
            <a:srgbClr val="FFFFFF"/>
          </a:solidFill>
          <a:latin typeface="Calibri Light" panose="020F0302020204030204" pitchFamily="34" charset="0"/>
        </a:defRPr>
      </a:lvl3pPr>
      <a:lvl4pPr algn="l" rtl="0" eaLnBrk="0" fontAlgn="base" hangingPunct="0">
        <a:spcBef>
          <a:spcPct val="0"/>
        </a:spcBef>
        <a:spcAft>
          <a:spcPct val="0"/>
        </a:spcAft>
        <a:defRPr sz="3000" b="1">
          <a:solidFill>
            <a:srgbClr val="FFFFFF"/>
          </a:solidFill>
          <a:latin typeface="Calibri Light" panose="020F0302020204030204" pitchFamily="34" charset="0"/>
        </a:defRPr>
      </a:lvl4pPr>
      <a:lvl5pPr algn="l" rtl="0" eaLnBrk="0" fontAlgn="base" hangingPunct="0">
        <a:spcBef>
          <a:spcPct val="0"/>
        </a:spcBef>
        <a:spcAft>
          <a:spcPct val="0"/>
        </a:spcAft>
        <a:defRPr sz="3000" b="1">
          <a:solidFill>
            <a:srgbClr val="FFFFFF"/>
          </a:solidFill>
          <a:latin typeface="Calibri Light" panose="020F0302020204030204" pitchFamily="34" charset="0"/>
        </a:defRPr>
      </a:lvl5pPr>
      <a:lvl6pPr marL="457189" algn="l" rtl="0" fontAlgn="base">
        <a:spcBef>
          <a:spcPct val="0"/>
        </a:spcBef>
        <a:spcAft>
          <a:spcPct val="0"/>
        </a:spcAft>
        <a:defRPr sz="3000" b="1">
          <a:solidFill>
            <a:srgbClr val="FFFFFF"/>
          </a:solidFill>
          <a:latin typeface="Arial Narrow" pitchFamily="34" charset="0"/>
        </a:defRPr>
      </a:lvl6pPr>
      <a:lvl7pPr marL="914377" algn="l" rtl="0" fontAlgn="base">
        <a:spcBef>
          <a:spcPct val="0"/>
        </a:spcBef>
        <a:spcAft>
          <a:spcPct val="0"/>
        </a:spcAft>
        <a:defRPr sz="3000" b="1">
          <a:solidFill>
            <a:srgbClr val="FFFFFF"/>
          </a:solidFill>
          <a:latin typeface="Arial Narrow" pitchFamily="34" charset="0"/>
        </a:defRPr>
      </a:lvl7pPr>
      <a:lvl8pPr marL="1371566" algn="l" rtl="0" fontAlgn="base">
        <a:spcBef>
          <a:spcPct val="0"/>
        </a:spcBef>
        <a:spcAft>
          <a:spcPct val="0"/>
        </a:spcAft>
        <a:defRPr sz="3000" b="1">
          <a:solidFill>
            <a:srgbClr val="FFFFFF"/>
          </a:solidFill>
          <a:latin typeface="Arial Narrow" pitchFamily="34" charset="0"/>
        </a:defRPr>
      </a:lvl8pPr>
      <a:lvl9pPr marL="1828754" algn="l" rtl="0" fontAlgn="base">
        <a:spcBef>
          <a:spcPct val="0"/>
        </a:spcBef>
        <a:spcAft>
          <a:spcPct val="0"/>
        </a:spcAft>
        <a:defRPr sz="3000" b="1">
          <a:solidFill>
            <a:srgbClr val="FFFFFF"/>
          </a:solidFill>
          <a:latin typeface="Arial Narrow" pitchFamily="34" charset="0"/>
        </a:defRPr>
      </a:lvl9pPr>
    </p:titleStyle>
    <p:bodyStyle>
      <a:lvl1pPr marL="342891" indent="-342891" algn="l" rtl="0" eaLnBrk="0" fontAlgn="base" hangingPunct="0">
        <a:spcBef>
          <a:spcPct val="20000"/>
        </a:spcBef>
        <a:spcAft>
          <a:spcPct val="0"/>
        </a:spcAft>
        <a:buChar char="•"/>
        <a:defRPr sz="2800">
          <a:solidFill>
            <a:srgbClr val="FFFFFF"/>
          </a:solidFill>
          <a:latin typeface="+mn-lt"/>
          <a:ea typeface="+mn-ea"/>
          <a:cs typeface="+mn-cs"/>
        </a:defRPr>
      </a:lvl1pPr>
      <a:lvl2pPr marL="742932" indent="-285744" algn="l" rtl="0" eaLnBrk="0" fontAlgn="base" hangingPunct="0">
        <a:spcBef>
          <a:spcPct val="20000"/>
        </a:spcBef>
        <a:spcAft>
          <a:spcPct val="0"/>
        </a:spcAft>
        <a:buChar char="–"/>
        <a:defRPr sz="2400">
          <a:solidFill>
            <a:srgbClr val="FFFFFF"/>
          </a:solidFill>
          <a:latin typeface="+mn-lt"/>
        </a:defRPr>
      </a:lvl2pPr>
      <a:lvl3pPr marL="1142971" indent="-228594" algn="l" rtl="0" eaLnBrk="0" fontAlgn="base" hangingPunct="0">
        <a:spcBef>
          <a:spcPct val="20000"/>
        </a:spcBef>
        <a:spcAft>
          <a:spcPct val="0"/>
        </a:spcAft>
        <a:buChar char="•"/>
        <a:defRPr sz="2000">
          <a:solidFill>
            <a:srgbClr val="FFFFFF"/>
          </a:solidFill>
          <a:latin typeface="+mn-lt"/>
        </a:defRPr>
      </a:lvl3pPr>
      <a:lvl4pPr marL="1600160" indent="-228594" algn="l" rtl="0" eaLnBrk="0" fontAlgn="base" hangingPunct="0">
        <a:spcBef>
          <a:spcPct val="20000"/>
        </a:spcBef>
        <a:spcAft>
          <a:spcPct val="0"/>
        </a:spcAft>
        <a:buChar char="–"/>
        <a:defRPr sz="2000">
          <a:solidFill>
            <a:srgbClr val="FFFFFF"/>
          </a:solidFill>
          <a:latin typeface="+mn-lt"/>
        </a:defRPr>
      </a:lvl4pPr>
      <a:lvl5pPr marL="2057349" indent="-228594" algn="l" rtl="0" eaLnBrk="0" fontAlgn="base" hangingPunct="0">
        <a:spcBef>
          <a:spcPct val="20000"/>
        </a:spcBef>
        <a:spcAft>
          <a:spcPct val="0"/>
        </a:spcAft>
        <a:buChar char="»"/>
        <a:defRPr sz="2000">
          <a:solidFill>
            <a:srgbClr val="FFFFFF"/>
          </a:solidFill>
          <a:latin typeface="+mn-lt"/>
        </a:defRPr>
      </a:lvl5pPr>
      <a:lvl6pPr marL="2514537" indent="-228594" algn="l" rtl="0" fontAlgn="base">
        <a:spcBef>
          <a:spcPct val="20000"/>
        </a:spcBef>
        <a:spcAft>
          <a:spcPct val="0"/>
        </a:spcAft>
        <a:buChar char="»"/>
        <a:defRPr>
          <a:solidFill>
            <a:srgbClr val="FFFFFF"/>
          </a:solidFill>
          <a:latin typeface="+mn-lt"/>
        </a:defRPr>
      </a:lvl6pPr>
      <a:lvl7pPr marL="2971726" indent="-228594" algn="l" rtl="0" fontAlgn="base">
        <a:spcBef>
          <a:spcPct val="20000"/>
        </a:spcBef>
        <a:spcAft>
          <a:spcPct val="0"/>
        </a:spcAft>
        <a:buChar char="»"/>
        <a:defRPr>
          <a:solidFill>
            <a:srgbClr val="FFFFFF"/>
          </a:solidFill>
          <a:latin typeface="+mn-lt"/>
        </a:defRPr>
      </a:lvl7pPr>
      <a:lvl8pPr marL="3428914" indent="-228594" algn="l" rtl="0" fontAlgn="base">
        <a:spcBef>
          <a:spcPct val="20000"/>
        </a:spcBef>
        <a:spcAft>
          <a:spcPct val="0"/>
        </a:spcAft>
        <a:buChar char="»"/>
        <a:defRPr>
          <a:solidFill>
            <a:srgbClr val="FFFFFF"/>
          </a:solidFill>
          <a:latin typeface="+mn-lt"/>
        </a:defRPr>
      </a:lvl8pPr>
      <a:lvl9pPr marL="3886103" indent="-228594" algn="l" rtl="0" fontAlgn="base">
        <a:spcBef>
          <a:spcPct val="20000"/>
        </a:spcBef>
        <a:spcAft>
          <a:spcPct val="0"/>
        </a:spcAft>
        <a:buChar char="»"/>
        <a:defRPr>
          <a:solidFill>
            <a:srgbClr val="FFFFFF"/>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9">
            <a:extLst>
              <a:ext uri="{FF2B5EF4-FFF2-40B4-BE49-F238E27FC236}">
                <a16:creationId xmlns:a16="http://schemas.microsoft.com/office/drawing/2014/main" id="{69238150-22CC-4DB3-B740-41D8EB793CA9}"/>
              </a:ext>
            </a:extLst>
          </p:cNvPr>
          <p:cNvSpPr>
            <a:spLocks noGrp="1" noChangeArrowheads="1"/>
          </p:cNvSpPr>
          <p:nvPr>
            <p:ph type="ctrTitle" sz="quarter"/>
          </p:nvPr>
        </p:nvSpPr>
        <p:spPr>
          <a:xfrm>
            <a:off x="2999656" y="3429004"/>
            <a:ext cx="8089561" cy="2539157"/>
          </a:xfrm>
          <a:noFill/>
        </p:spPr>
        <p:txBody>
          <a:bodyPr/>
          <a:lstStyle/>
          <a:p>
            <a:pPr eaLnBrk="1" hangingPunct="1"/>
            <a:r>
              <a:rPr lang="en-US" altLang="en-US" dirty="0">
                <a:cs typeface="Calibri Light" panose="020F0302020204030204" pitchFamily="34" charset="0"/>
              </a:rPr>
              <a:t>Addressing e-waste from a criminal justice perspective</a:t>
            </a:r>
            <a:br>
              <a:rPr lang="en-US" altLang="en-US" sz="4000" dirty="0">
                <a:cs typeface="Calibri Light" panose="020F0302020204030204" pitchFamily="34" charset="0"/>
              </a:rPr>
            </a:br>
            <a:r>
              <a:rPr lang="en-US" altLang="en-US" sz="1100" dirty="0">
                <a:solidFill>
                  <a:srgbClr val="0FA6D7"/>
                </a:solidFill>
                <a:cs typeface="Calibri Light" panose="020F0302020204030204" pitchFamily="34" charset="0"/>
              </a:rPr>
              <a:t>Space</a:t>
            </a:r>
            <a:br>
              <a:rPr lang="en-US" altLang="en-US" sz="3200" dirty="0">
                <a:cs typeface="Calibri Light" panose="020F0302020204030204" pitchFamily="34" charset="0"/>
              </a:rPr>
            </a:br>
            <a:r>
              <a:rPr lang="en-US" altLang="en-US" sz="2800" b="0" dirty="0">
                <a:cs typeface="Calibri Light" panose="020F0302020204030204" pitchFamily="34" charset="0"/>
              </a:rPr>
              <a:t>Niels Peters Williams, Associate Programme Officer</a:t>
            </a:r>
            <a:br>
              <a:rPr lang="en-US" altLang="en-US" sz="2800" b="0" dirty="0">
                <a:cs typeface="Calibri Light" panose="020F0302020204030204" pitchFamily="34" charset="0"/>
              </a:rPr>
            </a:br>
            <a:r>
              <a:rPr lang="en-US" altLang="en-US" sz="1200" b="0" dirty="0">
                <a:cs typeface="Calibri Light" panose="020F0302020204030204" pitchFamily="34" charset="0"/>
              </a:rPr>
              <a:t>   </a:t>
            </a:r>
            <a:br>
              <a:rPr lang="en-US" altLang="en-US" sz="2800" b="0" dirty="0">
                <a:cs typeface="Calibri Light" panose="020F0302020204030204" pitchFamily="34" charset="0"/>
              </a:rPr>
            </a:br>
            <a:r>
              <a:rPr lang="en-US" altLang="en-US" sz="1800" b="0" dirty="0">
                <a:cs typeface="Calibri Light" panose="020F0302020204030204" pitchFamily="34" charset="0"/>
              </a:rPr>
              <a:t>7th EACO Regional E-Waste Workshop on Sustainable E-Waste Management in the East African Region, 24 March 2025</a:t>
            </a:r>
          </a:p>
        </p:txBody>
      </p:sp>
      <p:sp>
        <p:nvSpPr>
          <p:cNvPr id="16388" name="Rectangle 40">
            <a:extLst>
              <a:ext uri="{FF2B5EF4-FFF2-40B4-BE49-F238E27FC236}">
                <a16:creationId xmlns:a16="http://schemas.microsoft.com/office/drawing/2014/main" id="{1663CA9D-5614-4362-A5C9-0F628FE6C298}"/>
              </a:ext>
            </a:extLst>
          </p:cNvPr>
          <p:cNvSpPr>
            <a:spLocks noChangeArrowheads="1"/>
          </p:cNvSpPr>
          <p:nvPr/>
        </p:nvSpPr>
        <p:spPr bwMode="auto">
          <a:xfrm>
            <a:off x="7848600" y="61722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rgbClr val="FFFFFF"/>
                </a:solidFill>
                <a:latin typeface="Calibri" panose="020F0502020204030204" pitchFamily="34" charset="0"/>
              </a:defRPr>
            </a:lvl1pPr>
            <a:lvl2pPr marL="742950" indent="-285750">
              <a:spcBef>
                <a:spcPct val="20000"/>
              </a:spcBef>
              <a:buChar char="–"/>
              <a:defRPr sz="2400">
                <a:solidFill>
                  <a:srgbClr val="FFFFFF"/>
                </a:solidFill>
                <a:latin typeface="Calibri" panose="020F0502020204030204" pitchFamily="34" charset="0"/>
              </a:defRPr>
            </a:lvl2pPr>
            <a:lvl3pPr marL="1143000" indent="-228600">
              <a:spcBef>
                <a:spcPct val="20000"/>
              </a:spcBef>
              <a:buChar char="•"/>
              <a:defRPr sz="2000">
                <a:solidFill>
                  <a:srgbClr val="FFFFFF"/>
                </a:solidFill>
                <a:latin typeface="Calibri" panose="020F0502020204030204" pitchFamily="34" charset="0"/>
              </a:defRPr>
            </a:lvl3pPr>
            <a:lvl4pPr marL="1600200" indent="-228600">
              <a:spcBef>
                <a:spcPct val="20000"/>
              </a:spcBef>
              <a:buChar char="–"/>
              <a:defRPr sz="2000">
                <a:solidFill>
                  <a:srgbClr val="FFFFFF"/>
                </a:solidFill>
                <a:latin typeface="Calibri" panose="020F0502020204030204" pitchFamily="34" charset="0"/>
              </a:defRPr>
            </a:lvl4pPr>
            <a:lvl5pPr marL="2057400" indent="-228600">
              <a:spcBef>
                <a:spcPct val="20000"/>
              </a:spcBef>
              <a:buChar char="»"/>
              <a:defRPr sz="2000">
                <a:solidFill>
                  <a:srgbClr val="FFFFFF"/>
                </a:solidFill>
                <a:latin typeface="Calibri" panose="020F0502020204030204" pitchFamily="34" charset="0"/>
              </a:defRPr>
            </a:lvl5pPr>
            <a:lvl6pPr marL="2514600" indent="-228600" eaLnBrk="0" fontAlgn="base" hangingPunct="0">
              <a:spcBef>
                <a:spcPct val="20000"/>
              </a:spcBef>
              <a:spcAft>
                <a:spcPct val="0"/>
              </a:spcAft>
              <a:buChar char="»"/>
              <a:defRPr sz="2000">
                <a:solidFill>
                  <a:srgbClr val="FFFFFF"/>
                </a:solidFill>
                <a:latin typeface="Calibri" panose="020F0502020204030204" pitchFamily="34" charset="0"/>
              </a:defRPr>
            </a:lvl6pPr>
            <a:lvl7pPr marL="2971800" indent="-228600" eaLnBrk="0" fontAlgn="base" hangingPunct="0">
              <a:spcBef>
                <a:spcPct val="20000"/>
              </a:spcBef>
              <a:spcAft>
                <a:spcPct val="0"/>
              </a:spcAft>
              <a:buChar char="»"/>
              <a:defRPr sz="2000">
                <a:solidFill>
                  <a:srgbClr val="FFFFFF"/>
                </a:solidFill>
                <a:latin typeface="Calibri" panose="020F0502020204030204" pitchFamily="34" charset="0"/>
              </a:defRPr>
            </a:lvl7pPr>
            <a:lvl8pPr marL="3429000" indent="-228600" eaLnBrk="0" fontAlgn="base" hangingPunct="0">
              <a:spcBef>
                <a:spcPct val="20000"/>
              </a:spcBef>
              <a:spcAft>
                <a:spcPct val="0"/>
              </a:spcAft>
              <a:buChar char="»"/>
              <a:defRPr sz="2000">
                <a:solidFill>
                  <a:srgbClr val="FFFFFF"/>
                </a:solidFill>
                <a:latin typeface="Calibri" panose="020F0502020204030204" pitchFamily="34" charset="0"/>
              </a:defRPr>
            </a:lvl8pPr>
            <a:lvl9pPr marL="3886200" indent="-228600" eaLnBrk="0" fontAlgn="base" hangingPunct="0">
              <a:spcBef>
                <a:spcPct val="20000"/>
              </a:spcBef>
              <a:spcAft>
                <a:spcPct val="0"/>
              </a:spcAft>
              <a:buChar char="»"/>
              <a:defRPr sz="2000">
                <a:solidFill>
                  <a:srgbClr val="FFFFFF"/>
                </a:solidFill>
                <a:latin typeface="Calibri" panose="020F0502020204030204" pitchFamily="34" charset="0"/>
              </a:defRPr>
            </a:lvl9pPr>
          </a:lstStyle>
          <a:p>
            <a:pPr algn="r" eaLnBrk="1" hangingPunct="1">
              <a:spcBef>
                <a:spcPct val="0"/>
              </a:spcBef>
              <a:buFontTx/>
              <a:buNone/>
            </a:pPr>
            <a:endParaRPr lang="en-US" altLang="en-US" sz="1400" b="1">
              <a:latin typeface="Arial Narrow" panose="020B0606020202030204" pitchFamily="34" charset="0"/>
            </a:endParaRPr>
          </a:p>
        </p:txBody>
      </p:sp>
      <p:pic>
        <p:nvPicPr>
          <p:cNvPr id="4" name="Picture 3">
            <a:extLst>
              <a:ext uri="{FF2B5EF4-FFF2-40B4-BE49-F238E27FC236}">
                <a16:creationId xmlns:a16="http://schemas.microsoft.com/office/drawing/2014/main" id="{0900B491-4F1E-CEC9-B97B-6547AF0E9E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424" y="476672"/>
            <a:ext cx="10801199" cy="2160240"/>
          </a:xfrm>
          <a:prstGeom prst="rect">
            <a:avLst/>
          </a:prstGeom>
        </p:spPr>
      </p:pic>
      <p:pic>
        <p:nvPicPr>
          <p:cNvPr id="5" name="Picture 4" descr="A black background with a black square&#10;&#10;Description automatically generated with medium confidence">
            <a:extLst>
              <a:ext uri="{FF2B5EF4-FFF2-40B4-BE49-F238E27FC236}">
                <a16:creationId xmlns:a16="http://schemas.microsoft.com/office/drawing/2014/main" id="{37232568-B455-1E3C-A19B-A53151F16B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9456" y="116691"/>
            <a:ext cx="8947540" cy="2520221"/>
          </a:xfrm>
          <a:prstGeom prst="rect">
            <a:avLst/>
          </a:prstGeom>
        </p:spPr>
      </p:pic>
    </p:spTree>
  </p:cSld>
  <p:clrMapOvr>
    <a:masterClrMapping/>
  </p:clrMapOvr>
  <p:transition>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DF519-DC12-899B-3C2E-58DF0896A3C1}"/>
              </a:ext>
            </a:extLst>
          </p:cNvPr>
          <p:cNvSpPr>
            <a:spLocks noGrp="1"/>
          </p:cNvSpPr>
          <p:nvPr>
            <p:ph type="title"/>
          </p:nvPr>
        </p:nvSpPr>
        <p:spPr/>
        <p:txBody>
          <a:bodyPr/>
          <a:lstStyle/>
          <a:p>
            <a:r>
              <a:rPr lang="en-US" dirty="0"/>
              <a:t>Legislative Guide on Waste Trafficking</a:t>
            </a:r>
            <a:endParaRPr lang="en-GB" dirty="0"/>
          </a:p>
        </p:txBody>
      </p:sp>
      <p:pic>
        <p:nvPicPr>
          <p:cNvPr id="11" name="Content Placeholder 10" descr="A plastic bag in the water&#10;&#10;Description automatically generated">
            <a:extLst>
              <a:ext uri="{FF2B5EF4-FFF2-40B4-BE49-F238E27FC236}">
                <a16:creationId xmlns:a16="http://schemas.microsoft.com/office/drawing/2014/main" id="{34F99264-5691-99F5-940E-10E39D829413}"/>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8328248" y="1516491"/>
            <a:ext cx="3701068" cy="5235221"/>
          </a:xfrm>
        </p:spPr>
      </p:pic>
      <p:sp>
        <p:nvSpPr>
          <p:cNvPr id="7" name="Content Placeholder 6">
            <a:extLst>
              <a:ext uri="{FF2B5EF4-FFF2-40B4-BE49-F238E27FC236}">
                <a16:creationId xmlns:a16="http://schemas.microsoft.com/office/drawing/2014/main" id="{E0420897-4DD7-63AB-FDEC-7414799056C8}"/>
              </a:ext>
            </a:extLst>
          </p:cNvPr>
          <p:cNvSpPr>
            <a:spLocks noGrp="1"/>
          </p:cNvSpPr>
          <p:nvPr>
            <p:ph sz="half" idx="1"/>
          </p:nvPr>
        </p:nvSpPr>
        <p:spPr>
          <a:xfrm>
            <a:off x="914400" y="1981200"/>
            <a:ext cx="7053808" cy="4114800"/>
          </a:xfrm>
        </p:spPr>
        <p:txBody>
          <a:bodyPr/>
          <a:lstStyle/>
          <a:p>
            <a:r>
              <a:rPr lang="en-US" dirty="0">
                <a:solidFill>
                  <a:srgbClr val="F2D37A"/>
                </a:solidFill>
              </a:rPr>
              <a:t>8</a:t>
            </a:r>
            <a:r>
              <a:rPr lang="en-US" dirty="0">
                <a:solidFill>
                  <a:srgbClr val="EAB724"/>
                </a:solidFill>
              </a:rPr>
              <a:t> </a:t>
            </a:r>
            <a:r>
              <a:rPr lang="en-US" dirty="0">
                <a:solidFill>
                  <a:schemeClr val="bg1"/>
                </a:solidFill>
              </a:rPr>
              <a:t>chapters</a:t>
            </a:r>
          </a:p>
          <a:p>
            <a:pPr lvl="1"/>
            <a:r>
              <a:rPr lang="en-US" dirty="0">
                <a:solidFill>
                  <a:schemeClr val="bg1"/>
                </a:solidFill>
              </a:rPr>
              <a:t>Explanations of key issues</a:t>
            </a:r>
          </a:p>
          <a:p>
            <a:r>
              <a:rPr lang="en-US" dirty="0">
                <a:solidFill>
                  <a:srgbClr val="F2D37A"/>
                </a:solidFill>
              </a:rPr>
              <a:t>29</a:t>
            </a:r>
            <a:r>
              <a:rPr lang="en-US" dirty="0">
                <a:solidFill>
                  <a:srgbClr val="EAB724"/>
                </a:solidFill>
              </a:rPr>
              <a:t> </a:t>
            </a:r>
            <a:r>
              <a:rPr lang="en-US" dirty="0">
                <a:solidFill>
                  <a:schemeClr val="bg1"/>
                </a:solidFill>
              </a:rPr>
              <a:t>model legislative provisions</a:t>
            </a:r>
          </a:p>
          <a:p>
            <a:pPr lvl="1"/>
            <a:r>
              <a:rPr lang="en-US" dirty="0">
                <a:solidFill>
                  <a:schemeClr val="bg1"/>
                </a:solidFill>
              </a:rPr>
              <a:t>With commentary</a:t>
            </a:r>
          </a:p>
          <a:p>
            <a:r>
              <a:rPr lang="en-US" dirty="0">
                <a:solidFill>
                  <a:srgbClr val="F2D37A"/>
                </a:solidFill>
              </a:rPr>
              <a:t>28</a:t>
            </a:r>
            <a:r>
              <a:rPr lang="en-US" dirty="0">
                <a:solidFill>
                  <a:srgbClr val="EAB724"/>
                </a:solidFill>
              </a:rPr>
              <a:t> </a:t>
            </a:r>
            <a:r>
              <a:rPr lang="en-US" dirty="0">
                <a:solidFill>
                  <a:schemeClr val="bg1"/>
                </a:solidFill>
              </a:rPr>
              <a:t>legislative examples</a:t>
            </a:r>
          </a:p>
          <a:p>
            <a:pPr lvl="1"/>
            <a:r>
              <a:rPr lang="en-US" dirty="0">
                <a:solidFill>
                  <a:schemeClr val="bg1"/>
                </a:solidFill>
              </a:rPr>
              <a:t>Representing different regions and legal systems</a:t>
            </a:r>
          </a:p>
          <a:p>
            <a:pPr marL="57147" indent="0">
              <a:buNone/>
            </a:pPr>
            <a:endParaRPr lang="en-GB" sz="3200" dirty="0">
              <a:solidFill>
                <a:schemeClr val="bg1"/>
              </a:solidFill>
              <a:ea typeface="+mn-ea"/>
              <a:cs typeface="+mn-cs"/>
            </a:endParaRPr>
          </a:p>
          <a:p>
            <a:pPr marL="57147" indent="0">
              <a:buNone/>
            </a:pPr>
            <a:r>
              <a:rPr lang="en-GB" dirty="0">
                <a:solidFill>
                  <a:schemeClr val="bg1"/>
                </a:solidFill>
              </a:rPr>
              <a:t>+ new Legislative Guide on Pollution Crime in development (publication mid-2024)</a:t>
            </a:r>
            <a:endParaRPr lang="en-US" dirty="0">
              <a:solidFill>
                <a:schemeClr val="bg1"/>
              </a:solidFill>
              <a:ea typeface="+mn-ea"/>
              <a:cs typeface="+mn-cs"/>
            </a:endParaRPr>
          </a:p>
        </p:txBody>
      </p:sp>
      <p:pic>
        <p:nvPicPr>
          <p:cNvPr id="3" name="Picture 2">
            <a:extLst>
              <a:ext uri="{FF2B5EF4-FFF2-40B4-BE49-F238E27FC236}">
                <a16:creationId xmlns:a16="http://schemas.microsoft.com/office/drawing/2014/main" id="{8213D131-4F9C-0A57-B05A-F38722C81D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1344" y="12700"/>
            <a:ext cx="3528392" cy="743159"/>
          </a:xfrm>
          <a:prstGeom prst="rect">
            <a:avLst/>
          </a:prstGeom>
        </p:spPr>
      </p:pic>
      <p:pic>
        <p:nvPicPr>
          <p:cNvPr id="4" name="Picture 3" descr="A black background with a black square&#10;&#10;Description automatically generated with medium confidence">
            <a:extLst>
              <a:ext uri="{FF2B5EF4-FFF2-40B4-BE49-F238E27FC236}">
                <a16:creationId xmlns:a16="http://schemas.microsoft.com/office/drawing/2014/main" id="{77E58615-A1EB-E4F0-C564-88E10E61FD8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6024" y="-150166"/>
            <a:ext cx="3503712" cy="986878"/>
          </a:xfrm>
          <a:prstGeom prst="rect">
            <a:avLst/>
          </a:prstGeom>
        </p:spPr>
      </p:pic>
    </p:spTree>
    <p:extLst>
      <p:ext uri="{BB962C8B-B14F-4D97-AF65-F5344CB8AC3E}">
        <p14:creationId xmlns:p14="http://schemas.microsoft.com/office/powerpoint/2010/main" val="1091890602"/>
      </p:ext>
    </p:extLst>
  </p:cSld>
  <p:clrMapOvr>
    <a:masterClrMapping/>
  </p:clrMapOvr>
  <p:transition>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6A93F7E-BCB4-1FB0-58AC-3EDD864368AB}"/>
              </a:ext>
            </a:extLst>
          </p:cNvPr>
          <p:cNvSpPr>
            <a:spLocks noGrp="1"/>
          </p:cNvSpPr>
          <p:nvPr>
            <p:ph type="title"/>
          </p:nvPr>
        </p:nvSpPr>
        <p:spPr/>
        <p:txBody>
          <a:bodyPr/>
          <a:lstStyle/>
          <a:p>
            <a:r>
              <a:rPr lang="en-US" dirty="0"/>
              <a:t>Legislative Guide on Waste Trafficking</a:t>
            </a:r>
            <a:endParaRPr lang="en-GB" dirty="0"/>
          </a:p>
        </p:txBody>
      </p:sp>
      <p:sp>
        <p:nvSpPr>
          <p:cNvPr id="6" name="Content Placeholder 5">
            <a:extLst>
              <a:ext uri="{FF2B5EF4-FFF2-40B4-BE49-F238E27FC236}">
                <a16:creationId xmlns:a16="http://schemas.microsoft.com/office/drawing/2014/main" id="{071BE81A-6A14-B998-3AC9-E46AAD19F00D}"/>
              </a:ext>
            </a:extLst>
          </p:cNvPr>
          <p:cNvSpPr>
            <a:spLocks noGrp="1"/>
          </p:cNvSpPr>
          <p:nvPr>
            <p:ph idx="1"/>
          </p:nvPr>
        </p:nvSpPr>
        <p:spPr>
          <a:xfrm>
            <a:off x="914400" y="1772816"/>
            <a:ext cx="8349952" cy="4392488"/>
          </a:xfrm>
        </p:spPr>
        <p:txBody>
          <a:bodyPr/>
          <a:lstStyle/>
          <a:p>
            <a:pPr marL="0" indent="0">
              <a:buNone/>
            </a:pPr>
            <a:r>
              <a:rPr lang="en-US" b="1" dirty="0"/>
              <a:t>Chapter 1: General considerations</a:t>
            </a:r>
          </a:p>
          <a:p>
            <a:r>
              <a:rPr lang="en-US" dirty="0"/>
              <a:t>International legal framework, domestic waste management legislation, national institutional framework</a:t>
            </a:r>
          </a:p>
          <a:p>
            <a:pPr marL="0" indent="0">
              <a:buNone/>
            </a:pPr>
            <a:endParaRPr lang="en-US" dirty="0"/>
          </a:p>
          <a:p>
            <a:pPr marL="0" indent="0">
              <a:buNone/>
            </a:pPr>
            <a:r>
              <a:rPr lang="en-US" b="1" dirty="0"/>
              <a:t>Chapter 2: General provisions</a:t>
            </a:r>
          </a:p>
          <a:p>
            <a:r>
              <a:rPr lang="en-US" dirty="0"/>
              <a:t>Statement of principles of environmental law, definitions, jurisdiction, waste schedules</a:t>
            </a:r>
            <a:endParaRPr lang="en-GB" dirty="0"/>
          </a:p>
        </p:txBody>
      </p:sp>
      <p:pic>
        <p:nvPicPr>
          <p:cNvPr id="7" name="Content Placeholder 10" descr="A plastic bag in the water&#10;&#10;Description automatically generated">
            <a:extLst>
              <a:ext uri="{FF2B5EF4-FFF2-40B4-BE49-F238E27FC236}">
                <a16:creationId xmlns:a16="http://schemas.microsoft.com/office/drawing/2014/main" id="{DDEB96FB-3FBF-9EFF-EE52-6611E0047D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0306" y="3429000"/>
            <a:ext cx="2349009" cy="3322712"/>
          </a:xfrm>
          <a:prstGeom prst="rect">
            <a:avLst/>
          </a:prstGeom>
        </p:spPr>
      </p:pic>
      <p:pic>
        <p:nvPicPr>
          <p:cNvPr id="10" name="Picture 9">
            <a:extLst>
              <a:ext uri="{FF2B5EF4-FFF2-40B4-BE49-F238E27FC236}">
                <a16:creationId xmlns:a16="http://schemas.microsoft.com/office/drawing/2014/main" id="{9D8BDD74-3D70-D4AF-69F5-C5F4DB9AD1E6}"/>
              </a:ext>
            </a:extLst>
          </p:cNvPr>
          <p:cNvPicPr>
            <a:picLocks noChangeAspect="1"/>
          </p:cNvPicPr>
          <p:nvPr/>
        </p:nvPicPr>
        <p:blipFill>
          <a:blip r:embed="rId3"/>
          <a:stretch>
            <a:fillRect/>
          </a:stretch>
        </p:blipFill>
        <p:spPr>
          <a:xfrm>
            <a:off x="9680306" y="1007264"/>
            <a:ext cx="2349009" cy="2349009"/>
          </a:xfrm>
          <a:prstGeom prst="rect">
            <a:avLst/>
          </a:prstGeom>
        </p:spPr>
      </p:pic>
      <p:pic>
        <p:nvPicPr>
          <p:cNvPr id="2" name="Picture 1">
            <a:extLst>
              <a:ext uri="{FF2B5EF4-FFF2-40B4-BE49-F238E27FC236}">
                <a16:creationId xmlns:a16="http://schemas.microsoft.com/office/drawing/2014/main" id="{EA42318E-E7D8-7E93-EC93-140F73CF36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1344" y="12700"/>
            <a:ext cx="3528392" cy="743159"/>
          </a:xfrm>
          <a:prstGeom prst="rect">
            <a:avLst/>
          </a:prstGeom>
        </p:spPr>
      </p:pic>
      <p:pic>
        <p:nvPicPr>
          <p:cNvPr id="3" name="Picture 2" descr="A black background with a black square&#10;&#10;Description automatically generated with medium confidence">
            <a:extLst>
              <a:ext uri="{FF2B5EF4-FFF2-40B4-BE49-F238E27FC236}">
                <a16:creationId xmlns:a16="http://schemas.microsoft.com/office/drawing/2014/main" id="{7B629C7B-9299-2C81-D770-9FAA692F477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6024" y="-150166"/>
            <a:ext cx="3503712" cy="986878"/>
          </a:xfrm>
          <a:prstGeom prst="rect">
            <a:avLst/>
          </a:prstGeom>
        </p:spPr>
      </p:pic>
    </p:spTree>
    <p:extLst>
      <p:ext uri="{BB962C8B-B14F-4D97-AF65-F5344CB8AC3E}">
        <p14:creationId xmlns:p14="http://schemas.microsoft.com/office/powerpoint/2010/main" val="16218667"/>
      </p:ext>
    </p:extLst>
  </p:cSld>
  <p:clrMapOvr>
    <a:masterClrMapping/>
  </p:clrMapOvr>
  <p:transition>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6A93F7E-BCB4-1FB0-58AC-3EDD864368AB}"/>
              </a:ext>
            </a:extLst>
          </p:cNvPr>
          <p:cNvSpPr>
            <a:spLocks noGrp="1"/>
          </p:cNvSpPr>
          <p:nvPr>
            <p:ph type="title"/>
          </p:nvPr>
        </p:nvSpPr>
        <p:spPr/>
        <p:txBody>
          <a:bodyPr/>
          <a:lstStyle/>
          <a:p>
            <a:r>
              <a:rPr lang="en-US" dirty="0"/>
              <a:t>Legislative Guide on Waste Trafficking</a:t>
            </a:r>
            <a:endParaRPr lang="en-GB" dirty="0"/>
          </a:p>
        </p:txBody>
      </p:sp>
      <p:sp>
        <p:nvSpPr>
          <p:cNvPr id="6" name="Content Placeholder 5">
            <a:extLst>
              <a:ext uri="{FF2B5EF4-FFF2-40B4-BE49-F238E27FC236}">
                <a16:creationId xmlns:a16="http://schemas.microsoft.com/office/drawing/2014/main" id="{071BE81A-6A14-B998-3AC9-E46AAD19F00D}"/>
              </a:ext>
            </a:extLst>
          </p:cNvPr>
          <p:cNvSpPr>
            <a:spLocks noGrp="1"/>
          </p:cNvSpPr>
          <p:nvPr>
            <p:ph idx="1"/>
          </p:nvPr>
        </p:nvSpPr>
        <p:spPr>
          <a:xfrm>
            <a:off x="914400" y="1772816"/>
            <a:ext cx="8349952" cy="4392488"/>
          </a:xfrm>
        </p:spPr>
        <p:txBody>
          <a:bodyPr/>
          <a:lstStyle/>
          <a:p>
            <a:pPr marL="0" indent="0">
              <a:buNone/>
            </a:pPr>
            <a:r>
              <a:rPr lang="en-US" sz="2400" b="1" dirty="0"/>
              <a:t>Chapter 3: Offences and liability</a:t>
            </a:r>
          </a:p>
          <a:p>
            <a:r>
              <a:rPr lang="en-US" sz="2400" dirty="0"/>
              <a:t>Elements of criminal offences</a:t>
            </a:r>
          </a:p>
          <a:p>
            <a:r>
              <a:rPr lang="en-US" sz="2400" dirty="0"/>
              <a:t>Waste offences</a:t>
            </a:r>
          </a:p>
          <a:p>
            <a:pPr lvl="1"/>
            <a:r>
              <a:rPr lang="en-US" sz="2000" dirty="0"/>
              <a:t>Waste trafficking, document fraud in connection with waste management</a:t>
            </a:r>
          </a:p>
          <a:p>
            <a:r>
              <a:rPr lang="en-US" sz="2400" dirty="0"/>
              <a:t>Ancillary offences</a:t>
            </a:r>
          </a:p>
          <a:p>
            <a:pPr lvl="1"/>
            <a:r>
              <a:rPr lang="en-US" sz="2000" dirty="0"/>
              <a:t>Conspiracy and criminal association, money-laundering, corruption, obstruction of justice</a:t>
            </a:r>
          </a:p>
          <a:p>
            <a:r>
              <a:rPr lang="en-US" sz="2400" dirty="0"/>
              <a:t>Secondary liability, liability for attempts</a:t>
            </a:r>
          </a:p>
          <a:p>
            <a:r>
              <a:rPr lang="en-US" sz="2400" dirty="0"/>
              <a:t>Liability of legal persons</a:t>
            </a:r>
          </a:p>
          <a:p>
            <a:pPr lvl="1"/>
            <a:r>
              <a:rPr lang="en-US" sz="2000" dirty="0"/>
              <a:t>Including due diligence obligations, challenges to establishing liability</a:t>
            </a:r>
          </a:p>
          <a:p>
            <a:r>
              <a:rPr lang="en-US" sz="2400" dirty="0" err="1"/>
              <a:t>Defences</a:t>
            </a:r>
            <a:endParaRPr lang="en-US" sz="2400" dirty="0"/>
          </a:p>
        </p:txBody>
      </p:sp>
      <p:pic>
        <p:nvPicPr>
          <p:cNvPr id="7" name="Content Placeholder 10" descr="A plastic bag in the water&#10;&#10;Description automatically generated">
            <a:extLst>
              <a:ext uri="{FF2B5EF4-FFF2-40B4-BE49-F238E27FC236}">
                <a16:creationId xmlns:a16="http://schemas.microsoft.com/office/drawing/2014/main" id="{DDEB96FB-3FBF-9EFF-EE52-6611E0047D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0306" y="3429000"/>
            <a:ext cx="2349009" cy="3322712"/>
          </a:xfrm>
          <a:prstGeom prst="rect">
            <a:avLst/>
          </a:prstGeom>
        </p:spPr>
      </p:pic>
      <p:pic>
        <p:nvPicPr>
          <p:cNvPr id="2" name="Picture 1">
            <a:extLst>
              <a:ext uri="{FF2B5EF4-FFF2-40B4-BE49-F238E27FC236}">
                <a16:creationId xmlns:a16="http://schemas.microsoft.com/office/drawing/2014/main" id="{C5D521FB-8462-20A1-82A0-371DA5776BDE}"/>
              </a:ext>
            </a:extLst>
          </p:cNvPr>
          <p:cNvPicPr>
            <a:picLocks noChangeAspect="1"/>
          </p:cNvPicPr>
          <p:nvPr/>
        </p:nvPicPr>
        <p:blipFill>
          <a:blip r:embed="rId3"/>
          <a:stretch>
            <a:fillRect/>
          </a:stretch>
        </p:blipFill>
        <p:spPr>
          <a:xfrm>
            <a:off x="9680306" y="1007264"/>
            <a:ext cx="2349009" cy="2349009"/>
          </a:xfrm>
          <a:prstGeom prst="rect">
            <a:avLst/>
          </a:prstGeom>
        </p:spPr>
      </p:pic>
      <p:pic>
        <p:nvPicPr>
          <p:cNvPr id="3" name="Picture 2">
            <a:extLst>
              <a:ext uri="{FF2B5EF4-FFF2-40B4-BE49-F238E27FC236}">
                <a16:creationId xmlns:a16="http://schemas.microsoft.com/office/drawing/2014/main" id="{F9E01988-CCFA-6016-5C95-3B6FC85D87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1344" y="12700"/>
            <a:ext cx="3528392" cy="743159"/>
          </a:xfrm>
          <a:prstGeom prst="rect">
            <a:avLst/>
          </a:prstGeom>
        </p:spPr>
      </p:pic>
      <p:pic>
        <p:nvPicPr>
          <p:cNvPr id="4" name="Picture 3" descr="A black background with a black square&#10;&#10;Description automatically generated with medium confidence">
            <a:extLst>
              <a:ext uri="{FF2B5EF4-FFF2-40B4-BE49-F238E27FC236}">
                <a16:creationId xmlns:a16="http://schemas.microsoft.com/office/drawing/2014/main" id="{0BFA80C9-6540-A1A0-6CF9-DE639176CB6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6024" y="-150166"/>
            <a:ext cx="3503712" cy="986878"/>
          </a:xfrm>
          <a:prstGeom prst="rect">
            <a:avLst/>
          </a:prstGeom>
        </p:spPr>
      </p:pic>
    </p:spTree>
    <p:extLst>
      <p:ext uri="{BB962C8B-B14F-4D97-AF65-F5344CB8AC3E}">
        <p14:creationId xmlns:p14="http://schemas.microsoft.com/office/powerpoint/2010/main" val="4142091812"/>
      </p:ext>
    </p:extLst>
  </p:cSld>
  <p:clrMapOvr>
    <a:masterClrMapping/>
  </p:clrMapOvr>
  <p:transition>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6A93F7E-BCB4-1FB0-58AC-3EDD864368AB}"/>
              </a:ext>
            </a:extLst>
          </p:cNvPr>
          <p:cNvSpPr>
            <a:spLocks noGrp="1"/>
          </p:cNvSpPr>
          <p:nvPr>
            <p:ph type="title"/>
          </p:nvPr>
        </p:nvSpPr>
        <p:spPr/>
        <p:txBody>
          <a:bodyPr/>
          <a:lstStyle/>
          <a:p>
            <a:r>
              <a:rPr lang="en-US" dirty="0"/>
              <a:t>Legislative Guide on Waste Trafficking</a:t>
            </a:r>
            <a:endParaRPr lang="en-GB" dirty="0"/>
          </a:p>
        </p:txBody>
      </p:sp>
      <p:sp>
        <p:nvSpPr>
          <p:cNvPr id="6" name="Content Placeholder 5">
            <a:extLst>
              <a:ext uri="{FF2B5EF4-FFF2-40B4-BE49-F238E27FC236}">
                <a16:creationId xmlns:a16="http://schemas.microsoft.com/office/drawing/2014/main" id="{071BE81A-6A14-B998-3AC9-E46AAD19F00D}"/>
              </a:ext>
            </a:extLst>
          </p:cNvPr>
          <p:cNvSpPr>
            <a:spLocks noGrp="1"/>
          </p:cNvSpPr>
          <p:nvPr>
            <p:ph idx="1"/>
          </p:nvPr>
        </p:nvSpPr>
        <p:spPr>
          <a:xfrm>
            <a:off x="914400" y="1772816"/>
            <a:ext cx="8349952" cy="4392488"/>
          </a:xfrm>
        </p:spPr>
        <p:txBody>
          <a:bodyPr/>
          <a:lstStyle/>
          <a:p>
            <a:pPr marL="0" indent="0">
              <a:buNone/>
            </a:pPr>
            <a:r>
              <a:rPr lang="en-US" b="1" dirty="0"/>
              <a:t>Chapter 4: Investigation</a:t>
            </a:r>
          </a:p>
          <a:p>
            <a:r>
              <a:rPr lang="en-US" dirty="0"/>
              <a:t>General and special investigative techniques, seizure and confiscation, evidential considerations</a:t>
            </a:r>
          </a:p>
          <a:p>
            <a:pPr marL="0" indent="0">
              <a:buNone/>
            </a:pPr>
            <a:endParaRPr lang="en-US" dirty="0"/>
          </a:p>
          <a:p>
            <a:pPr marL="0" indent="0">
              <a:buNone/>
            </a:pPr>
            <a:r>
              <a:rPr lang="en-US" b="1" dirty="0"/>
              <a:t>Chapter 5: International cooperation</a:t>
            </a:r>
          </a:p>
          <a:p>
            <a:r>
              <a:rPr lang="en-US" dirty="0"/>
              <a:t>Mutual legal assistance (MLA), law enforcement cooperation, extradition, joint investigations</a:t>
            </a:r>
          </a:p>
          <a:p>
            <a:endParaRPr lang="en-US" dirty="0"/>
          </a:p>
          <a:p>
            <a:pPr marL="0" indent="0">
              <a:buNone/>
            </a:pPr>
            <a:endParaRPr lang="en-GB" dirty="0"/>
          </a:p>
        </p:txBody>
      </p:sp>
      <p:pic>
        <p:nvPicPr>
          <p:cNvPr id="7" name="Content Placeholder 10" descr="A plastic bag in the water&#10;&#10;Description automatically generated">
            <a:extLst>
              <a:ext uri="{FF2B5EF4-FFF2-40B4-BE49-F238E27FC236}">
                <a16:creationId xmlns:a16="http://schemas.microsoft.com/office/drawing/2014/main" id="{DDEB96FB-3FBF-9EFF-EE52-6611E0047D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0306" y="3429000"/>
            <a:ext cx="2349009" cy="3322712"/>
          </a:xfrm>
          <a:prstGeom prst="rect">
            <a:avLst/>
          </a:prstGeom>
        </p:spPr>
      </p:pic>
      <p:pic>
        <p:nvPicPr>
          <p:cNvPr id="2" name="Picture 1">
            <a:extLst>
              <a:ext uri="{FF2B5EF4-FFF2-40B4-BE49-F238E27FC236}">
                <a16:creationId xmlns:a16="http://schemas.microsoft.com/office/drawing/2014/main" id="{3F5B4A95-E0F6-2C65-D1E6-6A9855B89206}"/>
              </a:ext>
            </a:extLst>
          </p:cNvPr>
          <p:cNvPicPr>
            <a:picLocks noChangeAspect="1"/>
          </p:cNvPicPr>
          <p:nvPr/>
        </p:nvPicPr>
        <p:blipFill>
          <a:blip r:embed="rId3"/>
          <a:stretch>
            <a:fillRect/>
          </a:stretch>
        </p:blipFill>
        <p:spPr>
          <a:xfrm>
            <a:off x="9680306" y="1007264"/>
            <a:ext cx="2349009" cy="2349009"/>
          </a:xfrm>
          <a:prstGeom prst="rect">
            <a:avLst/>
          </a:prstGeom>
        </p:spPr>
      </p:pic>
      <p:pic>
        <p:nvPicPr>
          <p:cNvPr id="3" name="Picture 2">
            <a:extLst>
              <a:ext uri="{FF2B5EF4-FFF2-40B4-BE49-F238E27FC236}">
                <a16:creationId xmlns:a16="http://schemas.microsoft.com/office/drawing/2014/main" id="{AC7A21EA-2F92-FF03-DA5A-8E6AEE007E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1344" y="12700"/>
            <a:ext cx="3528392" cy="743159"/>
          </a:xfrm>
          <a:prstGeom prst="rect">
            <a:avLst/>
          </a:prstGeom>
        </p:spPr>
      </p:pic>
      <p:pic>
        <p:nvPicPr>
          <p:cNvPr id="4" name="Picture 3" descr="A black background with a black square&#10;&#10;Description automatically generated with medium confidence">
            <a:extLst>
              <a:ext uri="{FF2B5EF4-FFF2-40B4-BE49-F238E27FC236}">
                <a16:creationId xmlns:a16="http://schemas.microsoft.com/office/drawing/2014/main" id="{C34193F1-3462-8E0A-2E8D-EEE75BABD3A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6024" y="-150166"/>
            <a:ext cx="3503712" cy="986878"/>
          </a:xfrm>
          <a:prstGeom prst="rect">
            <a:avLst/>
          </a:prstGeom>
        </p:spPr>
      </p:pic>
    </p:spTree>
    <p:extLst>
      <p:ext uri="{BB962C8B-B14F-4D97-AF65-F5344CB8AC3E}">
        <p14:creationId xmlns:p14="http://schemas.microsoft.com/office/powerpoint/2010/main" val="2776377455"/>
      </p:ext>
    </p:extLst>
  </p:cSld>
  <p:clrMapOvr>
    <a:masterClrMapping/>
  </p:clrMapOvr>
  <p:transition>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6A93F7E-BCB4-1FB0-58AC-3EDD864368AB}"/>
              </a:ext>
            </a:extLst>
          </p:cNvPr>
          <p:cNvSpPr>
            <a:spLocks noGrp="1"/>
          </p:cNvSpPr>
          <p:nvPr>
            <p:ph type="title"/>
          </p:nvPr>
        </p:nvSpPr>
        <p:spPr/>
        <p:txBody>
          <a:bodyPr/>
          <a:lstStyle/>
          <a:p>
            <a:r>
              <a:rPr lang="en-US" dirty="0"/>
              <a:t>Legislative Guide on Waste Trafficking</a:t>
            </a:r>
            <a:endParaRPr lang="en-GB" dirty="0"/>
          </a:p>
        </p:txBody>
      </p:sp>
      <p:sp>
        <p:nvSpPr>
          <p:cNvPr id="6" name="Content Placeholder 5">
            <a:extLst>
              <a:ext uri="{FF2B5EF4-FFF2-40B4-BE49-F238E27FC236}">
                <a16:creationId xmlns:a16="http://schemas.microsoft.com/office/drawing/2014/main" id="{071BE81A-6A14-B998-3AC9-E46AAD19F00D}"/>
              </a:ext>
            </a:extLst>
          </p:cNvPr>
          <p:cNvSpPr>
            <a:spLocks noGrp="1"/>
          </p:cNvSpPr>
          <p:nvPr>
            <p:ph idx="1"/>
          </p:nvPr>
        </p:nvSpPr>
        <p:spPr>
          <a:xfrm>
            <a:off x="914400" y="1772816"/>
            <a:ext cx="8349952" cy="4392488"/>
          </a:xfrm>
        </p:spPr>
        <p:txBody>
          <a:bodyPr/>
          <a:lstStyle/>
          <a:p>
            <a:pPr marL="0" indent="0">
              <a:buNone/>
            </a:pPr>
            <a:r>
              <a:rPr lang="en-US" sz="2400" b="1" dirty="0"/>
              <a:t>Chapter 6: Prosecution and penalties</a:t>
            </a:r>
          </a:p>
          <a:p>
            <a:r>
              <a:rPr lang="en-US" sz="2400" dirty="0"/>
              <a:t>Prosecutorial discretion, pre-trial detention, alternatives to trial, limitation periods</a:t>
            </a:r>
          </a:p>
          <a:p>
            <a:r>
              <a:rPr lang="en-US" sz="2400" dirty="0"/>
              <a:t>Considerations underlying sentencing, types of sanctions, sanctions for legal persons</a:t>
            </a:r>
          </a:p>
          <a:p>
            <a:pPr marL="0" indent="0">
              <a:buNone/>
            </a:pPr>
            <a:endParaRPr lang="en-US" sz="2400" dirty="0"/>
          </a:p>
          <a:p>
            <a:pPr marL="0" indent="0">
              <a:buNone/>
            </a:pPr>
            <a:r>
              <a:rPr lang="en-US" sz="2400" b="1" dirty="0"/>
              <a:t>Chapter 7: Protection and assistance</a:t>
            </a:r>
          </a:p>
          <a:p>
            <a:r>
              <a:rPr lang="en-US" sz="2400" dirty="0"/>
              <a:t>For witnesses, victims, persons cooperating with authorities</a:t>
            </a:r>
          </a:p>
          <a:p>
            <a:pPr marL="0" indent="0">
              <a:buNone/>
            </a:pPr>
            <a:endParaRPr lang="en-US" sz="2400" dirty="0"/>
          </a:p>
          <a:p>
            <a:pPr marL="0" indent="0">
              <a:buNone/>
            </a:pPr>
            <a:r>
              <a:rPr lang="en-US" sz="2400" b="1" dirty="0"/>
              <a:t>Chapter 8: National coordination</a:t>
            </a:r>
            <a:endParaRPr lang="en-US" sz="2400" dirty="0"/>
          </a:p>
          <a:p>
            <a:endParaRPr lang="en-US" sz="2400" dirty="0"/>
          </a:p>
          <a:p>
            <a:pPr marL="0" indent="0">
              <a:buNone/>
            </a:pPr>
            <a:endParaRPr lang="en-GB" sz="2400" dirty="0"/>
          </a:p>
        </p:txBody>
      </p:sp>
      <p:pic>
        <p:nvPicPr>
          <p:cNvPr id="7" name="Content Placeholder 10" descr="A plastic bag in the water&#10;&#10;Description automatically generated">
            <a:extLst>
              <a:ext uri="{FF2B5EF4-FFF2-40B4-BE49-F238E27FC236}">
                <a16:creationId xmlns:a16="http://schemas.microsoft.com/office/drawing/2014/main" id="{DDEB96FB-3FBF-9EFF-EE52-6611E0047D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0306" y="3429000"/>
            <a:ext cx="2349009" cy="3322712"/>
          </a:xfrm>
          <a:prstGeom prst="rect">
            <a:avLst/>
          </a:prstGeom>
        </p:spPr>
      </p:pic>
      <p:pic>
        <p:nvPicPr>
          <p:cNvPr id="2" name="Picture 1">
            <a:extLst>
              <a:ext uri="{FF2B5EF4-FFF2-40B4-BE49-F238E27FC236}">
                <a16:creationId xmlns:a16="http://schemas.microsoft.com/office/drawing/2014/main" id="{A3CF0A68-CA50-EDBC-70F1-C3AAFD8E7AFE}"/>
              </a:ext>
            </a:extLst>
          </p:cNvPr>
          <p:cNvPicPr>
            <a:picLocks noChangeAspect="1"/>
          </p:cNvPicPr>
          <p:nvPr/>
        </p:nvPicPr>
        <p:blipFill>
          <a:blip r:embed="rId3"/>
          <a:stretch>
            <a:fillRect/>
          </a:stretch>
        </p:blipFill>
        <p:spPr>
          <a:xfrm>
            <a:off x="9680306" y="1007264"/>
            <a:ext cx="2349009" cy="2349009"/>
          </a:xfrm>
          <a:prstGeom prst="rect">
            <a:avLst/>
          </a:prstGeom>
        </p:spPr>
      </p:pic>
      <p:pic>
        <p:nvPicPr>
          <p:cNvPr id="3" name="Picture 2">
            <a:extLst>
              <a:ext uri="{FF2B5EF4-FFF2-40B4-BE49-F238E27FC236}">
                <a16:creationId xmlns:a16="http://schemas.microsoft.com/office/drawing/2014/main" id="{7C22D4FB-0263-A320-744D-C3BD25EE65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1344" y="12700"/>
            <a:ext cx="3528392" cy="743159"/>
          </a:xfrm>
          <a:prstGeom prst="rect">
            <a:avLst/>
          </a:prstGeom>
        </p:spPr>
      </p:pic>
      <p:pic>
        <p:nvPicPr>
          <p:cNvPr id="4" name="Picture 3" descr="A black background with a black square&#10;&#10;Description automatically generated with medium confidence">
            <a:extLst>
              <a:ext uri="{FF2B5EF4-FFF2-40B4-BE49-F238E27FC236}">
                <a16:creationId xmlns:a16="http://schemas.microsoft.com/office/drawing/2014/main" id="{A05E98A6-9AF7-C4F1-D593-07D70F0EAF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6024" y="-150166"/>
            <a:ext cx="3503712" cy="986878"/>
          </a:xfrm>
          <a:prstGeom prst="rect">
            <a:avLst/>
          </a:prstGeom>
        </p:spPr>
      </p:pic>
    </p:spTree>
    <p:extLst>
      <p:ext uri="{BB962C8B-B14F-4D97-AF65-F5344CB8AC3E}">
        <p14:creationId xmlns:p14="http://schemas.microsoft.com/office/powerpoint/2010/main" val="3674360534"/>
      </p:ext>
    </p:extLst>
  </p:cSld>
  <p:clrMapOvr>
    <a:masterClrMapping/>
  </p:clrMapOvr>
  <p:transition>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AEDCD352-2A25-0560-D8D2-0E8C8FB1A0B4}"/>
              </a:ext>
            </a:extLst>
          </p:cNvPr>
          <p:cNvSpPr txBox="1">
            <a:spLocks/>
          </p:cNvSpPr>
          <p:nvPr/>
        </p:nvSpPr>
        <p:spPr>
          <a:xfrm>
            <a:off x="809364" y="2564904"/>
            <a:ext cx="3954488" cy="864096"/>
          </a:xfrm>
          <a:prstGeom prst="rect">
            <a:avLst/>
          </a:prstGeom>
        </p:spPr>
        <p:txBody>
          <a:bodyPr/>
          <a:lstStyle>
            <a:lvl1pPr algn="l" rtl="0" eaLnBrk="0" fontAlgn="base" hangingPunct="0">
              <a:spcBef>
                <a:spcPct val="0"/>
              </a:spcBef>
              <a:spcAft>
                <a:spcPct val="0"/>
              </a:spcAft>
              <a:defRPr sz="3600" b="1">
                <a:solidFill>
                  <a:srgbClr val="FFFFFF"/>
                </a:solidFill>
                <a:latin typeface="+mj-lt"/>
                <a:ea typeface="+mj-ea"/>
                <a:cs typeface="+mj-cs"/>
              </a:defRPr>
            </a:lvl1pPr>
            <a:lvl2pPr algn="l" rtl="0" eaLnBrk="0" fontAlgn="base" hangingPunct="0">
              <a:spcBef>
                <a:spcPct val="0"/>
              </a:spcBef>
              <a:spcAft>
                <a:spcPct val="0"/>
              </a:spcAft>
              <a:defRPr sz="3000" b="1">
                <a:solidFill>
                  <a:srgbClr val="FFFFFF"/>
                </a:solidFill>
                <a:latin typeface="Calibri Light" panose="020F0302020204030204" pitchFamily="34" charset="0"/>
              </a:defRPr>
            </a:lvl2pPr>
            <a:lvl3pPr algn="l" rtl="0" eaLnBrk="0" fontAlgn="base" hangingPunct="0">
              <a:spcBef>
                <a:spcPct val="0"/>
              </a:spcBef>
              <a:spcAft>
                <a:spcPct val="0"/>
              </a:spcAft>
              <a:defRPr sz="3000" b="1">
                <a:solidFill>
                  <a:srgbClr val="FFFFFF"/>
                </a:solidFill>
                <a:latin typeface="Calibri Light" panose="020F0302020204030204" pitchFamily="34" charset="0"/>
              </a:defRPr>
            </a:lvl3pPr>
            <a:lvl4pPr algn="l" rtl="0" eaLnBrk="0" fontAlgn="base" hangingPunct="0">
              <a:spcBef>
                <a:spcPct val="0"/>
              </a:spcBef>
              <a:spcAft>
                <a:spcPct val="0"/>
              </a:spcAft>
              <a:defRPr sz="3000" b="1">
                <a:solidFill>
                  <a:srgbClr val="FFFFFF"/>
                </a:solidFill>
                <a:latin typeface="Calibri Light" panose="020F0302020204030204" pitchFamily="34" charset="0"/>
              </a:defRPr>
            </a:lvl4pPr>
            <a:lvl5pPr algn="l" rtl="0" eaLnBrk="0" fontAlgn="base" hangingPunct="0">
              <a:spcBef>
                <a:spcPct val="0"/>
              </a:spcBef>
              <a:spcAft>
                <a:spcPct val="0"/>
              </a:spcAft>
              <a:defRPr sz="3000" b="1">
                <a:solidFill>
                  <a:srgbClr val="FFFFFF"/>
                </a:solidFill>
                <a:latin typeface="Calibri Light" panose="020F0302020204030204" pitchFamily="34" charset="0"/>
              </a:defRPr>
            </a:lvl5pPr>
            <a:lvl6pPr marL="457189" algn="l" rtl="0" fontAlgn="base">
              <a:spcBef>
                <a:spcPct val="0"/>
              </a:spcBef>
              <a:spcAft>
                <a:spcPct val="0"/>
              </a:spcAft>
              <a:defRPr sz="3000" b="1">
                <a:solidFill>
                  <a:srgbClr val="FFFFFF"/>
                </a:solidFill>
                <a:latin typeface="Arial Narrow" pitchFamily="34" charset="0"/>
              </a:defRPr>
            </a:lvl6pPr>
            <a:lvl7pPr marL="914377" algn="l" rtl="0" fontAlgn="base">
              <a:spcBef>
                <a:spcPct val="0"/>
              </a:spcBef>
              <a:spcAft>
                <a:spcPct val="0"/>
              </a:spcAft>
              <a:defRPr sz="3000" b="1">
                <a:solidFill>
                  <a:srgbClr val="FFFFFF"/>
                </a:solidFill>
                <a:latin typeface="Arial Narrow" pitchFamily="34" charset="0"/>
              </a:defRPr>
            </a:lvl7pPr>
            <a:lvl8pPr marL="1371566" algn="l" rtl="0" fontAlgn="base">
              <a:spcBef>
                <a:spcPct val="0"/>
              </a:spcBef>
              <a:spcAft>
                <a:spcPct val="0"/>
              </a:spcAft>
              <a:defRPr sz="3000" b="1">
                <a:solidFill>
                  <a:srgbClr val="FFFFFF"/>
                </a:solidFill>
                <a:latin typeface="Arial Narrow" pitchFamily="34" charset="0"/>
              </a:defRPr>
            </a:lvl8pPr>
            <a:lvl9pPr marL="1828754" algn="l" rtl="0" fontAlgn="base">
              <a:spcBef>
                <a:spcPct val="0"/>
              </a:spcBef>
              <a:spcAft>
                <a:spcPct val="0"/>
              </a:spcAft>
              <a:defRPr sz="3000" b="1">
                <a:solidFill>
                  <a:srgbClr val="FFFFFF"/>
                </a:solidFill>
                <a:latin typeface="Arial Narrow" pitchFamily="34" charset="0"/>
              </a:defRPr>
            </a:lvl9pPr>
          </a:lstStyle>
          <a:p>
            <a:pPr algn="ctr"/>
            <a:r>
              <a:rPr lang="en-US" sz="5400" kern="0" dirty="0">
                <a:latin typeface="+mn-lt"/>
              </a:rPr>
              <a:t>Thank you</a:t>
            </a:r>
            <a:endParaRPr lang="en-GB" sz="5400" kern="0" dirty="0">
              <a:latin typeface="+mn-lt"/>
            </a:endParaRPr>
          </a:p>
        </p:txBody>
      </p:sp>
      <p:cxnSp>
        <p:nvCxnSpPr>
          <p:cNvPr id="10" name="Straight Connector 9">
            <a:extLst>
              <a:ext uri="{FF2B5EF4-FFF2-40B4-BE49-F238E27FC236}">
                <a16:creationId xmlns:a16="http://schemas.microsoft.com/office/drawing/2014/main" id="{FA9D2EDC-E362-A2AC-AD0A-43751B3F6877}"/>
              </a:ext>
            </a:extLst>
          </p:cNvPr>
          <p:cNvCxnSpPr>
            <a:cxnSpLocks/>
          </p:cNvCxnSpPr>
          <p:nvPr/>
        </p:nvCxnSpPr>
        <p:spPr bwMode="auto">
          <a:xfrm>
            <a:off x="5159896" y="2276872"/>
            <a:ext cx="0" cy="2936856"/>
          </a:xfrm>
          <a:prstGeom prst="line">
            <a:avLst/>
          </a:prstGeom>
          <a:solidFill>
            <a:schemeClr val="accent1"/>
          </a:solidFill>
          <a:ln w="9525" cap="flat" cmpd="sng" algn="ctr">
            <a:solidFill>
              <a:schemeClr val="bg1"/>
            </a:solidFill>
            <a:prstDash val="solid"/>
            <a:round/>
            <a:headEnd type="none" w="med" len="med"/>
            <a:tailEnd type="none" w="med" len="med"/>
          </a:ln>
          <a:effectLst/>
        </p:spPr>
      </p:cxnSp>
      <p:sp>
        <p:nvSpPr>
          <p:cNvPr id="4" name="Google Shape;241;p9">
            <a:extLst>
              <a:ext uri="{FF2B5EF4-FFF2-40B4-BE49-F238E27FC236}">
                <a16:creationId xmlns:a16="http://schemas.microsoft.com/office/drawing/2014/main" id="{7449D217-97A0-C249-8104-B589B5B0D41F}"/>
              </a:ext>
            </a:extLst>
          </p:cNvPr>
          <p:cNvSpPr txBox="1"/>
          <p:nvPr/>
        </p:nvSpPr>
        <p:spPr>
          <a:xfrm>
            <a:off x="5555941" y="908720"/>
            <a:ext cx="6603764" cy="5431536"/>
          </a:xfrm>
          <a:prstGeom prst="rect">
            <a:avLst/>
          </a:prstGeom>
          <a:noFill/>
          <a:ln>
            <a:noFill/>
          </a:ln>
        </p:spPr>
        <p:txBody>
          <a:bodyPr spcFirstLastPara="1" wrap="square" lIns="91425" tIns="45700" rIns="91425" bIns="45700" anchor="ctr" anchorCtr="0">
            <a:normAutofit/>
          </a:bodyPr>
          <a:lstStyle/>
          <a:p>
            <a:pPr marL="0" marR="0" lvl="0" indent="139700" algn="l" defTabSz="914400" rtl="0" eaLnBrk="1" fontAlgn="auto" latinLnBrk="0" hangingPunct="1">
              <a:lnSpc>
                <a:spcPct val="90000"/>
              </a:lnSpc>
              <a:spcBef>
                <a:spcPts val="0"/>
              </a:spcBef>
              <a:spcAft>
                <a:spcPts val="0"/>
              </a:spcAft>
              <a:buClr>
                <a:srgbClr val="000000"/>
              </a:buClr>
              <a:buSzPts val="2200"/>
              <a:buFont typeface="Arial"/>
              <a:buNone/>
              <a:tabLst/>
              <a:defRPr/>
            </a:pPr>
            <a:endParaRPr kumimoji="0" sz="2200" b="1"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139700" algn="l" defTabSz="914400" rtl="0" eaLnBrk="1" fontAlgn="auto" latinLnBrk="0" hangingPunct="1">
              <a:lnSpc>
                <a:spcPct val="90000"/>
              </a:lnSpc>
              <a:spcBef>
                <a:spcPts val="1000"/>
              </a:spcBef>
              <a:spcAft>
                <a:spcPts val="0"/>
              </a:spcAft>
              <a:buClr>
                <a:srgbClr val="000000"/>
              </a:buClr>
              <a:buSzPts val="2200"/>
              <a:buFont typeface="Arial"/>
              <a:buNone/>
              <a:tabLst/>
              <a:defRPr/>
            </a:pPr>
            <a:endParaRPr kumimoji="0" sz="2200" b="1"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90000"/>
              </a:lnSpc>
              <a:spcBef>
                <a:spcPts val="1000"/>
              </a:spcBef>
              <a:spcAft>
                <a:spcPts val="0"/>
              </a:spcAft>
              <a:buClr>
                <a:srgbClr val="000000"/>
              </a:buClr>
              <a:buSzPts val="2200"/>
              <a:buFont typeface="Arial"/>
              <a:buNone/>
              <a:tabLst/>
              <a:defRPr/>
            </a:pPr>
            <a:r>
              <a:rPr lang="en-US" sz="2800" kern="0" dirty="0">
                <a:solidFill>
                  <a:schemeClr val="bg1"/>
                </a:solidFill>
                <a:latin typeface="Calibri"/>
                <a:ea typeface="Calibri"/>
                <a:cs typeface="Calibri"/>
                <a:sym typeface="Calibri"/>
              </a:rPr>
              <a:t>Niels Peters Williams</a:t>
            </a:r>
          </a:p>
          <a:p>
            <a:pPr marL="0" marR="0" lvl="0" indent="0" algn="l" defTabSz="914400" rtl="0" eaLnBrk="1" fontAlgn="auto" latinLnBrk="0" hangingPunct="1">
              <a:lnSpc>
                <a:spcPct val="90000"/>
              </a:lnSpc>
              <a:spcBef>
                <a:spcPts val="1000"/>
              </a:spcBef>
              <a:spcAft>
                <a:spcPts val="0"/>
              </a:spcAft>
              <a:buClr>
                <a:srgbClr val="000000"/>
              </a:buClr>
              <a:buSzPts val="2200"/>
              <a:buFont typeface="Arial"/>
              <a:buNone/>
              <a:tabLst/>
              <a:defRPr/>
            </a:pPr>
            <a:r>
              <a:rPr lang="en-US" sz="2800" kern="0" dirty="0">
                <a:solidFill>
                  <a:schemeClr val="bg1"/>
                </a:solidFill>
                <a:latin typeface="Calibri"/>
                <a:ea typeface="Calibri"/>
                <a:cs typeface="Calibri"/>
                <a:sym typeface="Calibri"/>
              </a:rPr>
              <a:t>UNODC, Associate Programme Officer</a:t>
            </a:r>
          </a:p>
          <a:p>
            <a:pPr marL="0" marR="0" lvl="0" indent="0" algn="l" defTabSz="914400" rtl="0" eaLnBrk="1" fontAlgn="auto" latinLnBrk="0" hangingPunct="1">
              <a:lnSpc>
                <a:spcPct val="90000"/>
              </a:lnSpc>
              <a:spcBef>
                <a:spcPts val="1000"/>
              </a:spcBef>
              <a:spcAft>
                <a:spcPts val="0"/>
              </a:spcAft>
              <a:buClr>
                <a:srgbClr val="000000"/>
              </a:buClr>
              <a:buSzPts val="2200"/>
              <a:buFont typeface="Arial"/>
              <a:buNone/>
              <a:tabLst/>
              <a:defRPr/>
            </a:pPr>
            <a:r>
              <a:rPr lang="en-US" sz="2800" kern="0" dirty="0">
                <a:solidFill>
                  <a:schemeClr val="bg1"/>
                </a:solidFill>
                <a:latin typeface="Calibri"/>
                <a:ea typeface="Calibri"/>
                <a:cs typeface="Calibri"/>
                <a:sym typeface="Calibri"/>
              </a:rPr>
              <a:t>niels.peterswilliams@un.org</a:t>
            </a:r>
          </a:p>
          <a:p>
            <a:pPr marL="0" marR="0" lvl="0" indent="0" algn="l" defTabSz="914400" rtl="0" eaLnBrk="1" fontAlgn="auto" latinLnBrk="0" hangingPunct="1">
              <a:lnSpc>
                <a:spcPct val="90000"/>
              </a:lnSpc>
              <a:spcBef>
                <a:spcPts val="1000"/>
              </a:spcBef>
              <a:spcAft>
                <a:spcPts val="0"/>
              </a:spcAft>
              <a:buClr>
                <a:srgbClr val="000000"/>
              </a:buClr>
              <a:buSzPts val="2200"/>
              <a:buFont typeface="Arial"/>
              <a:buNone/>
              <a:tabLst/>
              <a:defRPr/>
            </a:pPr>
            <a:r>
              <a:rPr kumimoji="0" lang="en-US" sz="2800" i="0" u="none" strike="noStrike" kern="0" cap="none" spc="0" normalizeH="0" baseline="0" noProof="0" dirty="0">
                <a:ln>
                  <a:noFill/>
                </a:ln>
                <a:solidFill>
                  <a:schemeClr val="bg1"/>
                </a:solidFill>
                <a:effectLst/>
                <a:uLnTx/>
                <a:uFillTx/>
                <a:latin typeface="Calibri"/>
                <a:ea typeface="Calibri"/>
                <a:cs typeface="Calibri"/>
                <a:sym typeface="Calibri"/>
              </a:rPr>
              <a:t>https://www.unodc.org/</a:t>
            </a:r>
          </a:p>
          <a:p>
            <a:pPr marL="0" marR="0" lvl="0" indent="0" algn="l" defTabSz="914400" rtl="0" eaLnBrk="1" fontAlgn="auto" latinLnBrk="0" hangingPunct="1">
              <a:lnSpc>
                <a:spcPct val="90000"/>
              </a:lnSpc>
              <a:spcBef>
                <a:spcPts val="1000"/>
              </a:spcBef>
              <a:spcAft>
                <a:spcPts val="0"/>
              </a:spcAft>
              <a:buClr>
                <a:srgbClr val="000000"/>
              </a:buClr>
              <a:buSzPts val="2200"/>
              <a:buFont typeface="Arial"/>
              <a:buNone/>
              <a:tabLst/>
              <a:defRPr/>
            </a:pPr>
            <a:endParaRPr kumimoji="0" lang="en-US" sz="2200" b="1" i="0" u="none" strike="noStrike" kern="0" cap="none" spc="0" normalizeH="0" baseline="0" noProof="0" dirty="0">
              <a:ln>
                <a:noFill/>
              </a:ln>
              <a:solidFill>
                <a:schemeClr val="bg1"/>
              </a:solidFill>
              <a:effectLst/>
              <a:uLnTx/>
              <a:uFillTx/>
              <a:latin typeface="Calibri"/>
              <a:ea typeface="Calibri"/>
              <a:cs typeface="Calibri"/>
              <a:sym typeface="Calibri"/>
            </a:endParaRPr>
          </a:p>
          <a:p>
            <a:pPr marL="0" marR="0" lvl="0" indent="139700" algn="l" defTabSz="914400" rtl="0" eaLnBrk="1" fontAlgn="auto" latinLnBrk="0" hangingPunct="1">
              <a:lnSpc>
                <a:spcPct val="90000"/>
              </a:lnSpc>
              <a:spcBef>
                <a:spcPts val="1000"/>
              </a:spcBef>
              <a:spcAft>
                <a:spcPts val="0"/>
              </a:spcAft>
              <a:buClr>
                <a:srgbClr val="000000"/>
              </a:buClr>
              <a:buSzPts val="2200"/>
              <a:buFont typeface="Arial"/>
              <a:buNone/>
              <a:tabLst/>
              <a:defRPr/>
            </a:pPr>
            <a:endParaRPr kumimoji="0" sz="22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139700" algn="l" defTabSz="914400" rtl="0" eaLnBrk="1" fontAlgn="auto" latinLnBrk="0" hangingPunct="1">
              <a:lnSpc>
                <a:spcPct val="90000"/>
              </a:lnSpc>
              <a:spcBef>
                <a:spcPts val="1000"/>
              </a:spcBef>
              <a:spcAft>
                <a:spcPts val="0"/>
              </a:spcAft>
              <a:buClr>
                <a:srgbClr val="000000"/>
              </a:buClr>
              <a:buSzPts val="2200"/>
              <a:buFont typeface="Arial"/>
              <a:buNone/>
              <a:tabLst/>
              <a:defRPr/>
            </a:pPr>
            <a:endParaRPr kumimoji="0" sz="2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pic>
        <p:nvPicPr>
          <p:cNvPr id="7" name="Picture 6">
            <a:extLst>
              <a:ext uri="{FF2B5EF4-FFF2-40B4-BE49-F238E27FC236}">
                <a16:creationId xmlns:a16="http://schemas.microsoft.com/office/drawing/2014/main" id="{AB42D29C-3147-952E-DBEF-6DD8E0EBEF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344" y="12700"/>
            <a:ext cx="3528392" cy="743159"/>
          </a:xfrm>
          <a:prstGeom prst="rect">
            <a:avLst/>
          </a:prstGeom>
        </p:spPr>
      </p:pic>
      <p:pic>
        <p:nvPicPr>
          <p:cNvPr id="9" name="Picture 8" descr="A black background with a black square&#10;&#10;Description automatically generated with medium confidence">
            <a:extLst>
              <a:ext uri="{FF2B5EF4-FFF2-40B4-BE49-F238E27FC236}">
                <a16:creationId xmlns:a16="http://schemas.microsoft.com/office/drawing/2014/main" id="{16C08CD4-C7EF-9A5E-E108-E5336E479B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024" y="-150166"/>
            <a:ext cx="3503712" cy="986878"/>
          </a:xfrm>
          <a:prstGeom prst="rect">
            <a:avLst/>
          </a:prstGeom>
        </p:spPr>
      </p:pic>
    </p:spTree>
    <p:extLst>
      <p:ext uri="{BB962C8B-B14F-4D97-AF65-F5344CB8AC3E}">
        <p14:creationId xmlns:p14="http://schemas.microsoft.com/office/powerpoint/2010/main" val="649544852"/>
      </p:ext>
    </p:extLst>
  </p:cSld>
  <p:clrMapOvr>
    <a:masterClrMapping/>
  </p:clrMapOvr>
  <p:transition>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76C95-B14A-CA94-FDB6-BC29650FE72F}"/>
              </a:ext>
            </a:extLst>
          </p:cNvPr>
          <p:cNvSpPr>
            <a:spLocks noGrp="1"/>
          </p:cNvSpPr>
          <p:nvPr>
            <p:ph type="title"/>
          </p:nvPr>
        </p:nvSpPr>
        <p:spPr/>
        <p:txBody>
          <a:bodyPr/>
          <a:lstStyle/>
          <a:p>
            <a:r>
              <a:rPr lang="en-US" dirty="0"/>
              <a:t>Kyoto Declaration at 14</a:t>
            </a:r>
            <a:r>
              <a:rPr lang="en-US" baseline="30000" dirty="0"/>
              <a:t>th</a:t>
            </a:r>
            <a:r>
              <a:rPr lang="en-US" dirty="0"/>
              <a:t> Crime Congress</a:t>
            </a:r>
            <a:endParaRPr lang="en-GB" dirty="0"/>
          </a:p>
        </p:txBody>
      </p:sp>
      <p:sp>
        <p:nvSpPr>
          <p:cNvPr id="3" name="Content Placeholder 2">
            <a:extLst>
              <a:ext uri="{FF2B5EF4-FFF2-40B4-BE49-F238E27FC236}">
                <a16:creationId xmlns:a16="http://schemas.microsoft.com/office/drawing/2014/main" id="{4AD2A3EE-7EA6-C5DB-9A11-9D17DCCCEF29}"/>
              </a:ext>
            </a:extLst>
          </p:cNvPr>
          <p:cNvSpPr>
            <a:spLocks noGrp="1"/>
          </p:cNvSpPr>
          <p:nvPr>
            <p:ph idx="1"/>
          </p:nvPr>
        </p:nvSpPr>
        <p:spPr>
          <a:xfrm>
            <a:off x="914400" y="1772816"/>
            <a:ext cx="7557864" cy="4392488"/>
          </a:xfrm>
        </p:spPr>
        <p:txBody>
          <a:bodyPr/>
          <a:lstStyle/>
          <a:p>
            <a:pPr marL="0" indent="0">
              <a:buNone/>
            </a:pPr>
            <a:r>
              <a:rPr lang="en-US" sz="2400" i="1" dirty="0"/>
              <a:t>We therefore </a:t>
            </a:r>
            <a:r>
              <a:rPr lang="en-US" sz="2400" i="1" dirty="0" err="1"/>
              <a:t>endeavour</a:t>
            </a:r>
            <a:r>
              <a:rPr lang="en-US" sz="2400" i="1" dirty="0"/>
              <a:t> to take the following actions: […]</a:t>
            </a:r>
          </a:p>
          <a:p>
            <a:pPr marL="0" indent="0">
              <a:buNone/>
            </a:pPr>
            <a:endParaRPr lang="en-US" sz="2400" i="1" dirty="0"/>
          </a:p>
          <a:p>
            <a:pPr marL="0" indent="0">
              <a:buNone/>
            </a:pPr>
            <a:r>
              <a:rPr lang="en-US" sz="2400" i="1" dirty="0"/>
              <a:t>87. </a:t>
            </a:r>
            <a:r>
              <a:rPr lang="en-US" sz="2400" b="1" i="1" dirty="0"/>
              <a:t>Adopt effective measures to prevent and combat crimes that affect the environment, such as illicit trafficking </a:t>
            </a:r>
            <a:r>
              <a:rPr lang="en-US" sz="2400" i="1" dirty="0"/>
              <a:t>[…] </a:t>
            </a:r>
            <a:r>
              <a:rPr lang="en-US" sz="2400" b="1" i="1" dirty="0"/>
              <a:t>in hazardous wastes and other wastes </a:t>
            </a:r>
            <a:r>
              <a:rPr lang="en-US" sz="2400" i="1" dirty="0"/>
              <a:t>[…] by making the best possible use of relevant international instruments and by </a:t>
            </a:r>
            <a:r>
              <a:rPr lang="en-US" sz="2400" b="1" i="1" dirty="0"/>
              <a:t>strengthening legislation</a:t>
            </a:r>
            <a:r>
              <a:rPr lang="en-US" sz="2400" i="1" dirty="0"/>
              <a:t>, international cooperation, capacity-building, criminal justice responses and law enforcement efforts […]</a:t>
            </a:r>
          </a:p>
          <a:p>
            <a:pPr marL="0" indent="0">
              <a:buNone/>
            </a:pPr>
            <a:endParaRPr lang="en-GB" dirty="0"/>
          </a:p>
        </p:txBody>
      </p:sp>
      <p:pic>
        <p:nvPicPr>
          <p:cNvPr id="1028" name="Picture 4">
            <a:extLst>
              <a:ext uri="{FF2B5EF4-FFF2-40B4-BE49-F238E27FC236}">
                <a16:creationId xmlns:a16="http://schemas.microsoft.com/office/drawing/2014/main" id="{9DC33ADF-CF72-CFEA-82AB-048AC85C2DC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0985"/>
          <a:stretch/>
        </p:blipFill>
        <p:spPr bwMode="auto">
          <a:xfrm>
            <a:off x="9048328" y="764704"/>
            <a:ext cx="3143052" cy="609329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5040C214-CC2E-7E86-68B0-F4F4D36C54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1344" y="12700"/>
            <a:ext cx="3528392" cy="743159"/>
          </a:xfrm>
          <a:prstGeom prst="rect">
            <a:avLst/>
          </a:prstGeom>
        </p:spPr>
      </p:pic>
      <p:pic>
        <p:nvPicPr>
          <p:cNvPr id="5" name="Picture 4" descr="A black background with a black square&#10;&#10;Description automatically generated with medium confidence">
            <a:extLst>
              <a:ext uri="{FF2B5EF4-FFF2-40B4-BE49-F238E27FC236}">
                <a16:creationId xmlns:a16="http://schemas.microsoft.com/office/drawing/2014/main" id="{C63B764E-827B-09DF-9DCF-CF95529D36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6024" y="-150166"/>
            <a:ext cx="3503712" cy="986878"/>
          </a:xfrm>
          <a:prstGeom prst="rect">
            <a:avLst/>
          </a:prstGeom>
        </p:spPr>
      </p:pic>
    </p:spTree>
    <p:extLst>
      <p:ext uri="{BB962C8B-B14F-4D97-AF65-F5344CB8AC3E}">
        <p14:creationId xmlns:p14="http://schemas.microsoft.com/office/powerpoint/2010/main" val="654883328"/>
      </p:ext>
    </p:extLst>
  </p:cSld>
  <p:clrMapOvr>
    <a:masterClrMapping/>
  </p:clrMapOvr>
  <p:transition>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C6168-7506-5C0F-1DF9-45F7B3C11B65}"/>
              </a:ext>
            </a:extLst>
          </p:cNvPr>
          <p:cNvSpPr>
            <a:spLocks noGrp="1"/>
          </p:cNvSpPr>
          <p:nvPr>
            <p:ph type="title"/>
          </p:nvPr>
        </p:nvSpPr>
        <p:spPr/>
        <p:txBody>
          <a:bodyPr/>
          <a:lstStyle/>
          <a:p>
            <a:r>
              <a:rPr lang="en-US" dirty="0"/>
              <a:t>Basel Convention</a:t>
            </a:r>
            <a:endParaRPr lang="en-GB" dirty="0"/>
          </a:p>
        </p:txBody>
      </p:sp>
      <p:sp>
        <p:nvSpPr>
          <p:cNvPr id="3" name="Content Placeholder 2">
            <a:extLst>
              <a:ext uri="{FF2B5EF4-FFF2-40B4-BE49-F238E27FC236}">
                <a16:creationId xmlns:a16="http://schemas.microsoft.com/office/drawing/2014/main" id="{819B2731-5A7F-2141-6966-0799E0159248}"/>
              </a:ext>
            </a:extLst>
          </p:cNvPr>
          <p:cNvSpPr>
            <a:spLocks noGrp="1"/>
          </p:cNvSpPr>
          <p:nvPr>
            <p:ph idx="1"/>
          </p:nvPr>
        </p:nvSpPr>
        <p:spPr>
          <a:xfrm>
            <a:off x="914400" y="1772816"/>
            <a:ext cx="7917904" cy="4392488"/>
          </a:xfrm>
        </p:spPr>
        <p:txBody>
          <a:bodyPr/>
          <a:lstStyle/>
          <a:p>
            <a:r>
              <a:rPr lang="en-US" sz="2700" dirty="0"/>
              <a:t>Article 4(3): “The Parties consider that </a:t>
            </a:r>
            <a:r>
              <a:rPr lang="en-US" sz="2700" b="1" dirty="0"/>
              <a:t>illegal traffic in hazardous wastes or other wastes is criminal.”</a:t>
            </a:r>
          </a:p>
          <a:p>
            <a:endParaRPr lang="en-GB" sz="2700" dirty="0"/>
          </a:p>
          <a:p>
            <a:r>
              <a:rPr lang="en-GB" sz="2700" dirty="0"/>
              <a:t>Article 9(5): “</a:t>
            </a:r>
            <a:r>
              <a:rPr lang="en-US" sz="2700" dirty="0"/>
              <a:t>Each Party shall </a:t>
            </a:r>
            <a:r>
              <a:rPr lang="en-US" sz="2700" b="1" dirty="0"/>
              <a:t>introduce appropriate national/domestic legislation to prevent and punish illegal traffic</a:t>
            </a:r>
            <a:r>
              <a:rPr lang="en-US" sz="2700" dirty="0"/>
              <a:t>. The Parties shall co-operate with a view to achieving the objects of this Article.”</a:t>
            </a:r>
          </a:p>
          <a:p>
            <a:endParaRPr lang="en-US" sz="2700" dirty="0"/>
          </a:p>
          <a:p>
            <a:pPr marL="0" indent="0">
              <a:buNone/>
            </a:pPr>
            <a:r>
              <a:rPr lang="en-US" sz="2700" dirty="0"/>
              <a:t>Similar statements in Bamako Convention of the African Union</a:t>
            </a:r>
          </a:p>
          <a:p>
            <a:pPr marL="0" indent="0">
              <a:buNone/>
            </a:pPr>
            <a:endParaRPr lang="en-GB" sz="2700" dirty="0"/>
          </a:p>
        </p:txBody>
      </p:sp>
      <p:pic>
        <p:nvPicPr>
          <p:cNvPr id="2050" name="Picture 2">
            <a:extLst>
              <a:ext uri="{FF2B5EF4-FFF2-40B4-BE49-F238E27FC236}">
                <a16:creationId xmlns:a16="http://schemas.microsoft.com/office/drawing/2014/main" id="{7D138704-9EB3-FF20-77C0-8214BBF0B39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790" t="11151" r="25455"/>
          <a:stretch/>
        </p:blipFill>
        <p:spPr bwMode="auto">
          <a:xfrm>
            <a:off x="9175178" y="764704"/>
            <a:ext cx="3024336" cy="609329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67F8337C-0602-A434-D805-1F7C9E69DC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1344" y="12700"/>
            <a:ext cx="3528392" cy="743159"/>
          </a:xfrm>
          <a:prstGeom prst="rect">
            <a:avLst/>
          </a:prstGeom>
        </p:spPr>
      </p:pic>
      <p:pic>
        <p:nvPicPr>
          <p:cNvPr id="5" name="Picture 4" descr="A black background with a black square&#10;&#10;Description automatically generated with medium confidence">
            <a:extLst>
              <a:ext uri="{FF2B5EF4-FFF2-40B4-BE49-F238E27FC236}">
                <a16:creationId xmlns:a16="http://schemas.microsoft.com/office/drawing/2014/main" id="{46156BA2-AFD4-2086-868B-A2280A085A9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6024" y="-150166"/>
            <a:ext cx="3503712" cy="986878"/>
          </a:xfrm>
          <a:prstGeom prst="rect">
            <a:avLst/>
          </a:prstGeom>
        </p:spPr>
      </p:pic>
    </p:spTree>
    <p:extLst>
      <p:ext uri="{BB962C8B-B14F-4D97-AF65-F5344CB8AC3E}">
        <p14:creationId xmlns:p14="http://schemas.microsoft.com/office/powerpoint/2010/main" val="738636874"/>
      </p:ext>
    </p:extLst>
  </p:cSld>
  <p:clrMapOvr>
    <a:masterClrMapping/>
  </p:clrMapOvr>
  <p:transition>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A6A5B-4E62-F275-6CFE-D9D62AE2C452}"/>
              </a:ext>
            </a:extLst>
          </p:cNvPr>
          <p:cNvSpPr>
            <a:spLocks noGrp="1"/>
          </p:cNvSpPr>
          <p:nvPr>
            <p:ph type="title"/>
          </p:nvPr>
        </p:nvSpPr>
        <p:spPr/>
        <p:txBody>
          <a:bodyPr/>
          <a:lstStyle/>
          <a:p>
            <a:r>
              <a:rPr lang="en-US" dirty="0"/>
              <a:t>UNODC’s work on waste crime</a:t>
            </a:r>
            <a:endParaRPr lang="en-GB" dirty="0"/>
          </a:p>
        </p:txBody>
      </p:sp>
      <p:sp>
        <p:nvSpPr>
          <p:cNvPr id="3" name="Content Placeholder 2">
            <a:extLst>
              <a:ext uri="{FF2B5EF4-FFF2-40B4-BE49-F238E27FC236}">
                <a16:creationId xmlns:a16="http://schemas.microsoft.com/office/drawing/2014/main" id="{F3EB0757-E035-109B-97D0-8652C2C534D4}"/>
              </a:ext>
            </a:extLst>
          </p:cNvPr>
          <p:cNvSpPr>
            <a:spLocks noGrp="1"/>
          </p:cNvSpPr>
          <p:nvPr>
            <p:ph idx="1"/>
          </p:nvPr>
        </p:nvSpPr>
        <p:spPr>
          <a:xfrm>
            <a:off x="407368" y="1700808"/>
            <a:ext cx="7056784" cy="4392488"/>
          </a:xfrm>
        </p:spPr>
        <p:txBody>
          <a:bodyPr/>
          <a:lstStyle/>
          <a:p>
            <a:pPr marL="0" indent="0">
              <a:buNone/>
            </a:pPr>
            <a:r>
              <a:rPr lang="en-US" sz="2400" dirty="0"/>
              <a:t>Addressed through </a:t>
            </a:r>
            <a:r>
              <a:rPr lang="en-US" sz="2400" dirty="0" err="1"/>
              <a:t>programmes</a:t>
            </a:r>
            <a:r>
              <a:rPr lang="en-US" sz="2400" dirty="0"/>
              <a:t> focused on:</a:t>
            </a:r>
          </a:p>
          <a:p>
            <a:pPr marL="514350" indent="-514350">
              <a:buFont typeface="+mj-lt"/>
              <a:buAutoNum type="arabicPeriod"/>
            </a:pPr>
            <a:r>
              <a:rPr lang="en-US" sz="2400" dirty="0"/>
              <a:t>Crimes that affect the environment</a:t>
            </a:r>
          </a:p>
          <a:p>
            <a:pPr marL="514350" indent="-514350">
              <a:buFont typeface="+mj-lt"/>
              <a:buAutoNum type="arabicPeriod"/>
            </a:pPr>
            <a:r>
              <a:rPr lang="en-US" sz="2400" dirty="0"/>
              <a:t>Passengers and cargo</a:t>
            </a:r>
          </a:p>
          <a:p>
            <a:pPr marL="514350" indent="-514350">
              <a:buFont typeface="+mj-lt"/>
              <a:buAutoNum type="arabicPeriod"/>
            </a:pPr>
            <a:r>
              <a:rPr lang="en-US" sz="2400" dirty="0"/>
              <a:t>Maritime crime</a:t>
            </a:r>
          </a:p>
          <a:p>
            <a:pPr marL="514350" indent="-514350">
              <a:buFont typeface="+mj-lt"/>
              <a:buAutoNum type="arabicPeriod"/>
            </a:pPr>
            <a:r>
              <a:rPr lang="en-US" sz="2400" dirty="0"/>
              <a:t>Criminal network disruption</a:t>
            </a:r>
          </a:p>
          <a:p>
            <a:pPr marL="514350" indent="-514350">
              <a:buFont typeface="+mj-lt"/>
              <a:buAutoNum type="arabicPeriod"/>
            </a:pPr>
            <a:r>
              <a:rPr lang="en-US" sz="2400" dirty="0"/>
              <a:t>Organized crime</a:t>
            </a:r>
          </a:p>
          <a:p>
            <a:pPr marL="514350" indent="-514350">
              <a:buFont typeface="+mj-lt"/>
              <a:buAutoNum type="arabicPeriod"/>
            </a:pPr>
            <a:r>
              <a:rPr lang="en-US" sz="2400" dirty="0"/>
              <a:t>Corruption</a:t>
            </a:r>
          </a:p>
          <a:p>
            <a:pPr marL="514350" indent="-514350">
              <a:buFont typeface="+mj-lt"/>
              <a:buAutoNum type="arabicPeriod"/>
            </a:pPr>
            <a:r>
              <a:rPr lang="en-US" sz="2400" dirty="0"/>
              <a:t>Money laundering</a:t>
            </a:r>
          </a:p>
          <a:p>
            <a:pPr marL="514350" indent="-514350">
              <a:buFont typeface="+mj-lt"/>
              <a:buAutoNum type="arabicPeriod"/>
            </a:pPr>
            <a:r>
              <a:rPr lang="en-US" sz="2400" dirty="0"/>
              <a:t>Research and trend analysis</a:t>
            </a:r>
          </a:p>
          <a:p>
            <a:pPr marL="514350" indent="-514350">
              <a:buFont typeface="+mj-lt"/>
              <a:buAutoNum type="arabicPeriod"/>
            </a:pPr>
            <a:r>
              <a:rPr lang="en-US" sz="2400" dirty="0"/>
              <a:t>Addressing waste trafficking between EU and Southeast Asia (</a:t>
            </a:r>
            <a:r>
              <a:rPr lang="en-US" sz="2400" dirty="0" err="1"/>
              <a:t>Unwaste</a:t>
            </a:r>
            <a:r>
              <a:rPr lang="en-US" sz="2400" dirty="0"/>
              <a:t>)</a:t>
            </a:r>
          </a:p>
          <a:p>
            <a:pPr marL="514350" indent="-514350">
              <a:buFont typeface="+mj-lt"/>
              <a:buAutoNum type="arabicPeriod"/>
            </a:pPr>
            <a:endParaRPr lang="en-US" sz="2400" dirty="0"/>
          </a:p>
          <a:p>
            <a:pPr marL="514350" indent="-514350">
              <a:buFont typeface="+mj-lt"/>
              <a:buAutoNum type="arabicPeriod"/>
            </a:pPr>
            <a:endParaRPr lang="en-GB" sz="2400" dirty="0"/>
          </a:p>
        </p:txBody>
      </p:sp>
      <p:pic>
        <p:nvPicPr>
          <p:cNvPr id="6" name="Picture 5" descr="A bird sitting on a pile of debris&#10;&#10;AI-generated content may be incorrect.">
            <a:extLst>
              <a:ext uri="{FF2B5EF4-FFF2-40B4-BE49-F238E27FC236}">
                <a16:creationId xmlns:a16="http://schemas.microsoft.com/office/drawing/2014/main" id="{31A31C5E-993C-AEB0-344B-8DFE8ED912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08652" y="764704"/>
            <a:ext cx="4283348" cy="6093296"/>
          </a:xfrm>
          <a:prstGeom prst="rect">
            <a:avLst/>
          </a:prstGeom>
        </p:spPr>
      </p:pic>
      <p:pic>
        <p:nvPicPr>
          <p:cNvPr id="7" name="Picture 6">
            <a:extLst>
              <a:ext uri="{FF2B5EF4-FFF2-40B4-BE49-F238E27FC236}">
                <a16:creationId xmlns:a16="http://schemas.microsoft.com/office/drawing/2014/main" id="{B2BFAB88-BBC5-9C32-C128-ED0C25DDA8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1344" y="12700"/>
            <a:ext cx="3528392" cy="743159"/>
          </a:xfrm>
          <a:prstGeom prst="rect">
            <a:avLst/>
          </a:prstGeom>
        </p:spPr>
      </p:pic>
      <p:pic>
        <p:nvPicPr>
          <p:cNvPr id="8" name="Picture 7" descr="A black background with a black square&#10;&#10;Description automatically generated with medium confidence">
            <a:extLst>
              <a:ext uri="{FF2B5EF4-FFF2-40B4-BE49-F238E27FC236}">
                <a16:creationId xmlns:a16="http://schemas.microsoft.com/office/drawing/2014/main" id="{5716A8A1-FB50-2020-366D-797F9BF44D4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6024" y="-150166"/>
            <a:ext cx="3503712" cy="986878"/>
          </a:xfrm>
          <a:prstGeom prst="rect">
            <a:avLst/>
          </a:prstGeom>
        </p:spPr>
      </p:pic>
    </p:spTree>
    <p:extLst>
      <p:ext uri="{BB962C8B-B14F-4D97-AF65-F5344CB8AC3E}">
        <p14:creationId xmlns:p14="http://schemas.microsoft.com/office/powerpoint/2010/main" val="114861039"/>
      </p:ext>
    </p:extLst>
  </p:cSld>
  <p:clrMapOvr>
    <a:masterClrMapping/>
  </p:clrMapOvr>
  <p:transition>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E9F868-7BB1-8642-7B6F-A476156B7E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DF5465-41BF-4334-7CA0-122D97B8192B}"/>
              </a:ext>
            </a:extLst>
          </p:cNvPr>
          <p:cNvSpPr>
            <a:spLocks noGrp="1"/>
          </p:cNvSpPr>
          <p:nvPr>
            <p:ph type="title"/>
          </p:nvPr>
        </p:nvSpPr>
        <p:spPr>
          <a:xfrm>
            <a:off x="784424" y="888017"/>
            <a:ext cx="7687840" cy="864096"/>
          </a:xfrm>
        </p:spPr>
        <p:txBody>
          <a:bodyPr/>
          <a:lstStyle/>
          <a:p>
            <a:r>
              <a:rPr lang="en-US" sz="3200" dirty="0"/>
              <a:t>Role of corruption, organized crime and money laundering in waste trafficking</a:t>
            </a:r>
            <a:endParaRPr lang="en-GB" sz="3200" dirty="0"/>
          </a:p>
        </p:txBody>
      </p:sp>
      <p:sp>
        <p:nvSpPr>
          <p:cNvPr id="3" name="Content Placeholder 2">
            <a:extLst>
              <a:ext uri="{FF2B5EF4-FFF2-40B4-BE49-F238E27FC236}">
                <a16:creationId xmlns:a16="http://schemas.microsoft.com/office/drawing/2014/main" id="{D0D86E9D-573F-E007-245C-2957CD1DE4DE}"/>
              </a:ext>
            </a:extLst>
          </p:cNvPr>
          <p:cNvSpPr>
            <a:spLocks noGrp="1"/>
          </p:cNvSpPr>
          <p:nvPr>
            <p:ph idx="1"/>
          </p:nvPr>
        </p:nvSpPr>
        <p:spPr>
          <a:xfrm>
            <a:off x="750144" y="2083867"/>
            <a:ext cx="7255792" cy="4392488"/>
          </a:xfrm>
        </p:spPr>
        <p:txBody>
          <a:bodyPr/>
          <a:lstStyle/>
          <a:p>
            <a:r>
              <a:rPr lang="en-US" sz="2400" dirty="0"/>
              <a:t>Waste management is highly vulnerable to corruption, creating opportunities for bribery, document falsification, and obstruction of inspections.​ </a:t>
            </a:r>
          </a:p>
          <a:p>
            <a:pPr lvl="1"/>
            <a:r>
              <a:rPr lang="en-US" sz="2000" dirty="0"/>
              <a:t>UNCAC provides a comprehensive framework to prevent and counter corruption, encouraging countries to enforce strong anti-corruption measures.​ ​ </a:t>
            </a:r>
          </a:p>
          <a:p>
            <a:r>
              <a:rPr lang="en-US" sz="2400" dirty="0"/>
              <a:t>Organized criminal groups exploit legal loopholes and engage in waste trafficking, often using complex money laundering schemes.​ UNTOC and UNCAC mandate countries to criminalize money laundering offences</a:t>
            </a:r>
            <a:endParaRPr lang="en-GB" dirty="0"/>
          </a:p>
        </p:txBody>
      </p:sp>
      <p:pic>
        <p:nvPicPr>
          <p:cNvPr id="4" name="Picture 3">
            <a:extLst>
              <a:ext uri="{FF2B5EF4-FFF2-40B4-BE49-F238E27FC236}">
                <a16:creationId xmlns:a16="http://schemas.microsoft.com/office/drawing/2014/main" id="{AC4A6C7B-1733-B74E-A849-F90D08F3D7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344" y="12700"/>
            <a:ext cx="3528392" cy="743159"/>
          </a:xfrm>
          <a:prstGeom prst="rect">
            <a:avLst/>
          </a:prstGeom>
        </p:spPr>
      </p:pic>
      <p:pic>
        <p:nvPicPr>
          <p:cNvPr id="8" name="Picture 7" descr="A black background with a black square&#10;&#10;Description automatically generated with medium confidence">
            <a:extLst>
              <a:ext uri="{FF2B5EF4-FFF2-40B4-BE49-F238E27FC236}">
                <a16:creationId xmlns:a16="http://schemas.microsoft.com/office/drawing/2014/main" id="{009370E8-7718-C485-06E2-C2D533BFA7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6024" y="-150166"/>
            <a:ext cx="3503712" cy="986878"/>
          </a:xfrm>
          <a:prstGeom prst="rect">
            <a:avLst/>
          </a:prstGeom>
        </p:spPr>
      </p:pic>
      <p:pic>
        <p:nvPicPr>
          <p:cNvPr id="1026" name="Picture 2">
            <a:extLst>
              <a:ext uri="{FF2B5EF4-FFF2-40B4-BE49-F238E27FC236}">
                <a16:creationId xmlns:a16="http://schemas.microsoft.com/office/drawing/2014/main" id="{45C9C325-5A47-E7B7-51EF-F5D981DB2F1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44786" y="1412776"/>
            <a:ext cx="3901043" cy="50407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7402558"/>
      </p:ext>
    </p:extLst>
  </p:cSld>
  <p:clrMapOvr>
    <a:masterClrMapping/>
  </p:clrMapOvr>
  <p:transition>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E53D5-70D7-4C51-2C6F-B79601C2BF5E}"/>
              </a:ext>
            </a:extLst>
          </p:cNvPr>
          <p:cNvSpPr>
            <a:spLocks noGrp="1"/>
          </p:cNvSpPr>
          <p:nvPr>
            <p:ph type="title"/>
          </p:nvPr>
        </p:nvSpPr>
        <p:spPr>
          <a:xfrm>
            <a:off x="767408" y="760980"/>
            <a:ext cx="10363200" cy="864096"/>
          </a:xfrm>
        </p:spPr>
        <p:txBody>
          <a:bodyPr/>
          <a:lstStyle/>
          <a:p>
            <a:r>
              <a:rPr lang="en-US" sz="3200" dirty="0"/>
              <a:t>Role of criminal law in addressing (e-)waste</a:t>
            </a:r>
            <a:endParaRPr lang="en-GB" sz="3200" dirty="0"/>
          </a:p>
        </p:txBody>
      </p:sp>
      <p:sp>
        <p:nvSpPr>
          <p:cNvPr id="3" name="Content Placeholder 2">
            <a:extLst>
              <a:ext uri="{FF2B5EF4-FFF2-40B4-BE49-F238E27FC236}">
                <a16:creationId xmlns:a16="http://schemas.microsoft.com/office/drawing/2014/main" id="{747E62BC-2FF6-1ED3-90E3-4DC5232836E5}"/>
              </a:ext>
            </a:extLst>
          </p:cNvPr>
          <p:cNvSpPr>
            <a:spLocks noGrp="1"/>
          </p:cNvSpPr>
          <p:nvPr>
            <p:ph idx="1"/>
          </p:nvPr>
        </p:nvSpPr>
        <p:spPr>
          <a:xfrm>
            <a:off x="767408" y="1700808"/>
            <a:ext cx="7701880" cy="4392488"/>
          </a:xfrm>
        </p:spPr>
        <p:txBody>
          <a:bodyPr/>
          <a:lstStyle/>
          <a:p>
            <a:r>
              <a:rPr lang="en-US" sz="2400" dirty="0"/>
              <a:t>Criminal justice approaches are an important element of holistic policy responses</a:t>
            </a:r>
          </a:p>
          <a:p>
            <a:pPr lvl="1"/>
            <a:r>
              <a:rPr lang="en-US" dirty="0"/>
              <a:t>Acknowledgement of involvement of organized criminal groups</a:t>
            </a:r>
          </a:p>
          <a:p>
            <a:pPr lvl="1"/>
            <a:r>
              <a:rPr lang="en-US" dirty="0"/>
              <a:t>More advanced investigative measures</a:t>
            </a:r>
          </a:p>
          <a:p>
            <a:pPr lvl="1"/>
            <a:r>
              <a:rPr lang="en-US" dirty="0"/>
              <a:t>Measures targeting profitability of waste crime</a:t>
            </a:r>
          </a:p>
          <a:p>
            <a:pPr lvl="2">
              <a:buFont typeface="Calibri" panose="020F0502020204030204" pitchFamily="34" charset="0"/>
              <a:buChar char="-"/>
            </a:pPr>
            <a:r>
              <a:rPr lang="en-US" dirty="0"/>
              <a:t>Seizure and confiscation; criminalization of money laundering</a:t>
            </a:r>
          </a:p>
          <a:p>
            <a:pPr lvl="1"/>
            <a:r>
              <a:rPr lang="en-US" dirty="0"/>
              <a:t>Sanctions that reflect the seriousness of waste crime and provide general and specific deterrence</a:t>
            </a:r>
          </a:p>
          <a:p>
            <a:r>
              <a:rPr lang="en-US" sz="2400" u="sng" dirty="0"/>
              <a:t>BUT</a:t>
            </a:r>
            <a:r>
              <a:rPr lang="en-US" sz="2400" dirty="0"/>
              <a:t> criminal justice approaches still need to be seen in the broader context of waste management regulation</a:t>
            </a:r>
          </a:p>
          <a:p>
            <a:pPr lvl="1">
              <a:buFont typeface="Calibri" panose="020F0502020204030204" pitchFamily="34" charset="0"/>
              <a:buChar char="-"/>
            </a:pPr>
            <a:r>
              <a:rPr lang="en-US" dirty="0"/>
              <a:t>Preventing </a:t>
            </a:r>
            <a:r>
              <a:rPr lang="en-US" u="sng" dirty="0"/>
              <a:t>and</a:t>
            </a:r>
            <a:r>
              <a:rPr lang="en-US" dirty="0"/>
              <a:t> combating waste trafficking</a:t>
            </a:r>
          </a:p>
          <a:p>
            <a:pPr lvl="1"/>
            <a:endParaRPr lang="en-GB" dirty="0"/>
          </a:p>
        </p:txBody>
      </p:sp>
      <p:pic>
        <p:nvPicPr>
          <p:cNvPr id="4" name="Picture 3">
            <a:extLst>
              <a:ext uri="{FF2B5EF4-FFF2-40B4-BE49-F238E27FC236}">
                <a16:creationId xmlns:a16="http://schemas.microsoft.com/office/drawing/2014/main" id="{4BB6ECEC-5BD3-B22C-A1A3-0E6652FA51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344" y="12700"/>
            <a:ext cx="3528392" cy="743159"/>
          </a:xfrm>
          <a:prstGeom prst="rect">
            <a:avLst/>
          </a:prstGeom>
        </p:spPr>
      </p:pic>
      <p:pic>
        <p:nvPicPr>
          <p:cNvPr id="7" name="Picture 6" descr="A wooden gavel on a wood surface&#10;&#10;AI-generated content may be incorrect.">
            <a:extLst>
              <a:ext uri="{FF2B5EF4-FFF2-40B4-BE49-F238E27FC236}">
                <a16:creationId xmlns:a16="http://schemas.microsoft.com/office/drawing/2014/main" id="{D2B42DAA-2C44-A7E4-EFFB-D02A7CA6B0B1}"/>
              </a:ext>
            </a:extLst>
          </p:cNvPr>
          <p:cNvPicPr>
            <a:picLocks noChangeAspect="1"/>
          </p:cNvPicPr>
          <p:nvPr/>
        </p:nvPicPr>
        <p:blipFill>
          <a:blip r:embed="rId3">
            <a:extLst>
              <a:ext uri="{28A0092B-C50C-407E-A947-70E740481C1C}">
                <a14:useLocalDpi xmlns:a14="http://schemas.microsoft.com/office/drawing/2010/main" val="0"/>
              </a:ext>
            </a:extLst>
          </a:blip>
          <a:srcRect l="11667" r="8740" b="998"/>
          <a:stretch/>
        </p:blipFill>
        <p:spPr>
          <a:xfrm>
            <a:off x="8688288" y="755859"/>
            <a:ext cx="3503712" cy="6102141"/>
          </a:xfrm>
          <a:prstGeom prst="rect">
            <a:avLst/>
          </a:prstGeom>
        </p:spPr>
      </p:pic>
      <p:pic>
        <p:nvPicPr>
          <p:cNvPr id="8" name="Picture 7" descr="A black background with a black square&#10;&#10;Description automatically generated with medium confidence">
            <a:extLst>
              <a:ext uri="{FF2B5EF4-FFF2-40B4-BE49-F238E27FC236}">
                <a16:creationId xmlns:a16="http://schemas.microsoft.com/office/drawing/2014/main" id="{743EE18A-B796-FADA-59CA-A7A3A3D70C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6024" y="-150166"/>
            <a:ext cx="3503712" cy="986878"/>
          </a:xfrm>
          <a:prstGeom prst="rect">
            <a:avLst/>
          </a:prstGeom>
        </p:spPr>
      </p:pic>
    </p:spTree>
    <p:extLst>
      <p:ext uri="{BB962C8B-B14F-4D97-AF65-F5344CB8AC3E}">
        <p14:creationId xmlns:p14="http://schemas.microsoft.com/office/powerpoint/2010/main" val="4164749292"/>
      </p:ext>
    </p:extLst>
  </p:cSld>
  <p:clrMapOvr>
    <a:masterClrMapping/>
  </p:clrMapOvr>
  <p:transition>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E53D5-70D7-4C51-2C6F-B79601C2BF5E}"/>
              </a:ext>
            </a:extLst>
          </p:cNvPr>
          <p:cNvSpPr>
            <a:spLocks noGrp="1"/>
          </p:cNvSpPr>
          <p:nvPr>
            <p:ph type="title"/>
          </p:nvPr>
        </p:nvSpPr>
        <p:spPr/>
        <p:txBody>
          <a:bodyPr/>
          <a:lstStyle/>
          <a:p>
            <a:r>
              <a:rPr lang="en-US" sz="3200" dirty="0"/>
              <a:t>Role of criminal law in addressing (e-)waste (continued)</a:t>
            </a:r>
            <a:endParaRPr lang="en-GB" sz="3200" dirty="0"/>
          </a:p>
        </p:txBody>
      </p:sp>
      <p:sp>
        <p:nvSpPr>
          <p:cNvPr id="3" name="Content Placeholder 2">
            <a:extLst>
              <a:ext uri="{FF2B5EF4-FFF2-40B4-BE49-F238E27FC236}">
                <a16:creationId xmlns:a16="http://schemas.microsoft.com/office/drawing/2014/main" id="{747E62BC-2FF6-1ED3-90E3-4DC5232836E5}"/>
              </a:ext>
            </a:extLst>
          </p:cNvPr>
          <p:cNvSpPr>
            <a:spLocks noGrp="1"/>
          </p:cNvSpPr>
          <p:nvPr>
            <p:ph idx="1"/>
          </p:nvPr>
        </p:nvSpPr>
        <p:spPr/>
        <p:txBody>
          <a:bodyPr/>
          <a:lstStyle/>
          <a:p>
            <a:r>
              <a:rPr lang="en-US" sz="2400" dirty="0"/>
              <a:t>Criminal law provisions are closely related to waste management legislation</a:t>
            </a:r>
          </a:p>
          <a:p>
            <a:pPr lvl="1"/>
            <a:r>
              <a:rPr lang="en-US" dirty="0"/>
              <a:t>Provide teeth to regulatory frameworks</a:t>
            </a:r>
          </a:p>
          <a:p>
            <a:pPr lvl="1"/>
            <a:r>
              <a:rPr lang="en-US" dirty="0"/>
              <a:t>Criminal law reliant on waste management legislation to delineate what is a crime – relevance of permits, </a:t>
            </a:r>
            <a:r>
              <a:rPr lang="en-US" dirty="0" err="1"/>
              <a:t>licences</a:t>
            </a:r>
            <a:r>
              <a:rPr lang="en-US" dirty="0"/>
              <a:t>, authorizations</a:t>
            </a:r>
          </a:p>
          <a:p>
            <a:pPr lvl="1"/>
            <a:endParaRPr lang="en-GB" dirty="0"/>
          </a:p>
        </p:txBody>
      </p:sp>
      <p:pic>
        <p:nvPicPr>
          <p:cNvPr id="6" name="Picture 5">
            <a:extLst>
              <a:ext uri="{FF2B5EF4-FFF2-40B4-BE49-F238E27FC236}">
                <a16:creationId xmlns:a16="http://schemas.microsoft.com/office/drawing/2014/main" id="{E13A641D-7A8E-AE80-A899-0502F5B93A2B}"/>
              </a:ext>
            </a:extLst>
          </p:cNvPr>
          <p:cNvPicPr>
            <a:picLocks noChangeAspect="1"/>
          </p:cNvPicPr>
          <p:nvPr/>
        </p:nvPicPr>
        <p:blipFill rotWithShape="1">
          <a:blip r:embed="rId2">
            <a:extLst>
              <a:ext uri="{28A0092B-C50C-407E-A947-70E740481C1C}">
                <a14:useLocalDpi xmlns:a14="http://schemas.microsoft.com/office/drawing/2010/main" val="0"/>
              </a:ext>
            </a:extLst>
          </a:blip>
          <a:srcRect l="9322" t="29136" b="35729"/>
          <a:stretch/>
        </p:blipFill>
        <p:spPr>
          <a:xfrm>
            <a:off x="-16098" y="4199273"/>
            <a:ext cx="12224196" cy="2664296"/>
          </a:xfrm>
          <a:prstGeom prst="rect">
            <a:avLst/>
          </a:prstGeom>
        </p:spPr>
      </p:pic>
      <p:pic>
        <p:nvPicPr>
          <p:cNvPr id="4" name="Picture 3">
            <a:extLst>
              <a:ext uri="{FF2B5EF4-FFF2-40B4-BE49-F238E27FC236}">
                <a16:creationId xmlns:a16="http://schemas.microsoft.com/office/drawing/2014/main" id="{4582934D-B7EC-7430-83A0-DD08449DBF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344" y="12700"/>
            <a:ext cx="3528392" cy="743159"/>
          </a:xfrm>
          <a:prstGeom prst="rect">
            <a:avLst/>
          </a:prstGeom>
        </p:spPr>
      </p:pic>
      <p:pic>
        <p:nvPicPr>
          <p:cNvPr id="5" name="Picture 4" descr="A black background with a black square&#10;&#10;Description automatically generated with medium confidence">
            <a:extLst>
              <a:ext uri="{FF2B5EF4-FFF2-40B4-BE49-F238E27FC236}">
                <a16:creationId xmlns:a16="http://schemas.microsoft.com/office/drawing/2014/main" id="{2AE94F1E-C602-947C-3BCF-1F9D8C01C3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6024" y="-150166"/>
            <a:ext cx="3503712" cy="986878"/>
          </a:xfrm>
          <a:prstGeom prst="rect">
            <a:avLst/>
          </a:prstGeom>
        </p:spPr>
      </p:pic>
    </p:spTree>
    <p:extLst>
      <p:ext uri="{BB962C8B-B14F-4D97-AF65-F5344CB8AC3E}">
        <p14:creationId xmlns:p14="http://schemas.microsoft.com/office/powerpoint/2010/main" val="3386187171"/>
      </p:ext>
    </p:extLst>
  </p:cSld>
  <p:clrMapOvr>
    <a:masterClrMapping/>
  </p:clrMapOvr>
  <p:transition>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DC84379-5130-C9ED-EE35-A0BBC54A9BA4}"/>
              </a:ext>
            </a:extLst>
          </p:cNvPr>
          <p:cNvSpPr>
            <a:spLocks noGrp="1"/>
          </p:cNvSpPr>
          <p:nvPr>
            <p:ph type="title"/>
          </p:nvPr>
        </p:nvSpPr>
        <p:spPr>
          <a:xfrm>
            <a:off x="914400" y="764704"/>
            <a:ext cx="11277600" cy="864096"/>
          </a:xfrm>
        </p:spPr>
        <p:txBody>
          <a:bodyPr/>
          <a:lstStyle/>
          <a:p>
            <a:r>
              <a:rPr lang="en-US" sz="3200" dirty="0"/>
              <a:t>United Nations Convention against Transnational Organized Crime</a:t>
            </a:r>
            <a:endParaRPr lang="en-GB" sz="3200" dirty="0"/>
          </a:p>
        </p:txBody>
      </p:sp>
      <p:sp>
        <p:nvSpPr>
          <p:cNvPr id="7" name="Content Placeholder 6">
            <a:extLst>
              <a:ext uri="{FF2B5EF4-FFF2-40B4-BE49-F238E27FC236}">
                <a16:creationId xmlns:a16="http://schemas.microsoft.com/office/drawing/2014/main" id="{CFC5F0AC-C3F4-E4D7-8FA4-9B13B3A4BCF6}"/>
              </a:ext>
            </a:extLst>
          </p:cNvPr>
          <p:cNvSpPr>
            <a:spLocks noGrp="1"/>
          </p:cNvSpPr>
          <p:nvPr>
            <p:ph idx="1"/>
          </p:nvPr>
        </p:nvSpPr>
        <p:spPr>
          <a:xfrm>
            <a:off x="914400" y="1772816"/>
            <a:ext cx="7557864" cy="4392488"/>
          </a:xfrm>
        </p:spPr>
        <p:txBody>
          <a:bodyPr/>
          <a:lstStyle/>
          <a:p>
            <a:r>
              <a:rPr lang="en-AU" sz="3200" dirty="0">
                <a:solidFill>
                  <a:schemeClr val="bg1"/>
                </a:solidFill>
              </a:rPr>
              <a:t>192 Parties to the Convention</a:t>
            </a:r>
          </a:p>
          <a:p>
            <a:r>
              <a:rPr lang="en-AU" sz="3200" dirty="0">
                <a:solidFill>
                  <a:schemeClr val="bg1"/>
                </a:solidFill>
              </a:rPr>
              <a:t>Adopted: 15 November 2000</a:t>
            </a:r>
          </a:p>
          <a:p>
            <a:r>
              <a:rPr lang="en-AU" sz="3200" dirty="0">
                <a:solidFill>
                  <a:schemeClr val="bg1"/>
                </a:solidFill>
              </a:rPr>
              <a:t>Entered into force: 29 September 2003</a:t>
            </a:r>
          </a:p>
          <a:p>
            <a:pPr marL="0" indent="0">
              <a:buNone/>
            </a:pPr>
            <a:endParaRPr lang="en-AU" sz="3200" dirty="0">
              <a:solidFill>
                <a:schemeClr val="bg1"/>
              </a:solidFill>
            </a:endParaRPr>
          </a:p>
          <a:p>
            <a:pPr marL="0" indent="0">
              <a:buNone/>
            </a:pPr>
            <a:r>
              <a:rPr lang="en-AU" sz="3200" dirty="0">
                <a:solidFill>
                  <a:schemeClr val="bg1"/>
                </a:solidFill>
              </a:rPr>
              <a:t>Purpose (article 1):</a:t>
            </a:r>
          </a:p>
          <a:p>
            <a:pPr marL="0" indent="0">
              <a:buNone/>
            </a:pPr>
            <a:r>
              <a:rPr lang="en-AU" sz="2400" i="1" dirty="0">
                <a:solidFill>
                  <a:schemeClr val="bg1"/>
                </a:solidFill>
                <a:latin typeface="Open Sans" panose="020B0606030504020204" pitchFamily="34" charset="0"/>
                <a:ea typeface="Open Sans" panose="020B0606030504020204" pitchFamily="34" charset="0"/>
                <a:cs typeface="Open Sans" panose="020B0606030504020204" pitchFamily="34" charset="0"/>
              </a:rPr>
              <a:t>“ to promote cooperation to prevent and combat transnational organized crime more effectively”</a:t>
            </a:r>
            <a:endParaRPr lang="en-AU" sz="2400" i="1" dirty="0">
              <a:solidFill>
                <a:schemeClr val="bg1"/>
              </a:solidFill>
            </a:endParaRPr>
          </a:p>
          <a:p>
            <a:endParaRPr lang="en-GB" dirty="0"/>
          </a:p>
        </p:txBody>
      </p:sp>
      <p:pic>
        <p:nvPicPr>
          <p:cNvPr id="5" name="Bilde 9" descr="Et bilde som inneholder tekst, skjermbilde, Font, kart&#10;&#10;Automatisk generert beskrivelse">
            <a:extLst>
              <a:ext uri="{FF2B5EF4-FFF2-40B4-BE49-F238E27FC236}">
                <a16:creationId xmlns:a16="http://schemas.microsoft.com/office/drawing/2014/main" id="{B24E1899-822C-2EC9-D54B-E055A3505420}"/>
              </a:ext>
            </a:extLst>
          </p:cNvPr>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8688288" y="1806791"/>
            <a:ext cx="3208907" cy="4820074"/>
          </a:xfrm>
          <a:prstGeom prst="rect">
            <a:avLst/>
          </a:prstGeom>
          <a:ln>
            <a:noFill/>
          </a:ln>
          <a:effectLst/>
        </p:spPr>
      </p:pic>
      <p:pic>
        <p:nvPicPr>
          <p:cNvPr id="2" name="Picture 1">
            <a:extLst>
              <a:ext uri="{FF2B5EF4-FFF2-40B4-BE49-F238E27FC236}">
                <a16:creationId xmlns:a16="http://schemas.microsoft.com/office/drawing/2014/main" id="{E310B412-C51D-258E-7F7F-A7D4D63A29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1344" y="12700"/>
            <a:ext cx="3528392" cy="743159"/>
          </a:xfrm>
          <a:prstGeom prst="rect">
            <a:avLst/>
          </a:prstGeom>
        </p:spPr>
      </p:pic>
      <p:pic>
        <p:nvPicPr>
          <p:cNvPr id="3" name="Picture 2" descr="A black background with a black square&#10;&#10;Description automatically generated with medium confidence">
            <a:extLst>
              <a:ext uri="{FF2B5EF4-FFF2-40B4-BE49-F238E27FC236}">
                <a16:creationId xmlns:a16="http://schemas.microsoft.com/office/drawing/2014/main" id="{9A498B11-44FB-9D85-38C3-E0A25630F44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6024" y="-150166"/>
            <a:ext cx="3503712" cy="986878"/>
          </a:xfrm>
          <a:prstGeom prst="rect">
            <a:avLst/>
          </a:prstGeom>
        </p:spPr>
      </p:pic>
    </p:spTree>
    <p:extLst>
      <p:ext uri="{BB962C8B-B14F-4D97-AF65-F5344CB8AC3E}">
        <p14:creationId xmlns:p14="http://schemas.microsoft.com/office/powerpoint/2010/main" val="1037724177"/>
      </p:ext>
    </p:extLst>
  </p:cSld>
  <p:clrMapOvr>
    <a:masterClrMapping/>
  </p:clrMapOvr>
  <p:transition>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C311D-D840-FBE3-9258-A40F713C7226}"/>
              </a:ext>
            </a:extLst>
          </p:cNvPr>
          <p:cNvSpPr>
            <a:spLocks noGrp="1"/>
          </p:cNvSpPr>
          <p:nvPr>
            <p:ph type="title"/>
          </p:nvPr>
        </p:nvSpPr>
        <p:spPr/>
        <p:txBody>
          <a:bodyPr/>
          <a:lstStyle/>
          <a:p>
            <a:r>
              <a:rPr lang="en-AU" dirty="0"/>
              <a:t>Overview of provisions of the Convention</a:t>
            </a:r>
          </a:p>
        </p:txBody>
      </p:sp>
      <p:sp>
        <p:nvSpPr>
          <p:cNvPr id="3" name="Content Placeholder 2">
            <a:extLst>
              <a:ext uri="{FF2B5EF4-FFF2-40B4-BE49-F238E27FC236}">
                <a16:creationId xmlns:a16="http://schemas.microsoft.com/office/drawing/2014/main" id="{43BB4B5E-370E-99B9-C644-E23BFEB4EA82}"/>
              </a:ext>
            </a:extLst>
          </p:cNvPr>
          <p:cNvSpPr>
            <a:spLocks noGrp="1"/>
          </p:cNvSpPr>
          <p:nvPr>
            <p:ph idx="1"/>
          </p:nvPr>
        </p:nvSpPr>
        <p:spPr>
          <a:xfrm>
            <a:off x="2207568" y="1700808"/>
            <a:ext cx="8421960" cy="4392488"/>
          </a:xfrm>
        </p:spPr>
        <p:txBody>
          <a:bodyPr/>
          <a:lstStyle/>
          <a:p>
            <a:pPr marL="514350" indent="-514350">
              <a:buFont typeface="+mj-lt"/>
              <a:buAutoNum type="arabicPeriod"/>
            </a:pPr>
            <a:r>
              <a:rPr lang="en-AU" sz="2600" dirty="0"/>
              <a:t>Criminalization and criminal liability</a:t>
            </a:r>
          </a:p>
          <a:p>
            <a:pPr marL="914391" lvl="1" indent="-514350"/>
            <a:r>
              <a:rPr lang="en-AU" dirty="0"/>
              <a:t>e.g. four offence provisions, liability of legal persons</a:t>
            </a:r>
          </a:p>
          <a:p>
            <a:pPr marL="514350" indent="-514350">
              <a:buFont typeface="+mj-lt"/>
              <a:buAutoNum type="arabicPeriod"/>
            </a:pPr>
            <a:r>
              <a:rPr lang="en-AU" sz="2600" dirty="0"/>
              <a:t>Investigation</a:t>
            </a:r>
          </a:p>
          <a:p>
            <a:pPr marL="914391" lvl="1" indent="-514350"/>
            <a:r>
              <a:rPr lang="en-AU" dirty="0"/>
              <a:t>e.g. confiscation and seizure, special investigative techniques</a:t>
            </a:r>
          </a:p>
          <a:p>
            <a:pPr marL="514350" indent="-514350">
              <a:buFont typeface="+mj-lt"/>
              <a:buAutoNum type="arabicPeriod"/>
            </a:pPr>
            <a:r>
              <a:rPr lang="en-AU" sz="2600" dirty="0"/>
              <a:t>International cooperation</a:t>
            </a:r>
          </a:p>
          <a:p>
            <a:pPr marL="914391" lvl="1" indent="-514350"/>
            <a:r>
              <a:rPr lang="en-AU" dirty="0"/>
              <a:t>e.g. law enforcement cooperation, mutual legal assistance, extradition</a:t>
            </a:r>
          </a:p>
          <a:p>
            <a:pPr marL="514350" indent="-514350">
              <a:buFont typeface="+mj-lt"/>
              <a:buAutoNum type="arabicPeriod"/>
            </a:pPr>
            <a:r>
              <a:rPr lang="en-AU" sz="2600" dirty="0"/>
              <a:t>Protection and assistance</a:t>
            </a:r>
          </a:p>
          <a:p>
            <a:pPr marL="914391" lvl="1" indent="-514350"/>
            <a:r>
              <a:rPr lang="en-AU" dirty="0"/>
              <a:t>For witnesses and victims</a:t>
            </a:r>
          </a:p>
          <a:p>
            <a:pPr marL="514350" indent="-514350">
              <a:buFont typeface="+mj-lt"/>
              <a:buAutoNum type="arabicPeriod"/>
            </a:pPr>
            <a:r>
              <a:rPr lang="en-AU" sz="2600" dirty="0"/>
              <a:t>Prevention</a:t>
            </a:r>
          </a:p>
          <a:p>
            <a:pPr marL="914391" lvl="1" indent="-514350">
              <a:buFont typeface="+mj-lt"/>
              <a:buAutoNum type="arabicPeriod"/>
            </a:pPr>
            <a:endParaRPr lang="en-AU" dirty="0"/>
          </a:p>
        </p:txBody>
      </p:sp>
      <p:pic>
        <p:nvPicPr>
          <p:cNvPr id="7" name="Picture 6" descr="A white line drawing of a law book&#10;&#10;Description automatically generated">
            <a:extLst>
              <a:ext uri="{FF2B5EF4-FFF2-40B4-BE49-F238E27FC236}">
                <a16:creationId xmlns:a16="http://schemas.microsoft.com/office/drawing/2014/main" id="{2066D8B5-56A3-2C5F-9778-D9CC023B76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7448" y="1700808"/>
            <a:ext cx="720080" cy="720080"/>
          </a:xfrm>
          <a:prstGeom prst="rect">
            <a:avLst/>
          </a:prstGeom>
        </p:spPr>
      </p:pic>
      <p:pic>
        <p:nvPicPr>
          <p:cNvPr id="9" name="Picture 8" descr="A white outline of a magnifying glass and a piece of paper&#10;&#10;Description automatically generated">
            <a:extLst>
              <a:ext uri="{FF2B5EF4-FFF2-40B4-BE49-F238E27FC236}">
                <a16:creationId xmlns:a16="http://schemas.microsoft.com/office/drawing/2014/main" id="{E157BAA7-9DBD-D701-E9A8-CF68ED5C52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1439" y="2800083"/>
            <a:ext cx="720080" cy="720080"/>
          </a:xfrm>
          <a:prstGeom prst="rect">
            <a:avLst/>
          </a:prstGeom>
        </p:spPr>
      </p:pic>
      <p:pic>
        <p:nvPicPr>
          <p:cNvPr id="11" name="Picture 10" descr="A white outline of handshake&#10;&#10;Description automatically generated">
            <a:extLst>
              <a:ext uri="{FF2B5EF4-FFF2-40B4-BE49-F238E27FC236}">
                <a16:creationId xmlns:a16="http://schemas.microsoft.com/office/drawing/2014/main" id="{C3ADF039-B037-2209-9E1E-D8BFE9E90DB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1020" y="3864247"/>
            <a:ext cx="794843" cy="794843"/>
          </a:xfrm>
          <a:prstGeom prst="rect">
            <a:avLst/>
          </a:prstGeom>
        </p:spPr>
      </p:pic>
      <p:pic>
        <p:nvPicPr>
          <p:cNvPr id="13" name="Picture 12" descr="A white line drawing of two people holding each other&#10;&#10;Description automatically generated">
            <a:extLst>
              <a:ext uri="{FF2B5EF4-FFF2-40B4-BE49-F238E27FC236}">
                <a16:creationId xmlns:a16="http://schemas.microsoft.com/office/drawing/2014/main" id="{D4EE64D0-472D-B9A8-54ED-BC589687CED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03529" y="4940124"/>
            <a:ext cx="720080" cy="720080"/>
          </a:xfrm>
          <a:prstGeom prst="rect">
            <a:avLst/>
          </a:prstGeom>
        </p:spPr>
      </p:pic>
      <p:pic>
        <p:nvPicPr>
          <p:cNvPr id="15" name="Picture 14" descr="A hand in a circle&#10;&#10;Description automatically generated">
            <a:extLst>
              <a:ext uri="{FF2B5EF4-FFF2-40B4-BE49-F238E27FC236}">
                <a16:creationId xmlns:a16="http://schemas.microsoft.com/office/drawing/2014/main" id="{62F73525-E47C-AE06-B613-3264CA75498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27448" y="5949280"/>
            <a:ext cx="720081" cy="720081"/>
          </a:xfrm>
          <a:prstGeom prst="rect">
            <a:avLst/>
          </a:prstGeom>
        </p:spPr>
      </p:pic>
      <p:pic>
        <p:nvPicPr>
          <p:cNvPr id="4" name="Picture 3">
            <a:extLst>
              <a:ext uri="{FF2B5EF4-FFF2-40B4-BE49-F238E27FC236}">
                <a16:creationId xmlns:a16="http://schemas.microsoft.com/office/drawing/2014/main" id="{01AA9ADD-A16B-A588-4DFC-D126EEB1F71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1344" y="12700"/>
            <a:ext cx="3528392" cy="743159"/>
          </a:xfrm>
          <a:prstGeom prst="rect">
            <a:avLst/>
          </a:prstGeom>
        </p:spPr>
      </p:pic>
      <p:pic>
        <p:nvPicPr>
          <p:cNvPr id="5" name="Picture 4" descr="A black background with a black square&#10;&#10;Description automatically generated with medium confidence">
            <a:extLst>
              <a:ext uri="{FF2B5EF4-FFF2-40B4-BE49-F238E27FC236}">
                <a16:creationId xmlns:a16="http://schemas.microsoft.com/office/drawing/2014/main" id="{7AF651C6-725C-0509-28EC-B4D7ED115C2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16024" y="-150166"/>
            <a:ext cx="3503712" cy="986878"/>
          </a:xfrm>
          <a:prstGeom prst="rect">
            <a:avLst/>
          </a:prstGeom>
        </p:spPr>
      </p:pic>
    </p:spTree>
    <p:extLst>
      <p:ext uri="{BB962C8B-B14F-4D97-AF65-F5344CB8AC3E}">
        <p14:creationId xmlns:p14="http://schemas.microsoft.com/office/powerpoint/2010/main" val="4000459172"/>
      </p:ext>
    </p:extLst>
  </p:cSld>
  <p:clrMapOvr>
    <a:masterClrMapping/>
  </p:clrMapOvr>
  <p:transition>
    <p:cut/>
  </p:transition>
</p:sld>
</file>

<file path=ppt/theme/theme1.xml><?xml version="1.0" encoding="utf-8"?>
<a:theme xmlns:a="http://schemas.openxmlformats.org/drawingml/2006/main" name="Default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7300" b="0" i="0" u="none" strike="noStrike" cap="none" normalizeH="0" baseline="0" smtClean="0">
            <a:ln>
              <a:noFill/>
            </a:ln>
            <a:solidFill>
              <a:srgbClr val="FFFFFF"/>
            </a:solidFill>
            <a:effectLst/>
            <a:latin typeface="Arial Unicode MS"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7300" b="0" i="0" u="none" strike="noStrike" cap="none" normalizeH="0" baseline="0" smtClean="0">
            <a:ln>
              <a:noFill/>
            </a:ln>
            <a:solidFill>
              <a:srgbClr val="FFFFFF"/>
            </a:solidFill>
            <a:effectLst/>
            <a:latin typeface="Arial Unicode MS" pitchFamily="34" charset="-128"/>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14CD18B073419428A9310098D853289" ma:contentTypeVersion="19" ma:contentTypeDescription="Create a new document." ma:contentTypeScope="" ma:versionID="83d249b95e42980ddcacce2ec57a7bbf">
  <xsd:schema xmlns:xsd="http://www.w3.org/2001/XMLSchema" xmlns:xs="http://www.w3.org/2001/XMLSchema" xmlns:p="http://schemas.microsoft.com/office/2006/metadata/properties" xmlns:ns2="d7fe1d00-5f92-4dfb-a8df-252d5220b019" xmlns:ns3="79e44a50-308a-447b-a1a7-1bf82ef89477" xmlns:ns4="985ec44e-1bab-4c0b-9df0-6ba128686fc9" targetNamespace="http://schemas.microsoft.com/office/2006/metadata/properties" ma:root="true" ma:fieldsID="73e25f511e24c7ca5190ef988b0c5a98" ns2:_="" ns3:_="" ns4:_="">
    <xsd:import namespace="d7fe1d00-5f92-4dfb-a8df-252d5220b019"/>
    <xsd:import namespace="79e44a50-308a-447b-a1a7-1bf82ef89477"/>
    <xsd:import namespace="985ec44e-1bab-4c0b-9df0-6ba128686fc9"/>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element ref="ns3:_Flow_SignoffStatus" minOccurs="0"/>
                <xsd:element ref="ns3:MediaLengthInSeconds" minOccurs="0"/>
                <xsd:element ref="ns3:lcf76f155ced4ddcb4097134ff3c332f" minOccurs="0"/>
                <xsd:element ref="ns4: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7fe1d00-5f92-4dfb-a8df-252d5220b01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9e44a50-308a-447b-a1a7-1bf82ef89477"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_Flow_SignoffStatus" ma:index="20" nillable="true" ma:displayName="Sign-off status" ma:internalName="Sign_x002d_off_x0020_status">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78175662-8596-484a-92c7-351d01561e2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85ec44e-1bab-4c0b-9df0-6ba128686fc9" elementFormDefault="qualified">
    <xsd:import namespace="http://schemas.microsoft.com/office/2006/documentManagement/types"/>
    <xsd:import namespace="http://schemas.microsoft.com/office/infopath/2007/PartnerControls"/>
    <xsd:element name="TaxCatchAll" ma:index="24" nillable="true" ma:displayName="Taxonomy Catch All Column" ma:hidden="true" ma:list="{01d000a7-38ac-4366-99cb-46e026fa1ffd}" ma:internalName="TaxCatchAll" ma:showField="CatchAllData" ma:web="d7fe1d00-5f92-4dfb-a8df-252d5220b01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Flow_SignoffStatus xmlns="79e44a50-308a-447b-a1a7-1bf82ef89477" xsi:nil="true"/>
    <lcf76f155ced4ddcb4097134ff3c332f xmlns="79e44a50-308a-447b-a1a7-1bf82ef89477">
      <Terms xmlns="http://schemas.microsoft.com/office/infopath/2007/PartnerControls"/>
    </lcf76f155ced4ddcb4097134ff3c332f>
    <TaxCatchAll xmlns="985ec44e-1bab-4c0b-9df0-6ba128686fc9" xsi:nil="true"/>
    <SharedWithUsers xmlns="d7fe1d00-5f92-4dfb-a8df-252d5220b019">
      <UserInfo>
        <DisplayName>Nikoline LANDHEIM</DisplayName>
        <AccountId>3215</AccountId>
        <AccountType/>
      </UserInfo>
    </SharedWithUsers>
  </documentManagement>
</p:properties>
</file>

<file path=customXml/itemProps1.xml><?xml version="1.0" encoding="utf-8"?>
<ds:datastoreItem xmlns:ds="http://schemas.openxmlformats.org/officeDocument/2006/customXml" ds:itemID="{E989A382-C037-4EFD-A559-C4B509A15A34}">
  <ds:schemaRefs>
    <ds:schemaRef ds:uri="http://schemas.microsoft.com/sharepoint/v3/contenttype/forms"/>
  </ds:schemaRefs>
</ds:datastoreItem>
</file>

<file path=customXml/itemProps2.xml><?xml version="1.0" encoding="utf-8"?>
<ds:datastoreItem xmlns:ds="http://schemas.openxmlformats.org/officeDocument/2006/customXml" ds:itemID="{13F5A73A-9742-4B8A-B91D-5758E2ADB5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7fe1d00-5f92-4dfb-a8df-252d5220b019"/>
    <ds:schemaRef ds:uri="79e44a50-308a-447b-a1a7-1bf82ef89477"/>
    <ds:schemaRef ds:uri="985ec44e-1bab-4c0b-9df0-6ba128686fc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BE47190-ACDA-428E-8EEF-6C33C21EA0D3}">
  <ds:schemaRefs>
    <ds:schemaRef ds:uri="http://purl.org/dc/terms/"/>
    <ds:schemaRef ds:uri="http://purl.org/dc/dcmitype/"/>
    <ds:schemaRef ds:uri="http://www.w3.org/XML/1998/namespace"/>
    <ds:schemaRef ds:uri="http://schemas.openxmlformats.org/package/2006/metadata/core-properties"/>
    <ds:schemaRef ds:uri="http://schemas.microsoft.com/office/2006/metadata/properties"/>
    <ds:schemaRef ds:uri="http://schemas.microsoft.com/office/2006/documentManagement/types"/>
    <ds:schemaRef ds:uri="d7fe1d00-5f92-4dfb-a8df-252d5220b019"/>
    <ds:schemaRef ds:uri="http://purl.org/dc/elements/1.1/"/>
    <ds:schemaRef ds:uri="http://schemas.microsoft.com/office/infopath/2007/PartnerControls"/>
    <ds:schemaRef ds:uri="79e44a50-308a-447b-a1a7-1bf82ef89477"/>
    <ds:schemaRef ds:uri="985ec44e-1bab-4c0b-9df0-6ba128686fc9"/>
  </ds:schemaRefs>
</ds:datastoreItem>
</file>

<file path=docProps/app.xml><?xml version="1.0" encoding="utf-8"?>
<Properties xmlns="http://schemas.openxmlformats.org/officeDocument/2006/extended-properties" xmlns:vt="http://schemas.openxmlformats.org/officeDocument/2006/docPropsVTypes">
  <TotalTime>19475</TotalTime>
  <Words>1458</Words>
  <Application>Microsoft Office PowerPoint</Application>
  <PresentationFormat>Widescreen</PresentationFormat>
  <Paragraphs>188</Paragraphs>
  <Slides>15</Slides>
  <Notes>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15</vt:i4>
      </vt:variant>
    </vt:vector>
  </HeadingPairs>
  <TitlesOfParts>
    <vt:vector size="26" baseType="lpstr">
      <vt:lpstr>Arial</vt:lpstr>
      <vt:lpstr>Arial Narrow</vt:lpstr>
      <vt:lpstr>Arial Unicode MS</vt:lpstr>
      <vt:lpstr>Calibri</vt:lpstr>
      <vt:lpstr>Calibri Light</vt:lpstr>
      <vt:lpstr>Courier New</vt:lpstr>
      <vt:lpstr>Open Sans</vt:lpstr>
      <vt:lpstr>Roboto</vt:lpstr>
      <vt:lpstr>Symbol</vt:lpstr>
      <vt:lpstr>Times New Roman</vt:lpstr>
      <vt:lpstr>Default Design</vt:lpstr>
      <vt:lpstr>Addressing e-waste from a criminal justice perspective Space Niels Peters Williams, Associate Programme Officer     7th EACO Regional E-Waste Workshop on Sustainable E-Waste Management in the East African Region, 24 March 2025</vt:lpstr>
      <vt:lpstr>Kyoto Declaration at 14th Crime Congress</vt:lpstr>
      <vt:lpstr>Basel Convention</vt:lpstr>
      <vt:lpstr>UNODC’s work on waste crime</vt:lpstr>
      <vt:lpstr>Role of corruption, organized crime and money laundering in waste trafficking</vt:lpstr>
      <vt:lpstr>Role of criminal law in addressing (e-)waste</vt:lpstr>
      <vt:lpstr>Role of criminal law in addressing (e-)waste (continued)</vt:lpstr>
      <vt:lpstr>United Nations Convention against Transnational Organized Crime</vt:lpstr>
      <vt:lpstr>Overview of provisions of the Convention</vt:lpstr>
      <vt:lpstr>Legislative Guide on Waste Trafficking</vt:lpstr>
      <vt:lpstr>Legislative Guide on Waste Trafficking</vt:lpstr>
      <vt:lpstr>Legislative Guide on Waste Trafficking</vt:lpstr>
      <vt:lpstr>Legislative Guide on Waste Trafficking</vt:lpstr>
      <vt:lpstr>Legislative Guide on Waste Trafficking</vt:lpstr>
      <vt:lpstr>PowerPoint Presentation</vt:lpstr>
    </vt:vector>
  </TitlesOfParts>
  <Company>UNOV</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Testuser</dc:creator>
  <cp:lastModifiedBy>Niels Peters Williams</cp:lastModifiedBy>
  <cp:revision>365</cp:revision>
  <cp:lastPrinted>2020-10-16T05:33:42Z</cp:lastPrinted>
  <dcterms:created xsi:type="dcterms:W3CDTF">2003-04-01T06:49:12Z</dcterms:created>
  <dcterms:modified xsi:type="dcterms:W3CDTF">2025-03-19T08:19:43Z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0x010100C14CD18B073419428A9310098D853289</vt:lpwstr>
  </property>
  <property fmtid="{D5CDD505-2E9C-101B-9397-08002B2CF9AE}" pid="3" name="MediaServiceImageTags">
    <vt:lpwstr/>
  </property>
</Properties>
</file>