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763" r:id="rId2"/>
  </p:sldMasterIdLst>
  <p:notesMasterIdLst>
    <p:notesMasterId r:id="rId20"/>
  </p:notesMasterIdLst>
  <p:handoutMasterIdLst>
    <p:handoutMasterId r:id="rId21"/>
  </p:handoutMasterIdLst>
  <p:sldIdLst>
    <p:sldId id="3316" r:id="rId3"/>
    <p:sldId id="3364" r:id="rId4"/>
    <p:sldId id="3380" r:id="rId5"/>
    <p:sldId id="3375" r:id="rId6"/>
    <p:sldId id="3365" r:id="rId7"/>
    <p:sldId id="3379" r:id="rId8"/>
    <p:sldId id="3366" r:id="rId9"/>
    <p:sldId id="3367" r:id="rId10"/>
    <p:sldId id="3368" r:id="rId11"/>
    <p:sldId id="3369" r:id="rId12"/>
    <p:sldId id="260" r:id="rId13"/>
    <p:sldId id="3372" r:id="rId14"/>
    <p:sldId id="3376" r:id="rId15"/>
    <p:sldId id="3371" r:id="rId16"/>
    <p:sldId id="3374" r:id="rId17"/>
    <p:sldId id="3377" r:id="rId18"/>
    <p:sldId id="337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ugimba" initials="CM" lastIdx="3" clrIdx="0">
    <p:extLst>
      <p:ext uri="{19B8F6BF-5375-455C-9EA6-DF929625EA0E}">
        <p15:presenceInfo xmlns:p15="http://schemas.microsoft.com/office/powerpoint/2012/main" userId="S-1-5-21-366143923-1970471405-4160462303-1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C0C0C0"/>
    <a:srgbClr val="FFFFFF"/>
    <a:srgbClr val="0000FF"/>
    <a:srgbClr val="000099"/>
    <a:srgbClr val="9966FF"/>
    <a:srgbClr val="9933FF"/>
    <a:srgbClr val="CC99FF"/>
    <a:srgbClr val="FFCC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87179" autoAdjust="0"/>
  </p:normalViewPr>
  <p:slideViewPr>
    <p:cSldViewPr snapToGrid="0">
      <p:cViewPr varScale="1">
        <p:scale>
          <a:sx n="55" d="100"/>
          <a:sy n="55" d="100"/>
        </p:scale>
        <p:origin x="16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D792CE3-4422-4467-A7C0-88923FF26175}" type="datetimeFigureOut">
              <a:rPr lang="en-US" smtClean="0"/>
              <a:t>3/23/2025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1B61E21-8356-4DC9-B441-2B4B5276C407}" type="slidenum">
              <a:rPr lang="en-US" smtClean="0"/>
              <a:t>‹#›</a:t>
            </a:fld>
            <a:endParaRPr lang="en-US"/>
          </a:p>
        </p:txBody>
      </p:sp>
    </p:spTree>
    <p:extLst>
      <p:ext uri="{BB962C8B-B14F-4D97-AF65-F5344CB8AC3E}">
        <p14:creationId xmlns:p14="http://schemas.microsoft.com/office/powerpoint/2010/main" val="410083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835100-3396-4D96-96C5-F3EF3F03BB42}" type="datetimeFigureOut">
              <a:rPr lang="en-GB" smtClean="0"/>
              <a:t>23/03/2025</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545D8F-7585-4831-8BED-92796414661C}" type="slidenum">
              <a:rPr lang="en-GB" smtClean="0"/>
              <a:t>‹#›</a:t>
            </a:fld>
            <a:endParaRPr lang="en-GB"/>
          </a:p>
        </p:txBody>
      </p:sp>
    </p:spTree>
    <p:extLst>
      <p:ext uri="{BB962C8B-B14F-4D97-AF65-F5344CB8AC3E}">
        <p14:creationId xmlns:p14="http://schemas.microsoft.com/office/powerpoint/2010/main" val="1281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D0545D8F-7585-4831-8BED-92796414661C}" type="slidenum">
              <a:rPr lang="en-GB" smtClean="0"/>
              <a:t>6</a:t>
            </a:fld>
            <a:endParaRPr lang="en-GB"/>
          </a:p>
        </p:txBody>
      </p:sp>
    </p:spTree>
    <p:extLst>
      <p:ext uri="{BB962C8B-B14F-4D97-AF65-F5344CB8AC3E}">
        <p14:creationId xmlns:p14="http://schemas.microsoft.com/office/powerpoint/2010/main" val="294591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D0545D8F-7585-4831-8BED-92796414661C}" type="slidenum">
              <a:rPr lang="en-GB" smtClean="0"/>
              <a:t>9</a:t>
            </a:fld>
            <a:endParaRPr lang="en-GB"/>
          </a:p>
        </p:txBody>
      </p:sp>
    </p:spTree>
    <p:extLst>
      <p:ext uri="{BB962C8B-B14F-4D97-AF65-F5344CB8AC3E}">
        <p14:creationId xmlns:p14="http://schemas.microsoft.com/office/powerpoint/2010/main" val="10836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D0545D8F-7585-4831-8BED-92796414661C}" type="slidenum">
              <a:rPr lang="en-GB" smtClean="0"/>
              <a:t>12</a:t>
            </a:fld>
            <a:endParaRPr lang="en-GB"/>
          </a:p>
        </p:txBody>
      </p:sp>
    </p:spTree>
    <p:extLst>
      <p:ext uri="{BB962C8B-B14F-4D97-AF65-F5344CB8AC3E}">
        <p14:creationId xmlns:p14="http://schemas.microsoft.com/office/powerpoint/2010/main" val="914189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D0545D8F-7585-4831-8BED-92796414661C}" type="slidenum">
              <a:rPr lang="en-GB" smtClean="0"/>
              <a:t>17</a:t>
            </a:fld>
            <a:endParaRPr lang="en-GB"/>
          </a:p>
        </p:txBody>
      </p:sp>
    </p:spTree>
    <p:extLst>
      <p:ext uri="{BB962C8B-B14F-4D97-AF65-F5344CB8AC3E}">
        <p14:creationId xmlns:p14="http://schemas.microsoft.com/office/powerpoint/2010/main" val="86746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9B4DF4-2605-4E01-BEA6-6468041B7DC4}" type="datetime1">
              <a:rPr lang="en-US" smtClean="0">
                <a:solidFill>
                  <a:prstClr val="black">
                    <a:tint val="75000"/>
                  </a:prstClr>
                </a:solidFill>
              </a:rPr>
              <a:t>3/23/2025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07EDA7-6294-483B-8239-2330DFEBA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3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34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04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595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733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29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4D8E7E-0DAE-43DA-B191-602EB2B46F39}" type="datetime1">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09331-9EF4-4A89-80E9-0025B98C082D}" type="slidenum">
              <a:rPr lang="en-US" smtClean="0"/>
              <a:t>‹#›</a:t>
            </a:fld>
            <a:endParaRPr lang="en-US"/>
          </a:p>
        </p:txBody>
      </p:sp>
    </p:spTree>
    <p:extLst>
      <p:ext uri="{BB962C8B-B14F-4D97-AF65-F5344CB8AC3E}">
        <p14:creationId xmlns:p14="http://schemas.microsoft.com/office/powerpoint/2010/main" val="33316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b="1"/>
            </a:lvl1pPr>
          </a:lstStyle>
          <a:p>
            <a:r>
              <a:rPr lang="en-US"/>
              <a:t>Click to edit Master title style</a:t>
            </a:r>
            <a:endParaRPr lang="en-US" dirty="0"/>
          </a:p>
        </p:txBody>
      </p:sp>
      <p:sp>
        <p:nvSpPr>
          <p:cNvPr id="7" name="Content Placeholder 6"/>
          <p:cNvSpPr>
            <a:spLocks noGrp="1"/>
          </p:cNvSpPr>
          <p:nvPr>
            <p:ph sz="quarter" idx="10"/>
          </p:nvPr>
        </p:nvSpPr>
        <p:spPr>
          <a:xfrm>
            <a:off x="381000" y="1371600"/>
            <a:ext cx="8382000" cy="5181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1"/>
          </p:nvPr>
        </p:nvSpPr>
        <p:spPr>
          <a:xfrm>
            <a:off x="5334000" y="747444"/>
            <a:ext cx="3505200" cy="381000"/>
          </a:xfrm>
        </p:spPr>
        <p:txBody>
          <a:bodyPr>
            <a:noAutofit/>
          </a:bodyPr>
          <a:lstStyle>
            <a:lvl1pPr algn="r">
              <a:defRPr sz="13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4012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023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810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139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2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309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4701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1DC56F3-3CB7-4AAB-830B-FCBCEEB9B609}" type="datetime1">
              <a:rPr lang="en-US" smtClean="0">
                <a:solidFill>
                  <a:prstClr val="black">
                    <a:tint val="75000"/>
                  </a:prstClr>
                </a:solidFill>
              </a:rPr>
              <a:t>3/23/2025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07EDA7-6294-483B-8239-2330DFEBAE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477217"/>
      </p:ext>
    </p:extLst>
  </p:cSld>
  <p:clrMap bg1="lt1" tx1="dk1" bg2="lt2" tx2="dk2" accent1="accent1" accent2="accent2" accent3="accent3" accent4="accent4" accent5="accent5" accent6="accent6" hlink="hlink" folHlink="folHlink"/>
  <p:sldLayoutIdLst>
    <p:sldLayoutId id="2147483760" r:id="rId1"/>
    <p:sldLayoutId id="2147483762" r:id="rId2"/>
    <p:sldLayoutId id="214748367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3/23/2025</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5102876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akamatte@ucc.co.u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3.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2.png"/><Relationship Id="rId2" Type="http://schemas.openxmlformats.org/officeDocument/2006/relationships/image" Target="../media/image4.png"/><Relationship Id="rId16" Type="http://schemas.openxmlformats.org/officeDocument/2006/relationships/image" Target="../media/image18.gif"/><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AA57FE9-4EED-57C5-139B-C8FE7245FE2F}"/>
              </a:ext>
            </a:extLst>
          </p:cNvPr>
          <p:cNvPicPr>
            <a:picLocks noChangeAspect="1"/>
          </p:cNvPicPr>
          <p:nvPr/>
        </p:nvPicPr>
        <p:blipFill>
          <a:blip r:embed="rId2"/>
          <a:stretch>
            <a:fillRect/>
          </a:stretch>
        </p:blipFill>
        <p:spPr>
          <a:xfrm>
            <a:off x="0" y="5109210"/>
            <a:ext cx="9144000" cy="1612266"/>
          </a:xfrm>
          <a:prstGeom prst="rect">
            <a:avLst/>
          </a:prstGeom>
        </p:spPr>
      </p:pic>
      <p:sp>
        <p:nvSpPr>
          <p:cNvPr id="9" name="TextBox 8">
            <a:extLst>
              <a:ext uri="{FF2B5EF4-FFF2-40B4-BE49-F238E27FC236}">
                <a16:creationId xmlns:a16="http://schemas.microsoft.com/office/drawing/2014/main" id="{692B7356-1C14-DB06-A88D-40DC28CAB2B4}"/>
              </a:ext>
            </a:extLst>
          </p:cNvPr>
          <p:cNvSpPr txBox="1"/>
          <p:nvPr/>
        </p:nvSpPr>
        <p:spPr>
          <a:xfrm>
            <a:off x="891540" y="844550"/>
            <a:ext cx="6743700" cy="4264660"/>
          </a:xfrm>
          <a:prstGeom prst="rect">
            <a:avLst/>
          </a:prstGeom>
        </p:spPr>
        <p:txBody>
          <a:bodyPr vert="horz" lIns="91440" tIns="45720" rIns="91440" bIns="45720" rtlCol="0" anchor="ctr">
            <a:normAutofit fontScale="25000" lnSpcReduction="20000"/>
          </a:bodyPr>
          <a:lstStyle/>
          <a:p>
            <a:pPr algn="ctr">
              <a:lnSpc>
                <a:spcPct val="90000"/>
              </a:lnSpc>
              <a:spcAft>
                <a:spcPts val="800"/>
              </a:spcAft>
            </a:pPr>
            <a:r>
              <a:rPr lang="en-US" sz="11200" b="1" dirty="0">
                <a:latin typeface="Bookman Old Style" panose="02050604050505020204" pitchFamily="18" charset="0"/>
              </a:rPr>
              <a:t>THE ELECTRONIC-WASTE MANAGEMENT POLICY, LEGAL, REGULATORY FRAMEWORK, AND ENFORCEMENT IN UGANDA</a:t>
            </a:r>
          </a:p>
          <a:p>
            <a:pPr indent="-228600">
              <a:lnSpc>
                <a:spcPct val="90000"/>
              </a:lnSpc>
              <a:spcAft>
                <a:spcPts val="800"/>
              </a:spcAft>
              <a:buFont typeface="Arial" panose="020B0604020202020204" pitchFamily="34" charset="0"/>
              <a:buChar char="•"/>
            </a:pPr>
            <a:endParaRPr lang="en-US" sz="9800" b="1" dirty="0"/>
          </a:p>
          <a:p>
            <a:pPr>
              <a:lnSpc>
                <a:spcPct val="90000"/>
              </a:lnSpc>
              <a:spcAft>
                <a:spcPts val="800"/>
              </a:spcAft>
            </a:pPr>
            <a:endParaRPr lang="en-US" sz="7200" b="1" dirty="0">
              <a:latin typeface="Bookman Old Style" panose="02050604050505020204" pitchFamily="18" charset="0"/>
            </a:endParaRPr>
          </a:p>
          <a:p>
            <a:pPr>
              <a:lnSpc>
                <a:spcPct val="90000"/>
              </a:lnSpc>
              <a:spcAft>
                <a:spcPts val="800"/>
              </a:spcAft>
            </a:pPr>
            <a:endParaRPr lang="en-US" sz="7200" b="1" dirty="0">
              <a:latin typeface="Bookman Old Style" panose="02050604050505020204" pitchFamily="18" charset="0"/>
            </a:endParaRPr>
          </a:p>
          <a:p>
            <a:pPr>
              <a:lnSpc>
                <a:spcPct val="90000"/>
              </a:lnSpc>
              <a:spcAft>
                <a:spcPts val="800"/>
              </a:spcAft>
            </a:pPr>
            <a:r>
              <a:rPr lang="en-US" sz="7200" b="1" dirty="0">
                <a:latin typeface="Bookman Old Style" panose="02050604050505020204" pitchFamily="18" charset="0"/>
              </a:rPr>
              <a:t>Eng. Nakamatte Olivie </a:t>
            </a:r>
          </a:p>
          <a:p>
            <a:pPr>
              <a:lnSpc>
                <a:spcPct val="90000"/>
              </a:lnSpc>
              <a:spcAft>
                <a:spcPts val="800"/>
              </a:spcAft>
            </a:pPr>
            <a:r>
              <a:rPr lang="en-US" sz="7200" b="1" dirty="0">
                <a:latin typeface="Bookman Old Style" panose="02050604050505020204" pitchFamily="18" charset="0"/>
              </a:rPr>
              <a:t>Senior Environment Management Consultant</a:t>
            </a:r>
          </a:p>
          <a:p>
            <a:pPr>
              <a:lnSpc>
                <a:spcPct val="90000"/>
              </a:lnSpc>
              <a:spcAft>
                <a:spcPts val="800"/>
              </a:spcAft>
            </a:pPr>
            <a:r>
              <a:rPr lang="en-US" sz="7200" dirty="0">
                <a:latin typeface="Bookman Old Style" panose="02050604050505020204" pitchFamily="18" charset="0"/>
                <a:hlinkClick r:id="rId3"/>
              </a:rPr>
              <a:t>onakamatte@ucc.co.ug</a:t>
            </a:r>
            <a:r>
              <a:rPr lang="en-US" sz="7200" dirty="0">
                <a:latin typeface="Bookman Old Style" panose="02050604050505020204" pitchFamily="18" charset="0"/>
              </a:rPr>
              <a:t>     +256772393182</a:t>
            </a:r>
          </a:p>
          <a:p>
            <a:pPr>
              <a:lnSpc>
                <a:spcPct val="90000"/>
              </a:lnSpc>
              <a:spcAft>
                <a:spcPts val="800"/>
              </a:spcAft>
            </a:pPr>
            <a:r>
              <a:rPr lang="en-US" sz="7200" dirty="0">
                <a:latin typeface="Bookman Old Style" panose="02050604050505020204" pitchFamily="18" charset="0"/>
              </a:rPr>
              <a:t>Uganda Communications Commission-UCC</a:t>
            </a:r>
            <a:endParaRPr lang="en-US" sz="7200" dirty="0">
              <a:effectLst/>
              <a:latin typeface="Bookman Old Style" panose="02050604050505020204" pitchFamily="18" charset="0"/>
            </a:endParaRPr>
          </a:p>
          <a:p>
            <a:pPr indent="-228600">
              <a:lnSpc>
                <a:spcPct val="90000"/>
              </a:lnSpc>
              <a:spcAft>
                <a:spcPts val="800"/>
              </a:spcAft>
              <a:buFont typeface="Arial" panose="020B0604020202020204" pitchFamily="34" charset="0"/>
              <a:buChar char="•"/>
            </a:pPr>
            <a:endParaRPr lang="en-US" sz="700" b="1" dirty="0"/>
          </a:p>
          <a:p>
            <a:pPr>
              <a:lnSpc>
                <a:spcPct val="90000"/>
              </a:lnSpc>
              <a:spcAft>
                <a:spcPts val="800"/>
              </a:spcAft>
            </a:pPr>
            <a:endParaRPr lang="en-US" sz="700" dirty="0">
              <a:effectLst/>
            </a:endParaRPr>
          </a:p>
        </p:txBody>
      </p:sp>
      <p:sp>
        <p:nvSpPr>
          <p:cNvPr id="5" name="Slide Number Placeholder 4">
            <a:extLst>
              <a:ext uri="{FF2B5EF4-FFF2-40B4-BE49-F238E27FC236}">
                <a16:creationId xmlns:a16="http://schemas.microsoft.com/office/drawing/2014/main" id="{1A886A42-7D6E-F77E-92B4-9942F5084DB6}"/>
              </a:ext>
            </a:extLst>
          </p:cNvPr>
          <p:cNvSpPr>
            <a:spLocks noGrp="1"/>
          </p:cNvSpPr>
          <p:nvPr>
            <p:ph type="sldNum" sz="quarter" idx="12"/>
          </p:nvPr>
        </p:nvSpPr>
        <p:spPr/>
        <p:txBody>
          <a:bodyPr vert="horz" lIns="91440" tIns="45720" rIns="91440" bIns="45720" rtlCol="0" anchor="ctr">
            <a:normAutofit/>
          </a:bodyPr>
          <a:lstStyle/>
          <a:p>
            <a:pPr>
              <a:spcAft>
                <a:spcPts val="600"/>
              </a:spcAft>
            </a:pPr>
            <a:fld id="{9A909331-9EF4-4A89-80E9-0025B98C082D}" type="slidenum">
              <a:rPr lang="en-US" sz="900"/>
              <a:pPr>
                <a:spcAft>
                  <a:spcPts val="600"/>
                </a:spcAft>
              </a:pPr>
              <a:t>1</a:t>
            </a:fld>
            <a:endParaRPr lang="en-US" sz="900"/>
          </a:p>
        </p:txBody>
      </p:sp>
    </p:spTree>
    <p:extLst>
      <p:ext uri="{BB962C8B-B14F-4D97-AF65-F5344CB8AC3E}">
        <p14:creationId xmlns:p14="http://schemas.microsoft.com/office/powerpoint/2010/main" val="1182324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8030D-7544-9BE3-B434-845505552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8A458-AFC3-4182-3BA5-468D273C28CA}"/>
              </a:ext>
            </a:extLst>
          </p:cNvPr>
          <p:cNvSpPr>
            <a:spLocks noGrp="1"/>
          </p:cNvSpPr>
          <p:nvPr>
            <p:ph type="title"/>
          </p:nvPr>
        </p:nvSpPr>
        <p:spPr>
          <a:xfrm>
            <a:off x="628650" y="203201"/>
            <a:ext cx="8023860" cy="928674"/>
          </a:xfrm>
        </p:spPr>
        <p:txBody>
          <a:bodyPr>
            <a:noAutofit/>
          </a:bodyPr>
          <a:lstStyle/>
          <a:p>
            <a:r>
              <a:rPr lang="en-UG" sz="2800" b="1" dirty="0">
                <a:latin typeface="Bookman Old Style" panose="02050604050505020204" pitchFamily="18" charset="0"/>
                <a:cs typeface="Times New Roman" panose="02020603050405020304" pitchFamily="18" charset="0"/>
              </a:rPr>
              <a:t>STATUS UPDATE ON THE ICT E-WASTE COLLECTION PILOT PROJECT</a:t>
            </a:r>
          </a:p>
        </p:txBody>
      </p:sp>
      <p:sp>
        <p:nvSpPr>
          <p:cNvPr id="3" name="Content Placeholder 2">
            <a:extLst>
              <a:ext uri="{FF2B5EF4-FFF2-40B4-BE49-F238E27FC236}">
                <a16:creationId xmlns:a16="http://schemas.microsoft.com/office/drawing/2014/main" id="{63DDCF11-2A04-FA93-8E03-42264284A7DB}"/>
              </a:ext>
            </a:extLst>
          </p:cNvPr>
          <p:cNvSpPr>
            <a:spLocks noGrp="1"/>
          </p:cNvSpPr>
          <p:nvPr>
            <p:ph idx="1"/>
          </p:nvPr>
        </p:nvSpPr>
        <p:spPr>
          <a:xfrm>
            <a:off x="628650" y="1412111"/>
            <a:ext cx="7886700" cy="4430926"/>
          </a:xfrm>
        </p:spPr>
        <p:txBody>
          <a:bodyPr>
            <a:normAutofit fontScale="92500"/>
          </a:bodyPr>
          <a:lstStyle/>
          <a:p>
            <a:pPr algn="just">
              <a:lnSpc>
                <a:spcPct val="107000"/>
              </a:lnSpc>
              <a:spcAft>
                <a:spcPts val="800"/>
              </a:spcAft>
              <a:buNone/>
            </a:pPr>
            <a:r>
              <a:rPr lang="en-GB" sz="1800" dirty="0">
                <a:effectLst/>
                <a:latin typeface="Bookman Old Style" panose="02050604050505020204" pitchFamily="18" charset="0"/>
                <a:ea typeface="Times New Roman" panose="02020603050405020304" pitchFamily="18" charset="0"/>
                <a:cs typeface="Times New Roman" panose="02020603050405020304" pitchFamily="18" charset="0"/>
              </a:rPr>
              <a:t>Government of Uganda initiated and rolled out the pilot project on ICT e-waste collection. This initiative aims to</a:t>
            </a: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Create an efficient system for collecting e-waste, handling, and managing ICT e-waste, designed to be scalable and replicable nationwide.</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Create an end-of-life management and disposal plan for the ICT devices distributed by the Uganda Communications Universal Service Access Fund (UCUSAF)</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Increase public awareness, , and promote environmentally responsible disposal of ICT e-waste</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buNone/>
            </a:pPr>
            <a:r>
              <a:rPr lang="en-US" sz="1800" dirty="0">
                <a:latin typeface="Bookman Old Style" panose="02050604050505020204" pitchFamily="18" charset="0"/>
                <a:ea typeface="Times New Roman" panose="02020603050405020304" pitchFamily="18" charset="0"/>
              </a:rPr>
              <a:t>The initiative </a:t>
            </a:r>
            <a:r>
              <a:rPr lang="en-UG" sz="1800" dirty="0">
                <a:effectLst/>
                <a:latin typeface="Bookman Old Style" panose="02050604050505020204" pitchFamily="18" charset="0"/>
                <a:ea typeface="Times New Roman" panose="02020603050405020304" pitchFamily="18" charset="0"/>
              </a:rPr>
              <a:t>started with a public call </a:t>
            </a:r>
            <a:r>
              <a:rPr lang="en-US" sz="1800" dirty="0">
                <a:effectLst/>
                <a:latin typeface="Bookman Old Style" panose="02050604050505020204" pitchFamily="18" charset="0"/>
                <a:ea typeface="Times New Roman" panose="02020603050405020304" pitchFamily="18" charset="0"/>
              </a:rPr>
              <a:t>Call for Applications of Implementing Partners (IPs) for the Pilot Project for ICT- E-Waste Collection. A three-tier evaluation process was employed, consisting of a preliminary evaluation, a pitching session, and a final re-evaluation. </a:t>
            </a:r>
            <a:endParaRPr lang="en-UG" dirty="0"/>
          </a:p>
        </p:txBody>
      </p:sp>
      <p:sp>
        <p:nvSpPr>
          <p:cNvPr id="4" name="Slide Number Placeholder 3">
            <a:extLst>
              <a:ext uri="{FF2B5EF4-FFF2-40B4-BE49-F238E27FC236}">
                <a16:creationId xmlns:a16="http://schemas.microsoft.com/office/drawing/2014/main" id="{D64E3634-32EB-6479-3ED0-FB95BE837379}"/>
              </a:ext>
            </a:extLst>
          </p:cNvPr>
          <p:cNvSpPr>
            <a:spLocks noGrp="1"/>
          </p:cNvSpPr>
          <p:nvPr>
            <p:ph type="sldNum" sz="quarter" idx="12"/>
          </p:nvPr>
        </p:nvSpPr>
        <p:spPr/>
        <p:txBody>
          <a:bodyPr/>
          <a:lstStyle/>
          <a:p>
            <a:fld id="{9A909331-9EF4-4A89-80E9-0025B98C082D}" type="slidenum">
              <a:rPr lang="en-US" smtClean="0"/>
              <a:t>10</a:t>
            </a:fld>
            <a:endParaRPr lang="en-US"/>
          </a:p>
        </p:txBody>
      </p:sp>
      <p:grpSp>
        <p:nvGrpSpPr>
          <p:cNvPr id="5" name="Group 4">
            <a:extLst>
              <a:ext uri="{FF2B5EF4-FFF2-40B4-BE49-F238E27FC236}">
                <a16:creationId xmlns:a16="http://schemas.microsoft.com/office/drawing/2014/main" id="{6EA8D007-0969-5EA2-08F8-E79C38F6ABE6}"/>
              </a:ext>
            </a:extLst>
          </p:cNvPr>
          <p:cNvGrpSpPr/>
          <p:nvPr/>
        </p:nvGrpSpPr>
        <p:grpSpPr>
          <a:xfrm>
            <a:off x="0" y="5843037"/>
            <a:ext cx="9199418" cy="1028048"/>
            <a:chOff x="36945" y="5598183"/>
            <a:chExt cx="12265891" cy="1370731"/>
          </a:xfrm>
        </p:grpSpPr>
        <p:pic>
          <p:nvPicPr>
            <p:cNvPr id="6" name="Picture 5">
              <a:extLst>
                <a:ext uri="{FF2B5EF4-FFF2-40B4-BE49-F238E27FC236}">
                  <a16:creationId xmlns:a16="http://schemas.microsoft.com/office/drawing/2014/main" id="{3C1D6074-B4E3-76D9-EA5D-981B5DA3FE14}"/>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36945" y="5598183"/>
              <a:ext cx="12265891" cy="1370731"/>
            </a:xfrm>
            <a:prstGeom prst="rect">
              <a:avLst/>
            </a:prstGeom>
          </p:spPr>
        </p:pic>
        <p:pic>
          <p:nvPicPr>
            <p:cNvPr id="7" name="Picture 6">
              <a:extLst>
                <a:ext uri="{FF2B5EF4-FFF2-40B4-BE49-F238E27FC236}">
                  <a16:creationId xmlns:a16="http://schemas.microsoft.com/office/drawing/2014/main" id="{4BCB3008-22F6-93D6-2114-4CBAC8AFF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268621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a:off x="3217290" y="2494311"/>
            <a:ext cx="2702712" cy="2702712"/>
          </a:xfrm>
          <a:custGeom>
            <a:avLst/>
            <a:gdLst/>
            <a:ahLst/>
            <a:cxnLst/>
            <a:rect l="l" t="t" r="r" b="b"/>
            <a:pathLst>
              <a:path w="5405423" h="5405423">
                <a:moveTo>
                  <a:pt x="0" y="0"/>
                </a:moveTo>
                <a:lnTo>
                  <a:pt x="5405423" y="0"/>
                </a:lnTo>
                <a:lnTo>
                  <a:pt x="5405423" y="5405423"/>
                </a:lnTo>
                <a:lnTo>
                  <a:pt x="0" y="540542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defTabSz="457200"/>
            <a:endParaRPr lang="en-GB" sz="900">
              <a:solidFill>
                <a:prstClr val="black"/>
              </a:solidFill>
              <a:latin typeface="Calibri"/>
            </a:endParaRPr>
          </a:p>
        </p:txBody>
      </p:sp>
      <p:grpSp>
        <p:nvGrpSpPr>
          <p:cNvPr id="3" name="Group 3"/>
          <p:cNvGrpSpPr/>
          <p:nvPr/>
        </p:nvGrpSpPr>
        <p:grpSpPr>
          <a:xfrm>
            <a:off x="3593874" y="2717763"/>
            <a:ext cx="1977393" cy="197739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BEBEB"/>
            </a:solidFill>
          </p:spPr>
          <p:txBody>
            <a:bodyPr/>
            <a:lstStyle/>
            <a:p>
              <a:pPr defTabSz="457200"/>
              <a:endParaRPr lang="en-GB" sz="900">
                <a:solidFill>
                  <a:prstClr val="black"/>
                </a:solidFill>
                <a:latin typeface="Calibri"/>
              </a:endParaRPr>
            </a:p>
          </p:txBody>
        </p:sp>
        <p:sp>
          <p:nvSpPr>
            <p:cNvPr id="5" name="TextBox 5"/>
            <p:cNvSpPr txBox="1"/>
            <p:nvPr/>
          </p:nvSpPr>
          <p:spPr>
            <a:xfrm>
              <a:off x="76200" y="38100"/>
              <a:ext cx="660400" cy="698500"/>
            </a:xfrm>
            <a:prstGeom prst="rect">
              <a:avLst/>
            </a:prstGeom>
          </p:spPr>
          <p:txBody>
            <a:bodyPr lIns="25400" tIns="25400" rIns="25400" bIns="25400" rtlCol="0" anchor="ctr"/>
            <a:lstStyle/>
            <a:p>
              <a:pPr algn="ctr" defTabSz="457200">
                <a:lnSpc>
                  <a:spcPts val="1378"/>
                </a:lnSpc>
              </a:pPr>
              <a:endParaRPr sz="900">
                <a:solidFill>
                  <a:prstClr val="black"/>
                </a:solidFill>
                <a:latin typeface="Calibri"/>
              </a:endParaRPr>
            </a:p>
          </p:txBody>
        </p:sp>
      </p:grpSp>
      <p:grpSp>
        <p:nvGrpSpPr>
          <p:cNvPr id="6" name="Group 6"/>
          <p:cNvGrpSpPr/>
          <p:nvPr/>
        </p:nvGrpSpPr>
        <p:grpSpPr>
          <a:xfrm>
            <a:off x="5782988" y="3474195"/>
            <a:ext cx="224302" cy="22430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F8D389"/>
              </a:solidFill>
              <a:prstDash val="solid"/>
              <a:miter/>
            </a:ln>
          </p:spPr>
          <p:txBody>
            <a:bodyPr/>
            <a:lstStyle/>
            <a:p>
              <a:pPr defTabSz="457200"/>
              <a:endParaRPr lang="en-GB" sz="900">
                <a:solidFill>
                  <a:prstClr val="black"/>
                </a:solidFill>
                <a:latin typeface="Calibri"/>
              </a:endParaRPr>
            </a:p>
          </p:txBody>
        </p:sp>
        <p:sp>
          <p:nvSpPr>
            <p:cNvPr id="8" name="TextBox 8"/>
            <p:cNvSpPr txBox="1"/>
            <p:nvPr/>
          </p:nvSpPr>
          <p:spPr>
            <a:xfrm>
              <a:off x="76200" y="38100"/>
              <a:ext cx="660400" cy="698500"/>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9" name="Group 9"/>
          <p:cNvGrpSpPr/>
          <p:nvPr/>
        </p:nvGrpSpPr>
        <p:grpSpPr>
          <a:xfrm>
            <a:off x="5176958" y="2471056"/>
            <a:ext cx="224302" cy="22430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91DFB1"/>
              </a:solidFill>
              <a:prstDash val="solid"/>
              <a:miter/>
            </a:ln>
          </p:spPr>
          <p:txBody>
            <a:bodyPr/>
            <a:lstStyle/>
            <a:p>
              <a:pPr defTabSz="457200"/>
              <a:endParaRPr lang="en-GB" sz="900">
                <a:solidFill>
                  <a:prstClr val="black"/>
                </a:solidFill>
                <a:latin typeface="Calibri"/>
              </a:endParaRPr>
            </a:p>
          </p:txBody>
        </p:sp>
        <p:sp>
          <p:nvSpPr>
            <p:cNvPr id="11" name="TextBox 11"/>
            <p:cNvSpPr txBox="1"/>
            <p:nvPr/>
          </p:nvSpPr>
          <p:spPr>
            <a:xfrm>
              <a:off x="76200" y="38100"/>
              <a:ext cx="660400" cy="698500"/>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12" name="Group 12"/>
          <p:cNvGrpSpPr/>
          <p:nvPr/>
        </p:nvGrpSpPr>
        <p:grpSpPr>
          <a:xfrm>
            <a:off x="3134829" y="3521862"/>
            <a:ext cx="224302" cy="22430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63B1DB"/>
              </a:solidFill>
              <a:prstDash val="solid"/>
              <a:miter/>
            </a:ln>
          </p:spPr>
          <p:txBody>
            <a:bodyPr/>
            <a:lstStyle/>
            <a:p>
              <a:pPr defTabSz="457200"/>
              <a:endParaRPr lang="en-GB" sz="900">
                <a:solidFill>
                  <a:prstClr val="black"/>
                </a:solidFill>
                <a:latin typeface="Calibri"/>
              </a:endParaRPr>
            </a:p>
          </p:txBody>
        </p:sp>
        <p:sp>
          <p:nvSpPr>
            <p:cNvPr id="14" name="TextBox 14"/>
            <p:cNvSpPr txBox="1"/>
            <p:nvPr/>
          </p:nvSpPr>
          <p:spPr>
            <a:xfrm>
              <a:off x="76200" y="38100"/>
              <a:ext cx="660400" cy="698500"/>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15" name="Group 15"/>
          <p:cNvGrpSpPr/>
          <p:nvPr/>
        </p:nvGrpSpPr>
        <p:grpSpPr>
          <a:xfrm>
            <a:off x="3618600" y="4695156"/>
            <a:ext cx="224302" cy="22430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8ED7E8"/>
              </a:solidFill>
              <a:prstDash val="solid"/>
              <a:miter/>
            </a:ln>
          </p:spPr>
          <p:txBody>
            <a:bodyPr/>
            <a:lstStyle/>
            <a:p>
              <a:pPr defTabSz="457200"/>
              <a:endParaRPr lang="en-GB" sz="900">
                <a:solidFill>
                  <a:prstClr val="black"/>
                </a:solidFill>
                <a:latin typeface="Calibri"/>
              </a:endParaRPr>
            </a:p>
          </p:txBody>
        </p:sp>
        <p:sp>
          <p:nvSpPr>
            <p:cNvPr id="17" name="TextBox 17"/>
            <p:cNvSpPr txBox="1"/>
            <p:nvPr/>
          </p:nvSpPr>
          <p:spPr>
            <a:xfrm>
              <a:off x="76200" y="38100"/>
              <a:ext cx="660400" cy="698500"/>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18" name="Group 18"/>
          <p:cNvGrpSpPr/>
          <p:nvPr/>
        </p:nvGrpSpPr>
        <p:grpSpPr>
          <a:xfrm>
            <a:off x="1049422" y="1995991"/>
            <a:ext cx="2546493" cy="785198"/>
            <a:chOff x="0" y="0"/>
            <a:chExt cx="1467458" cy="452483"/>
          </a:xfrm>
        </p:grpSpPr>
        <p:sp>
          <p:nvSpPr>
            <p:cNvPr id="19" name="Freeform 19"/>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9397D8"/>
              </a:solidFill>
              <a:prstDash val="solid"/>
              <a:miter/>
            </a:ln>
          </p:spPr>
          <p:txBody>
            <a:bodyPr/>
            <a:lstStyle/>
            <a:p>
              <a:pPr defTabSz="457200"/>
              <a:endParaRPr lang="en-GB" sz="900">
                <a:solidFill>
                  <a:prstClr val="black"/>
                </a:solidFill>
                <a:latin typeface="Calibri"/>
              </a:endParaRPr>
            </a:p>
          </p:txBody>
        </p:sp>
        <p:sp>
          <p:nvSpPr>
            <p:cNvPr id="20" name="TextBox 20"/>
            <p:cNvSpPr txBox="1"/>
            <p:nvPr/>
          </p:nvSpPr>
          <p:spPr>
            <a:xfrm>
              <a:off x="0" y="-38100"/>
              <a:ext cx="1467458" cy="490583"/>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21" name="Group 21"/>
          <p:cNvGrpSpPr/>
          <p:nvPr/>
        </p:nvGrpSpPr>
        <p:grpSpPr>
          <a:xfrm rot="-10800000">
            <a:off x="3134829" y="2141354"/>
            <a:ext cx="595922" cy="513741"/>
            <a:chOff x="0" y="0"/>
            <a:chExt cx="1290485" cy="1112520"/>
          </a:xfrm>
        </p:grpSpPr>
        <p:sp>
          <p:nvSpPr>
            <p:cNvPr id="22" name="Freeform 22"/>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9397D8"/>
            </a:solidFill>
          </p:spPr>
          <p:txBody>
            <a:bodyPr/>
            <a:lstStyle/>
            <a:p>
              <a:pPr defTabSz="457200"/>
              <a:endParaRPr lang="en-GB" sz="900">
                <a:solidFill>
                  <a:prstClr val="black"/>
                </a:solidFill>
                <a:latin typeface="Calibri"/>
              </a:endParaRPr>
            </a:p>
          </p:txBody>
        </p:sp>
      </p:grpSp>
      <p:grpSp>
        <p:nvGrpSpPr>
          <p:cNvPr id="23" name="Group 23"/>
          <p:cNvGrpSpPr/>
          <p:nvPr/>
        </p:nvGrpSpPr>
        <p:grpSpPr>
          <a:xfrm>
            <a:off x="3730751" y="2493461"/>
            <a:ext cx="224302" cy="22430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w="66675" cap="sq">
              <a:solidFill>
                <a:srgbClr val="9397D8"/>
              </a:solidFill>
              <a:prstDash val="solid"/>
              <a:miter/>
            </a:ln>
          </p:spPr>
          <p:txBody>
            <a:bodyPr/>
            <a:lstStyle/>
            <a:p>
              <a:pPr defTabSz="457200"/>
              <a:endParaRPr lang="en-GB" sz="900">
                <a:solidFill>
                  <a:prstClr val="black"/>
                </a:solidFill>
                <a:latin typeface="Calibri"/>
              </a:endParaRPr>
            </a:p>
          </p:txBody>
        </p:sp>
        <p:sp>
          <p:nvSpPr>
            <p:cNvPr id="25" name="TextBox 25"/>
            <p:cNvSpPr txBox="1"/>
            <p:nvPr/>
          </p:nvSpPr>
          <p:spPr>
            <a:xfrm>
              <a:off x="76200" y="38100"/>
              <a:ext cx="660400" cy="698500"/>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26" name="Group 26"/>
          <p:cNvGrpSpPr/>
          <p:nvPr/>
        </p:nvGrpSpPr>
        <p:grpSpPr>
          <a:xfrm>
            <a:off x="5401260" y="4644634"/>
            <a:ext cx="224302" cy="22430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F8B27C"/>
              </a:solidFill>
              <a:prstDash val="solid"/>
              <a:miter/>
            </a:ln>
          </p:spPr>
          <p:txBody>
            <a:bodyPr/>
            <a:lstStyle/>
            <a:p>
              <a:pPr defTabSz="457200"/>
              <a:endParaRPr lang="en-GB" sz="900">
                <a:solidFill>
                  <a:prstClr val="black"/>
                </a:solidFill>
                <a:latin typeface="Calibri"/>
              </a:endParaRPr>
            </a:p>
          </p:txBody>
        </p:sp>
        <p:sp>
          <p:nvSpPr>
            <p:cNvPr id="28" name="TextBox 28"/>
            <p:cNvSpPr txBox="1"/>
            <p:nvPr/>
          </p:nvSpPr>
          <p:spPr>
            <a:xfrm>
              <a:off x="76200" y="38100"/>
              <a:ext cx="660400" cy="698500"/>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sp>
        <p:nvSpPr>
          <p:cNvPr id="29" name="Freeform 29"/>
          <p:cNvSpPr/>
          <p:nvPr/>
        </p:nvSpPr>
        <p:spPr>
          <a:xfrm>
            <a:off x="3367703" y="2217119"/>
            <a:ext cx="228212" cy="342941"/>
          </a:xfrm>
          <a:custGeom>
            <a:avLst/>
            <a:gdLst/>
            <a:ahLst/>
            <a:cxnLst/>
            <a:rect l="l" t="t" r="r" b="b"/>
            <a:pathLst>
              <a:path w="456423" h="685882">
                <a:moveTo>
                  <a:pt x="0" y="0"/>
                </a:moveTo>
                <a:lnTo>
                  <a:pt x="456423" y="0"/>
                </a:lnTo>
                <a:lnTo>
                  <a:pt x="456423" y="685882"/>
                </a:lnTo>
                <a:lnTo>
                  <a:pt x="0" y="68588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pPr defTabSz="457200"/>
            <a:endParaRPr lang="en-GB" sz="900">
              <a:solidFill>
                <a:prstClr val="black"/>
              </a:solidFill>
              <a:latin typeface="Calibri"/>
            </a:endParaRPr>
          </a:p>
        </p:txBody>
      </p:sp>
      <p:sp>
        <p:nvSpPr>
          <p:cNvPr id="30" name="Freeform 30"/>
          <p:cNvSpPr/>
          <p:nvPr/>
        </p:nvSpPr>
        <p:spPr>
          <a:xfrm>
            <a:off x="7834640" y="3206861"/>
            <a:ext cx="412374" cy="412374"/>
          </a:xfrm>
          <a:custGeom>
            <a:avLst/>
            <a:gdLst/>
            <a:ahLst/>
            <a:cxnLst/>
            <a:rect l="l" t="t" r="r" b="b"/>
            <a:pathLst>
              <a:path w="824748" h="824748">
                <a:moveTo>
                  <a:pt x="0" y="0"/>
                </a:moveTo>
                <a:lnTo>
                  <a:pt x="824748" y="0"/>
                </a:lnTo>
                <a:lnTo>
                  <a:pt x="824748" y="824748"/>
                </a:lnTo>
                <a:lnTo>
                  <a:pt x="0" y="82474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defTabSz="457200"/>
            <a:endParaRPr lang="en-GB" sz="900">
              <a:solidFill>
                <a:prstClr val="black"/>
              </a:solidFill>
              <a:latin typeface="Calibri"/>
            </a:endParaRPr>
          </a:p>
        </p:txBody>
      </p:sp>
      <p:grpSp>
        <p:nvGrpSpPr>
          <p:cNvPr id="31" name="Group 31"/>
          <p:cNvGrpSpPr/>
          <p:nvPr/>
        </p:nvGrpSpPr>
        <p:grpSpPr>
          <a:xfrm>
            <a:off x="452561" y="3311301"/>
            <a:ext cx="2546493" cy="785198"/>
            <a:chOff x="0" y="0"/>
            <a:chExt cx="1467458" cy="452483"/>
          </a:xfrm>
        </p:grpSpPr>
        <p:sp>
          <p:nvSpPr>
            <p:cNvPr id="32" name="Freeform 32"/>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63B1DB"/>
              </a:solidFill>
              <a:prstDash val="solid"/>
              <a:miter/>
            </a:ln>
          </p:spPr>
          <p:txBody>
            <a:bodyPr/>
            <a:lstStyle/>
            <a:p>
              <a:pPr defTabSz="457200"/>
              <a:endParaRPr lang="en-GB" sz="900">
                <a:solidFill>
                  <a:prstClr val="black"/>
                </a:solidFill>
                <a:latin typeface="Calibri"/>
              </a:endParaRPr>
            </a:p>
          </p:txBody>
        </p:sp>
        <p:sp>
          <p:nvSpPr>
            <p:cNvPr id="33" name="TextBox 33"/>
            <p:cNvSpPr txBox="1"/>
            <p:nvPr/>
          </p:nvSpPr>
          <p:spPr>
            <a:xfrm>
              <a:off x="0" y="-38100"/>
              <a:ext cx="1467458" cy="490583"/>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34" name="Group 34"/>
          <p:cNvGrpSpPr/>
          <p:nvPr/>
        </p:nvGrpSpPr>
        <p:grpSpPr>
          <a:xfrm rot="-10800000">
            <a:off x="2419845" y="3449589"/>
            <a:ext cx="595922" cy="513741"/>
            <a:chOff x="0" y="0"/>
            <a:chExt cx="1290485" cy="1112520"/>
          </a:xfrm>
        </p:grpSpPr>
        <p:sp>
          <p:nvSpPr>
            <p:cNvPr id="35" name="Freeform 35"/>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63B1DB"/>
            </a:solidFill>
          </p:spPr>
          <p:txBody>
            <a:bodyPr/>
            <a:lstStyle/>
            <a:p>
              <a:pPr defTabSz="457200"/>
              <a:endParaRPr lang="en-GB" sz="900">
                <a:solidFill>
                  <a:prstClr val="black"/>
                </a:solidFill>
                <a:latin typeface="Calibri"/>
              </a:endParaRPr>
            </a:p>
          </p:txBody>
        </p:sp>
      </p:grpSp>
      <p:grpSp>
        <p:nvGrpSpPr>
          <p:cNvPr id="36" name="Group 36"/>
          <p:cNvGrpSpPr/>
          <p:nvPr/>
        </p:nvGrpSpPr>
        <p:grpSpPr>
          <a:xfrm>
            <a:off x="677803" y="4649940"/>
            <a:ext cx="2546493" cy="785198"/>
            <a:chOff x="0" y="0"/>
            <a:chExt cx="1467458" cy="452483"/>
          </a:xfrm>
        </p:grpSpPr>
        <p:sp>
          <p:nvSpPr>
            <p:cNvPr id="37" name="Freeform 37"/>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8ED7E8"/>
              </a:solidFill>
              <a:prstDash val="solid"/>
              <a:miter/>
            </a:ln>
          </p:spPr>
          <p:txBody>
            <a:bodyPr/>
            <a:lstStyle/>
            <a:p>
              <a:pPr defTabSz="457200"/>
              <a:endParaRPr lang="en-GB" sz="900">
                <a:solidFill>
                  <a:prstClr val="black"/>
                </a:solidFill>
                <a:latin typeface="Calibri"/>
              </a:endParaRPr>
            </a:p>
          </p:txBody>
        </p:sp>
        <p:sp>
          <p:nvSpPr>
            <p:cNvPr id="38" name="TextBox 38"/>
            <p:cNvSpPr txBox="1"/>
            <p:nvPr/>
          </p:nvSpPr>
          <p:spPr>
            <a:xfrm>
              <a:off x="0" y="-38100"/>
              <a:ext cx="1467458" cy="490583"/>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39" name="Group 39"/>
          <p:cNvGrpSpPr/>
          <p:nvPr/>
        </p:nvGrpSpPr>
        <p:grpSpPr>
          <a:xfrm rot="-10800000">
            <a:off x="2763210" y="4795303"/>
            <a:ext cx="595922" cy="513741"/>
            <a:chOff x="0" y="0"/>
            <a:chExt cx="1290485" cy="1112520"/>
          </a:xfrm>
        </p:grpSpPr>
        <p:sp>
          <p:nvSpPr>
            <p:cNvPr id="40" name="Freeform 40"/>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8ED7E8"/>
            </a:solidFill>
          </p:spPr>
          <p:txBody>
            <a:bodyPr/>
            <a:lstStyle/>
            <a:p>
              <a:pPr defTabSz="457200"/>
              <a:endParaRPr lang="en-GB" sz="900">
                <a:solidFill>
                  <a:prstClr val="black"/>
                </a:solidFill>
                <a:latin typeface="Calibri"/>
              </a:endParaRPr>
            </a:p>
          </p:txBody>
        </p:sp>
      </p:grpSp>
      <p:grpSp>
        <p:nvGrpSpPr>
          <p:cNvPr id="41" name="Group 41"/>
          <p:cNvGrpSpPr/>
          <p:nvPr/>
        </p:nvGrpSpPr>
        <p:grpSpPr>
          <a:xfrm>
            <a:off x="5782988" y="2035705"/>
            <a:ext cx="2546493" cy="785198"/>
            <a:chOff x="0" y="0"/>
            <a:chExt cx="1467458" cy="452483"/>
          </a:xfrm>
        </p:grpSpPr>
        <p:sp>
          <p:nvSpPr>
            <p:cNvPr id="42" name="Freeform 42"/>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91DFB1"/>
              </a:solidFill>
              <a:prstDash val="solid"/>
              <a:miter/>
            </a:ln>
          </p:spPr>
          <p:txBody>
            <a:bodyPr/>
            <a:lstStyle/>
            <a:p>
              <a:pPr defTabSz="457200"/>
              <a:endParaRPr lang="en-GB" sz="900">
                <a:solidFill>
                  <a:prstClr val="black"/>
                </a:solidFill>
                <a:latin typeface="Calibri"/>
              </a:endParaRPr>
            </a:p>
          </p:txBody>
        </p:sp>
        <p:sp>
          <p:nvSpPr>
            <p:cNvPr id="43" name="TextBox 43"/>
            <p:cNvSpPr txBox="1"/>
            <p:nvPr/>
          </p:nvSpPr>
          <p:spPr>
            <a:xfrm>
              <a:off x="0" y="-38100"/>
              <a:ext cx="1467458" cy="490583"/>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44" name="Group 44"/>
          <p:cNvGrpSpPr/>
          <p:nvPr/>
        </p:nvGrpSpPr>
        <p:grpSpPr>
          <a:xfrm>
            <a:off x="5638598" y="2168236"/>
            <a:ext cx="595922" cy="513741"/>
            <a:chOff x="0" y="0"/>
            <a:chExt cx="1290485" cy="1112520"/>
          </a:xfrm>
        </p:grpSpPr>
        <p:sp>
          <p:nvSpPr>
            <p:cNvPr id="45" name="Freeform 45"/>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91DFB1"/>
            </a:solidFill>
          </p:spPr>
          <p:txBody>
            <a:bodyPr/>
            <a:lstStyle/>
            <a:p>
              <a:pPr defTabSz="457200"/>
              <a:endParaRPr lang="en-GB" sz="900">
                <a:solidFill>
                  <a:prstClr val="black"/>
                </a:solidFill>
                <a:latin typeface="Calibri"/>
              </a:endParaRPr>
            </a:p>
          </p:txBody>
        </p:sp>
      </p:grpSp>
      <p:grpSp>
        <p:nvGrpSpPr>
          <p:cNvPr id="46" name="Group 46"/>
          <p:cNvGrpSpPr/>
          <p:nvPr/>
        </p:nvGrpSpPr>
        <p:grpSpPr>
          <a:xfrm>
            <a:off x="6263947" y="3275967"/>
            <a:ext cx="2546493" cy="785198"/>
            <a:chOff x="0" y="0"/>
            <a:chExt cx="1467458" cy="452483"/>
          </a:xfrm>
        </p:grpSpPr>
        <p:sp>
          <p:nvSpPr>
            <p:cNvPr id="47" name="Freeform 47"/>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F8D389"/>
              </a:solidFill>
              <a:prstDash val="solid"/>
              <a:miter/>
            </a:ln>
          </p:spPr>
          <p:txBody>
            <a:bodyPr/>
            <a:lstStyle/>
            <a:p>
              <a:pPr defTabSz="457200"/>
              <a:endParaRPr lang="en-GB" sz="900">
                <a:solidFill>
                  <a:prstClr val="black"/>
                </a:solidFill>
                <a:latin typeface="Calibri"/>
              </a:endParaRPr>
            </a:p>
          </p:txBody>
        </p:sp>
        <p:sp>
          <p:nvSpPr>
            <p:cNvPr id="48" name="TextBox 48"/>
            <p:cNvSpPr txBox="1"/>
            <p:nvPr/>
          </p:nvSpPr>
          <p:spPr>
            <a:xfrm>
              <a:off x="0" y="-38100"/>
              <a:ext cx="1467458" cy="490583"/>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49" name="Group 49"/>
          <p:cNvGrpSpPr/>
          <p:nvPr/>
        </p:nvGrpSpPr>
        <p:grpSpPr>
          <a:xfrm>
            <a:off x="6116223" y="3421330"/>
            <a:ext cx="595922" cy="513741"/>
            <a:chOff x="0" y="0"/>
            <a:chExt cx="1290485" cy="1112520"/>
          </a:xfrm>
        </p:grpSpPr>
        <p:sp>
          <p:nvSpPr>
            <p:cNvPr id="50" name="Freeform 50"/>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F8D389"/>
            </a:solidFill>
          </p:spPr>
          <p:txBody>
            <a:bodyPr/>
            <a:lstStyle/>
            <a:p>
              <a:pPr defTabSz="457200"/>
              <a:endParaRPr lang="en-GB" sz="900">
                <a:solidFill>
                  <a:prstClr val="black"/>
                </a:solidFill>
                <a:latin typeface="Calibri"/>
              </a:endParaRPr>
            </a:p>
          </p:txBody>
        </p:sp>
      </p:grpSp>
      <p:grpSp>
        <p:nvGrpSpPr>
          <p:cNvPr id="51" name="Group 51"/>
          <p:cNvGrpSpPr/>
          <p:nvPr/>
        </p:nvGrpSpPr>
        <p:grpSpPr>
          <a:xfrm>
            <a:off x="6007290" y="4588949"/>
            <a:ext cx="2546493" cy="785198"/>
            <a:chOff x="0" y="0"/>
            <a:chExt cx="1467458" cy="452483"/>
          </a:xfrm>
        </p:grpSpPr>
        <p:sp>
          <p:nvSpPr>
            <p:cNvPr id="52" name="Freeform 52"/>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F8B27C"/>
              </a:solidFill>
              <a:prstDash val="solid"/>
              <a:miter/>
            </a:ln>
          </p:spPr>
          <p:txBody>
            <a:bodyPr/>
            <a:lstStyle/>
            <a:p>
              <a:pPr defTabSz="457200"/>
              <a:endParaRPr lang="en-GB" sz="900">
                <a:solidFill>
                  <a:prstClr val="black"/>
                </a:solidFill>
                <a:latin typeface="Calibri"/>
              </a:endParaRPr>
            </a:p>
          </p:txBody>
        </p:sp>
        <p:sp>
          <p:nvSpPr>
            <p:cNvPr id="53" name="TextBox 53"/>
            <p:cNvSpPr txBox="1"/>
            <p:nvPr/>
          </p:nvSpPr>
          <p:spPr>
            <a:xfrm>
              <a:off x="0" y="-38100"/>
              <a:ext cx="1467458" cy="490583"/>
            </a:xfrm>
            <a:prstGeom prst="rect">
              <a:avLst/>
            </a:prstGeom>
          </p:spPr>
          <p:txBody>
            <a:bodyPr lIns="25400" tIns="25400" rIns="25400" bIns="25400" rtlCol="0" anchor="ctr"/>
            <a:lstStyle/>
            <a:p>
              <a:pPr algn="ctr" defTabSz="457200">
                <a:lnSpc>
                  <a:spcPts val="1378"/>
                </a:lnSpc>
                <a:spcBef>
                  <a:spcPct val="0"/>
                </a:spcBef>
              </a:pPr>
              <a:endParaRPr sz="900">
                <a:solidFill>
                  <a:prstClr val="black"/>
                </a:solidFill>
                <a:latin typeface="Calibri"/>
              </a:endParaRPr>
            </a:p>
          </p:txBody>
        </p:sp>
      </p:grpSp>
      <p:grpSp>
        <p:nvGrpSpPr>
          <p:cNvPr id="54" name="Group 54"/>
          <p:cNvGrpSpPr/>
          <p:nvPr/>
        </p:nvGrpSpPr>
        <p:grpSpPr>
          <a:xfrm>
            <a:off x="5859566" y="4789997"/>
            <a:ext cx="595922" cy="513741"/>
            <a:chOff x="0" y="0"/>
            <a:chExt cx="1290485" cy="1112520"/>
          </a:xfrm>
        </p:grpSpPr>
        <p:sp>
          <p:nvSpPr>
            <p:cNvPr id="55" name="Freeform 55"/>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F8B27C"/>
            </a:solidFill>
          </p:spPr>
          <p:txBody>
            <a:bodyPr/>
            <a:lstStyle/>
            <a:p>
              <a:pPr defTabSz="457200"/>
              <a:endParaRPr lang="en-GB" sz="900">
                <a:solidFill>
                  <a:prstClr val="black"/>
                </a:solidFill>
                <a:latin typeface="Calibri"/>
              </a:endParaRPr>
            </a:p>
          </p:txBody>
        </p:sp>
      </p:grpSp>
      <p:sp>
        <p:nvSpPr>
          <p:cNvPr id="56" name="Freeform 56"/>
          <p:cNvSpPr/>
          <p:nvPr/>
        </p:nvSpPr>
        <p:spPr>
          <a:xfrm>
            <a:off x="2958334" y="4914084"/>
            <a:ext cx="313229" cy="313229"/>
          </a:xfrm>
          <a:custGeom>
            <a:avLst/>
            <a:gdLst/>
            <a:ahLst/>
            <a:cxnLst/>
            <a:rect l="l" t="t" r="r" b="b"/>
            <a:pathLst>
              <a:path w="626457" h="626457">
                <a:moveTo>
                  <a:pt x="0" y="0"/>
                </a:moveTo>
                <a:lnTo>
                  <a:pt x="626457" y="0"/>
                </a:lnTo>
                <a:lnTo>
                  <a:pt x="626457" y="626457"/>
                </a:lnTo>
                <a:lnTo>
                  <a:pt x="0" y="62645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pPr defTabSz="457200"/>
            <a:endParaRPr lang="en-GB" sz="900">
              <a:solidFill>
                <a:prstClr val="black"/>
              </a:solidFill>
              <a:latin typeface="Calibri"/>
            </a:endParaRPr>
          </a:p>
        </p:txBody>
      </p:sp>
      <p:sp>
        <p:nvSpPr>
          <p:cNvPr id="57" name="Freeform 57"/>
          <p:cNvSpPr/>
          <p:nvPr/>
        </p:nvSpPr>
        <p:spPr>
          <a:xfrm>
            <a:off x="5936559" y="4936512"/>
            <a:ext cx="359329" cy="239117"/>
          </a:xfrm>
          <a:custGeom>
            <a:avLst/>
            <a:gdLst/>
            <a:ahLst/>
            <a:cxnLst/>
            <a:rect l="l" t="t" r="r" b="b"/>
            <a:pathLst>
              <a:path w="718657" h="478233">
                <a:moveTo>
                  <a:pt x="0" y="0"/>
                </a:moveTo>
                <a:lnTo>
                  <a:pt x="718656" y="0"/>
                </a:lnTo>
                <a:lnTo>
                  <a:pt x="718656" y="478233"/>
                </a:lnTo>
                <a:lnTo>
                  <a:pt x="0" y="47823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pPr defTabSz="457200"/>
            <a:endParaRPr lang="en-GB" sz="900">
              <a:solidFill>
                <a:prstClr val="black"/>
              </a:solidFill>
              <a:latin typeface="Calibri"/>
            </a:endParaRPr>
          </a:p>
        </p:txBody>
      </p:sp>
      <p:sp>
        <p:nvSpPr>
          <p:cNvPr id="58" name="Freeform 58"/>
          <p:cNvSpPr/>
          <p:nvPr/>
        </p:nvSpPr>
        <p:spPr>
          <a:xfrm>
            <a:off x="6253891" y="3515760"/>
            <a:ext cx="225098" cy="338262"/>
          </a:xfrm>
          <a:custGeom>
            <a:avLst/>
            <a:gdLst/>
            <a:ahLst/>
            <a:cxnLst/>
            <a:rect l="l" t="t" r="r" b="b"/>
            <a:pathLst>
              <a:path w="450196" h="676524">
                <a:moveTo>
                  <a:pt x="0" y="0"/>
                </a:moveTo>
                <a:lnTo>
                  <a:pt x="450196" y="0"/>
                </a:lnTo>
                <a:lnTo>
                  <a:pt x="450196" y="676524"/>
                </a:lnTo>
                <a:lnTo>
                  <a:pt x="0" y="676524"/>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457200"/>
            <a:endParaRPr lang="en-GB" sz="900">
              <a:solidFill>
                <a:prstClr val="black"/>
              </a:solidFill>
              <a:latin typeface="Calibri"/>
            </a:endParaRPr>
          </a:p>
        </p:txBody>
      </p:sp>
      <p:sp>
        <p:nvSpPr>
          <p:cNvPr id="59" name="Freeform 59"/>
          <p:cNvSpPr/>
          <p:nvPr/>
        </p:nvSpPr>
        <p:spPr>
          <a:xfrm>
            <a:off x="2622096" y="3575445"/>
            <a:ext cx="282228" cy="278700"/>
          </a:xfrm>
          <a:custGeom>
            <a:avLst/>
            <a:gdLst/>
            <a:ahLst/>
            <a:cxnLst/>
            <a:rect l="l" t="t" r="r" b="b"/>
            <a:pathLst>
              <a:path w="564455" h="557400">
                <a:moveTo>
                  <a:pt x="0" y="0"/>
                </a:moveTo>
                <a:lnTo>
                  <a:pt x="564456" y="0"/>
                </a:lnTo>
                <a:lnTo>
                  <a:pt x="564456" y="557400"/>
                </a:lnTo>
                <a:lnTo>
                  <a:pt x="0" y="55740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457200"/>
            <a:endParaRPr lang="en-GB" sz="900">
              <a:solidFill>
                <a:prstClr val="black"/>
              </a:solidFill>
              <a:latin typeface="Calibri"/>
            </a:endParaRPr>
          </a:p>
        </p:txBody>
      </p:sp>
      <p:sp>
        <p:nvSpPr>
          <p:cNvPr id="60" name="Freeform 60"/>
          <p:cNvSpPr/>
          <p:nvPr/>
        </p:nvSpPr>
        <p:spPr>
          <a:xfrm>
            <a:off x="5686489" y="2294865"/>
            <a:ext cx="346155" cy="260482"/>
          </a:xfrm>
          <a:custGeom>
            <a:avLst/>
            <a:gdLst/>
            <a:ahLst/>
            <a:cxnLst/>
            <a:rect l="l" t="t" r="r" b="b"/>
            <a:pathLst>
              <a:path w="692310" h="520963">
                <a:moveTo>
                  <a:pt x="0" y="0"/>
                </a:moveTo>
                <a:lnTo>
                  <a:pt x="692310" y="0"/>
                </a:lnTo>
                <a:lnTo>
                  <a:pt x="692310" y="520963"/>
                </a:lnTo>
                <a:lnTo>
                  <a:pt x="0" y="520963"/>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defTabSz="457200"/>
            <a:endParaRPr lang="en-GB" sz="900">
              <a:solidFill>
                <a:prstClr val="black"/>
              </a:solidFill>
              <a:latin typeface="Calibri"/>
            </a:endParaRPr>
          </a:p>
        </p:txBody>
      </p:sp>
      <p:pic>
        <p:nvPicPr>
          <p:cNvPr id="61" name="Picture 61"/>
          <p:cNvPicPr>
            <a:picLocks noChangeAspect="1"/>
          </p:cNvPicPr>
          <p:nvPr/>
        </p:nvPicPr>
        <p:blipFill>
          <a:blip r:embed="rId16"/>
          <a:srcRect/>
          <a:stretch>
            <a:fillRect/>
          </a:stretch>
        </p:blipFill>
        <p:spPr>
          <a:xfrm>
            <a:off x="3527294" y="2712812"/>
            <a:ext cx="2077185" cy="2077185"/>
          </a:xfrm>
          <a:prstGeom prst="rect">
            <a:avLst/>
          </a:prstGeom>
        </p:spPr>
      </p:pic>
      <p:sp>
        <p:nvSpPr>
          <p:cNvPr id="62" name="TextBox 62"/>
          <p:cNvSpPr txBox="1"/>
          <p:nvPr/>
        </p:nvSpPr>
        <p:spPr>
          <a:xfrm>
            <a:off x="2943458" y="1352550"/>
            <a:ext cx="3512030" cy="357406"/>
          </a:xfrm>
          <a:prstGeom prst="rect">
            <a:avLst/>
          </a:prstGeom>
        </p:spPr>
        <p:txBody>
          <a:bodyPr wrap="square" lIns="0" tIns="0" rIns="0" bIns="0" rtlCol="0" anchor="t">
            <a:spAutoFit/>
          </a:bodyPr>
          <a:lstStyle/>
          <a:p>
            <a:pPr algn="ctr" defTabSz="457200">
              <a:lnSpc>
                <a:spcPts val="3019"/>
              </a:lnSpc>
              <a:spcBef>
                <a:spcPct val="0"/>
              </a:spcBef>
            </a:pPr>
            <a:r>
              <a:rPr lang="en-US" sz="2358" b="1" dirty="0">
                <a:solidFill>
                  <a:srgbClr val="10089F"/>
                </a:solidFill>
                <a:latin typeface="Montserrat Ultra-Bold"/>
                <a:ea typeface="Montserrat Ultra-Bold"/>
                <a:cs typeface="Montserrat Ultra-Bold"/>
                <a:sym typeface="Montserrat Ultra-Bold"/>
              </a:rPr>
              <a:t>OBJECTIVES</a:t>
            </a:r>
          </a:p>
        </p:txBody>
      </p:sp>
      <p:sp>
        <p:nvSpPr>
          <p:cNvPr id="63" name="TextBox 63"/>
          <p:cNvSpPr txBox="1"/>
          <p:nvPr/>
        </p:nvSpPr>
        <p:spPr>
          <a:xfrm>
            <a:off x="1455939" y="2176176"/>
            <a:ext cx="1350815" cy="416332"/>
          </a:xfrm>
          <a:prstGeom prst="rect">
            <a:avLst/>
          </a:prstGeom>
        </p:spPr>
        <p:txBody>
          <a:bodyPr wrap="square" lIns="0" tIns="0" rIns="0" bIns="0" rtlCol="0" anchor="t">
            <a:spAutoFit/>
          </a:bodyPr>
          <a:lstStyle/>
          <a:p>
            <a:pPr defTabSz="457200">
              <a:lnSpc>
                <a:spcPts val="1668"/>
              </a:lnSpc>
            </a:pPr>
            <a:r>
              <a:rPr lang="en-US" sz="1192" dirty="0">
                <a:solidFill>
                  <a:srgbClr val="6297D8"/>
                </a:solidFill>
                <a:latin typeface="Garet"/>
                <a:ea typeface="Garet"/>
                <a:cs typeface="Garet"/>
                <a:sym typeface="Garet"/>
              </a:rPr>
              <a:t>Awareness, consciousness</a:t>
            </a:r>
          </a:p>
        </p:txBody>
      </p:sp>
      <p:sp>
        <p:nvSpPr>
          <p:cNvPr id="64" name="TextBox 64"/>
          <p:cNvSpPr txBox="1"/>
          <p:nvPr/>
        </p:nvSpPr>
        <p:spPr>
          <a:xfrm>
            <a:off x="673750" y="3554999"/>
            <a:ext cx="1705518" cy="416332"/>
          </a:xfrm>
          <a:prstGeom prst="rect">
            <a:avLst/>
          </a:prstGeom>
        </p:spPr>
        <p:txBody>
          <a:bodyPr lIns="0" tIns="0" rIns="0" bIns="0" rtlCol="0" anchor="t">
            <a:spAutoFit/>
          </a:bodyPr>
          <a:lstStyle/>
          <a:p>
            <a:pPr defTabSz="457200">
              <a:lnSpc>
                <a:spcPts val="1668"/>
              </a:lnSpc>
            </a:pPr>
            <a:r>
              <a:rPr lang="en-US" sz="1192" dirty="0">
                <a:solidFill>
                  <a:srgbClr val="4F81BD">
                    <a:lumMod val="60000"/>
                    <a:lumOff val="40000"/>
                  </a:srgbClr>
                </a:solidFill>
                <a:latin typeface="Garet"/>
                <a:ea typeface="Garet"/>
                <a:cs typeface="Garet"/>
                <a:sym typeface="Garet"/>
              </a:rPr>
              <a:t>Motivate disposal,  Collection models.</a:t>
            </a:r>
          </a:p>
        </p:txBody>
      </p:sp>
      <p:sp>
        <p:nvSpPr>
          <p:cNvPr id="65" name="TextBox 65"/>
          <p:cNvSpPr txBox="1"/>
          <p:nvPr/>
        </p:nvSpPr>
        <p:spPr>
          <a:xfrm>
            <a:off x="1082403" y="4874097"/>
            <a:ext cx="1705518" cy="368499"/>
          </a:xfrm>
          <a:prstGeom prst="rect">
            <a:avLst/>
          </a:prstGeom>
        </p:spPr>
        <p:txBody>
          <a:bodyPr lIns="0" tIns="0" rIns="0" bIns="0" rtlCol="0" anchor="t">
            <a:spAutoFit/>
          </a:bodyPr>
          <a:lstStyle/>
          <a:p>
            <a:pPr defTabSz="457200">
              <a:lnSpc>
                <a:spcPts val="1529"/>
              </a:lnSpc>
            </a:pPr>
            <a:r>
              <a:rPr lang="en-US" sz="1092" dirty="0">
                <a:solidFill>
                  <a:srgbClr val="4BACC6">
                    <a:lumMod val="60000"/>
                    <a:lumOff val="40000"/>
                  </a:srgbClr>
                </a:solidFill>
                <a:latin typeface="Garet"/>
                <a:ea typeface="Garet"/>
                <a:cs typeface="Garet"/>
                <a:sym typeface="Garet"/>
              </a:rPr>
              <a:t>Environmental and health risks</a:t>
            </a:r>
          </a:p>
        </p:txBody>
      </p:sp>
      <p:sp>
        <p:nvSpPr>
          <p:cNvPr id="66" name="TextBox 66"/>
          <p:cNvSpPr txBox="1"/>
          <p:nvPr/>
        </p:nvSpPr>
        <p:spPr>
          <a:xfrm>
            <a:off x="6478989" y="2208003"/>
            <a:ext cx="1705518" cy="503151"/>
          </a:xfrm>
          <a:prstGeom prst="rect">
            <a:avLst/>
          </a:prstGeom>
        </p:spPr>
        <p:txBody>
          <a:bodyPr lIns="0" tIns="0" rIns="0" bIns="0" rtlCol="0" anchor="t">
            <a:spAutoFit/>
          </a:bodyPr>
          <a:lstStyle/>
          <a:p>
            <a:pPr defTabSz="457200">
              <a:lnSpc>
                <a:spcPts val="1529"/>
              </a:lnSpc>
            </a:pPr>
            <a:r>
              <a:rPr lang="en-US" sz="1092" dirty="0">
                <a:solidFill>
                  <a:srgbClr val="6EBC9B"/>
                </a:solidFill>
                <a:latin typeface="Garet"/>
                <a:ea typeface="Garet"/>
                <a:cs typeface="Garet"/>
                <a:sym typeface="Garet"/>
              </a:rPr>
              <a:t>Data collection: </a:t>
            </a:r>
          </a:p>
          <a:p>
            <a:pPr defTabSz="457200">
              <a:lnSpc>
                <a:spcPts val="1529"/>
              </a:lnSpc>
            </a:pPr>
            <a:r>
              <a:rPr lang="en-US" sz="1092" dirty="0">
                <a:solidFill>
                  <a:srgbClr val="6EBC9B"/>
                </a:solidFill>
                <a:latin typeface="Garet"/>
                <a:ea typeface="Garet"/>
                <a:cs typeface="Garet"/>
                <a:sym typeface="Garet"/>
              </a:rPr>
              <a:t>Who, What, Where</a:t>
            </a:r>
          </a:p>
          <a:p>
            <a:pPr defTabSz="457200">
              <a:lnSpc>
                <a:spcPts val="899"/>
              </a:lnSpc>
            </a:pPr>
            <a:endParaRPr lang="en-US" sz="1092" dirty="0">
              <a:solidFill>
                <a:srgbClr val="231F20"/>
              </a:solidFill>
              <a:latin typeface="Garet"/>
              <a:ea typeface="Garet"/>
              <a:cs typeface="Garet"/>
              <a:sym typeface="Garet"/>
            </a:endParaRPr>
          </a:p>
        </p:txBody>
      </p:sp>
      <p:sp>
        <p:nvSpPr>
          <p:cNvPr id="67" name="TextBox 67"/>
          <p:cNvSpPr txBox="1"/>
          <p:nvPr/>
        </p:nvSpPr>
        <p:spPr>
          <a:xfrm>
            <a:off x="6943524" y="3606720"/>
            <a:ext cx="1705518" cy="295081"/>
          </a:xfrm>
          <a:prstGeom prst="rect">
            <a:avLst/>
          </a:prstGeom>
        </p:spPr>
        <p:txBody>
          <a:bodyPr lIns="0" tIns="0" rIns="0" bIns="0" rtlCol="0" anchor="t">
            <a:spAutoFit/>
          </a:bodyPr>
          <a:lstStyle/>
          <a:p>
            <a:pPr defTabSz="457200">
              <a:lnSpc>
                <a:spcPts val="1389"/>
              </a:lnSpc>
            </a:pPr>
            <a:r>
              <a:rPr lang="en-US" sz="992" dirty="0">
                <a:solidFill>
                  <a:srgbClr val="F79646">
                    <a:lumMod val="75000"/>
                  </a:srgbClr>
                </a:solidFill>
                <a:latin typeface="Garet"/>
                <a:ea typeface="Garet"/>
                <a:cs typeface="Garet"/>
                <a:sym typeface="Garet"/>
              </a:rPr>
              <a:t>Synergies</a:t>
            </a:r>
            <a:endParaRPr lang="en-US" sz="992" dirty="0">
              <a:solidFill>
                <a:srgbClr val="1F497D">
                  <a:lumMod val="60000"/>
                  <a:lumOff val="40000"/>
                </a:srgbClr>
              </a:solidFill>
              <a:latin typeface="Garet"/>
              <a:ea typeface="Garet"/>
              <a:cs typeface="Garet"/>
              <a:sym typeface="Garet"/>
            </a:endParaRPr>
          </a:p>
          <a:p>
            <a:pPr defTabSz="457200">
              <a:lnSpc>
                <a:spcPts val="899"/>
              </a:lnSpc>
            </a:pPr>
            <a:endParaRPr lang="en-US" sz="992" dirty="0">
              <a:solidFill>
                <a:srgbClr val="231F20"/>
              </a:solidFill>
              <a:latin typeface="Garet"/>
              <a:ea typeface="Garet"/>
              <a:cs typeface="Garet"/>
              <a:sym typeface="Garet"/>
            </a:endParaRPr>
          </a:p>
        </p:txBody>
      </p:sp>
      <p:sp>
        <p:nvSpPr>
          <p:cNvPr id="68" name="TextBox 68"/>
          <p:cNvSpPr txBox="1"/>
          <p:nvPr/>
        </p:nvSpPr>
        <p:spPr>
          <a:xfrm>
            <a:off x="6580189" y="4792360"/>
            <a:ext cx="1705518" cy="415498"/>
          </a:xfrm>
          <a:prstGeom prst="rect">
            <a:avLst/>
          </a:prstGeom>
        </p:spPr>
        <p:txBody>
          <a:bodyPr lIns="0" tIns="0" rIns="0" bIns="0" rtlCol="0" anchor="t">
            <a:spAutoFit/>
          </a:bodyPr>
          <a:lstStyle/>
          <a:p>
            <a:pPr defTabSz="457200"/>
            <a:r>
              <a:rPr lang="en-US" sz="900" dirty="0">
                <a:solidFill>
                  <a:srgbClr val="F79646">
                    <a:lumMod val="75000"/>
                  </a:srgbClr>
                </a:solidFill>
                <a:latin typeface="Garet" panose="020B0604020202020204" charset="0"/>
              </a:rPr>
              <a:t>Formalize ICT e waste ecosystem, explore Commercial streams after disposal</a:t>
            </a:r>
          </a:p>
        </p:txBody>
      </p:sp>
      <p:sp>
        <p:nvSpPr>
          <p:cNvPr id="69" name="TextBox 69"/>
          <p:cNvSpPr txBox="1"/>
          <p:nvPr/>
        </p:nvSpPr>
        <p:spPr>
          <a:xfrm>
            <a:off x="3752250" y="3150783"/>
            <a:ext cx="1594061" cy="1019895"/>
          </a:xfrm>
          <a:prstGeom prst="rect">
            <a:avLst/>
          </a:prstGeom>
        </p:spPr>
        <p:txBody>
          <a:bodyPr lIns="0" tIns="0" rIns="0" bIns="0" rtlCol="0" anchor="t">
            <a:spAutoFit/>
          </a:bodyPr>
          <a:lstStyle/>
          <a:p>
            <a:pPr algn="ctr" defTabSz="457200">
              <a:lnSpc>
                <a:spcPts val="2735"/>
              </a:lnSpc>
            </a:pPr>
            <a:r>
              <a:rPr lang="en-US" sz="2137" b="1" dirty="0">
                <a:solidFill>
                  <a:srgbClr val="13F1FF"/>
                </a:solidFill>
                <a:latin typeface="Montserrat Bold"/>
                <a:ea typeface="Montserrat Bold"/>
                <a:cs typeface="Montserrat Bold"/>
                <a:sym typeface="Montserrat Bold"/>
              </a:rPr>
              <a:t>Key Project Objectives</a:t>
            </a:r>
          </a:p>
        </p:txBody>
      </p:sp>
      <p:grpSp>
        <p:nvGrpSpPr>
          <p:cNvPr id="72" name="Group 71">
            <a:extLst>
              <a:ext uri="{FF2B5EF4-FFF2-40B4-BE49-F238E27FC236}">
                <a16:creationId xmlns:a16="http://schemas.microsoft.com/office/drawing/2014/main" id="{5AE5C751-6384-01BF-8A40-141BC7D88C59}"/>
              </a:ext>
            </a:extLst>
          </p:cNvPr>
          <p:cNvGrpSpPr/>
          <p:nvPr/>
        </p:nvGrpSpPr>
        <p:grpSpPr>
          <a:xfrm>
            <a:off x="0" y="5831607"/>
            <a:ext cx="9199418" cy="1028048"/>
            <a:chOff x="36945" y="5598183"/>
            <a:chExt cx="12265891" cy="1370731"/>
          </a:xfrm>
        </p:grpSpPr>
        <p:pic>
          <p:nvPicPr>
            <p:cNvPr id="73" name="Picture 72">
              <a:extLst>
                <a:ext uri="{FF2B5EF4-FFF2-40B4-BE49-F238E27FC236}">
                  <a16:creationId xmlns:a16="http://schemas.microsoft.com/office/drawing/2014/main" id="{D73DF0C1-91B4-7F4C-0A43-A4883CB4BC31}"/>
                </a:ext>
              </a:extLst>
            </p:cNvPr>
            <p:cNvPicPr>
              <a:picLocks noChangeAspect="1"/>
            </p:cNvPicPr>
            <p:nvPr/>
          </p:nvPicPr>
          <p:blipFill rotWithShape="1">
            <a:blip r:embed="rId17">
              <a:extLst>
                <a:ext uri="{28A0092B-C50C-407E-A947-70E740481C1C}">
                  <a14:useLocalDpi xmlns:a14="http://schemas.microsoft.com/office/drawing/2010/main" val="0"/>
                </a:ext>
              </a:extLst>
            </a:blip>
            <a:srcRect l="6795"/>
            <a:stretch/>
          </p:blipFill>
          <p:spPr>
            <a:xfrm>
              <a:off x="36945" y="5598183"/>
              <a:ext cx="12265891" cy="1370731"/>
            </a:xfrm>
            <a:prstGeom prst="rect">
              <a:avLst/>
            </a:prstGeom>
          </p:spPr>
        </p:pic>
        <p:pic>
          <p:nvPicPr>
            <p:cNvPr id="74" name="Picture 73">
              <a:extLst>
                <a:ext uri="{FF2B5EF4-FFF2-40B4-BE49-F238E27FC236}">
                  <a16:creationId xmlns:a16="http://schemas.microsoft.com/office/drawing/2014/main" id="{F1801F74-83E0-47D7-78D7-87238769E04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EACE-7F9B-2A61-26FD-510A5EB96F11}"/>
              </a:ext>
            </a:extLst>
          </p:cNvPr>
          <p:cNvSpPr>
            <a:spLocks noGrp="1"/>
          </p:cNvSpPr>
          <p:nvPr>
            <p:ph type="title"/>
          </p:nvPr>
        </p:nvSpPr>
        <p:spPr>
          <a:xfrm>
            <a:off x="628650" y="365127"/>
            <a:ext cx="8115300" cy="663574"/>
          </a:xfrm>
        </p:spPr>
        <p:txBody>
          <a:bodyPr>
            <a:normAutofit/>
          </a:bodyPr>
          <a:lstStyle/>
          <a:p>
            <a:r>
              <a:rPr lang="en-US" sz="2800" b="1" dirty="0">
                <a:latin typeface="Bookman Old Style" panose="02050604050505020204" pitchFamily="18" charset="0"/>
              </a:rPr>
              <a:t>STATUS……</a:t>
            </a:r>
            <a:endParaRPr lang="en-UG" sz="2800" b="1"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B3B112A9-98D3-6908-D44F-BD3EBD61E1E7}"/>
              </a:ext>
            </a:extLst>
          </p:cNvPr>
          <p:cNvSpPr>
            <a:spLocks noGrp="1"/>
          </p:cNvSpPr>
          <p:nvPr>
            <p:ph type="sldNum" sz="quarter" idx="12"/>
          </p:nvPr>
        </p:nvSpPr>
        <p:spPr/>
        <p:txBody>
          <a:bodyPr/>
          <a:lstStyle/>
          <a:p>
            <a:fld id="{9A909331-9EF4-4A89-80E9-0025B98C082D}" type="slidenum">
              <a:rPr lang="en-US" smtClean="0"/>
              <a:t>12</a:t>
            </a:fld>
            <a:endParaRPr lang="en-US"/>
          </a:p>
        </p:txBody>
      </p:sp>
      <p:pic>
        <p:nvPicPr>
          <p:cNvPr id="5" name="Picture 4">
            <a:extLst>
              <a:ext uri="{FF2B5EF4-FFF2-40B4-BE49-F238E27FC236}">
                <a16:creationId xmlns:a16="http://schemas.microsoft.com/office/drawing/2014/main" id="{726B2F6F-54FF-6C2E-0D14-E91B143B79F9}"/>
              </a:ext>
            </a:extLst>
          </p:cNvPr>
          <p:cNvPicPr>
            <a:picLocks noChangeAspect="1"/>
          </p:cNvPicPr>
          <p:nvPr/>
        </p:nvPicPr>
        <p:blipFill rotWithShape="1">
          <a:blip r:embed="rId3">
            <a:extLst>
              <a:ext uri="{28A0092B-C50C-407E-A947-70E740481C1C}">
                <a14:useLocalDpi xmlns:a14="http://schemas.microsoft.com/office/drawing/2010/main" val="0"/>
              </a:ext>
            </a:extLst>
          </a:blip>
          <a:srcRect l="6795"/>
          <a:stretch/>
        </p:blipFill>
        <p:spPr>
          <a:xfrm>
            <a:off x="0" y="5594351"/>
            <a:ext cx="9199418" cy="1263650"/>
          </a:xfrm>
          <a:prstGeom prst="rect">
            <a:avLst/>
          </a:prstGeom>
        </p:spPr>
      </p:pic>
      <p:pic>
        <p:nvPicPr>
          <p:cNvPr id="9" name="Content Placeholder 8">
            <a:extLst>
              <a:ext uri="{FF2B5EF4-FFF2-40B4-BE49-F238E27FC236}">
                <a16:creationId xmlns:a16="http://schemas.microsoft.com/office/drawing/2014/main" id="{D96CC81F-65A1-6D6A-E827-F103F6CDD542}"/>
              </a:ext>
            </a:extLst>
          </p:cNvPr>
          <p:cNvPicPr>
            <a:picLocks noGrp="1" noChangeAspect="1"/>
          </p:cNvPicPr>
          <p:nvPr>
            <p:ph idx="1"/>
          </p:nvPr>
        </p:nvPicPr>
        <p:blipFill>
          <a:blip r:embed="rId4"/>
          <a:stretch>
            <a:fillRect/>
          </a:stretch>
        </p:blipFill>
        <p:spPr>
          <a:xfrm>
            <a:off x="400050" y="1028701"/>
            <a:ext cx="7566817" cy="4565650"/>
          </a:xfrm>
        </p:spPr>
      </p:pic>
      <p:pic>
        <p:nvPicPr>
          <p:cNvPr id="10" name="Picture 9">
            <a:extLst>
              <a:ext uri="{FF2B5EF4-FFF2-40B4-BE49-F238E27FC236}">
                <a16:creationId xmlns:a16="http://schemas.microsoft.com/office/drawing/2014/main" id="{BBDD0BF1-E365-3429-D158-023DFE8413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503" y="6123274"/>
            <a:ext cx="1654377" cy="698329"/>
          </a:xfrm>
          <a:prstGeom prst="rect">
            <a:avLst/>
          </a:prstGeom>
        </p:spPr>
      </p:pic>
    </p:spTree>
    <p:extLst>
      <p:ext uri="{BB962C8B-B14F-4D97-AF65-F5344CB8AC3E}">
        <p14:creationId xmlns:p14="http://schemas.microsoft.com/office/powerpoint/2010/main" val="33522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E73ED-A6F2-9CE1-F593-45B9B2ED0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7F86A-3E81-28A2-668B-593CE6CF244F}"/>
              </a:ext>
            </a:extLst>
          </p:cNvPr>
          <p:cNvSpPr>
            <a:spLocks noGrp="1"/>
          </p:cNvSpPr>
          <p:nvPr>
            <p:ph type="title"/>
          </p:nvPr>
        </p:nvSpPr>
        <p:spPr>
          <a:xfrm>
            <a:off x="628650" y="365127"/>
            <a:ext cx="8115300" cy="663574"/>
          </a:xfrm>
        </p:spPr>
        <p:txBody>
          <a:bodyPr>
            <a:normAutofit/>
          </a:bodyPr>
          <a:lstStyle/>
          <a:p>
            <a:r>
              <a:rPr lang="en-US" sz="2800" b="1" dirty="0">
                <a:latin typeface="Bookman Old Style" panose="02050604050505020204" pitchFamily="18" charset="0"/>
              </a:rPr>
              <a:t>STATUS……</a:t>
            </a:r>
            <a:endParaRPr lang="en-UG" sz="2800" b="1"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95FAC120-1127-6D09-F2F9-426100529219}"/>
              </a:ext>
            </a:extLst>
          </p:cNvPr>
          <p:cNvSpPr>
            <a:spLocks noGrp="1"/>
          </p:cNvSpPr>
          <p:nvPr>
            <p:ph type="sldNum" sz="quarter" idx="12"/>
          </p:nvPr>
        </p:nvSpPr>
        <p:spPr/>
        <p:txBody>
          <a:bodyPr/>
          <a:lstStyle/>
          <a:p>
            <a:fld id="{9A909331-9EF4-4A89-80E9-0025B98C082D}" type="slidenum">
              <a:rPr lang="en-US" smtClean="0"/>
              <a:t>13</a:t>
            </a:fld>
            <a:endParaRPr lang="en-US"/>
          </a:p>
        </p:txBody>
      </p:sp>
      <p:pic>
        <p:nvPicPr>
          <p:cNvPr id="5" name="Picture 4">
            <a:extLst>
              <a:ext uri="{FF2B5EF4-FFF2-40B4-BE49-F238E27FC236}">
                <a16:creationId xmlns:a16="http://schemas.microsoft.com/office/drawing/2014/main" id="{9D79A653-765A-C340-52C5-C1B187FC147C}"/>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594351"/>
            <a:ext cx="9199418" cy="1263650"/>
          </a:xfrm>
          <a:prstGeom prst="rect">
            <a:avLst/>
          </a:prstGeom>
        </p:spPr>
      </p:pic>
      <p:pic>
        <p:nvPicPr>
          <p:cNvPr id="8" name="Content Placeholder 7">
            <a:extLst>
              <a:ext uri="{FF2B5EF4-FFF2-40B4-BE49-F238E27FC236}">
                <a16:creationId xmlns:a16="http://schemas.microsoft.com/office/drawing/2014/main" id="{FCEEEE7E-3CF7-E2BC-FE50-3478AB852CAF}"/>
              </a:ext>
            </a:extLst>
          </p:cNvPr>
          <p:cNvPicPr>
            <a:picLocks noGrp="1" noChangeAspect="1"/>
          </p:cNvPicPr>
          <p:nvPr>
            <p:ph idx="1"/>
          </p:nvPr>
        </p:nvPicPr>
        <p:blipFill>
          <a:blip r:embed="rId3"/>
          <a:stretch>
            <a:fillRect/>
          </a:stretch>
        </p:blipFill>
        <p:spPr>
          <a:xfrm>
            <a:off x="1047568" y="1092201"/>
            <a:ext cx="7330621" cy="4578350"/>
          </a:xfrm>
        </p:spPr>
      </p:pic>
      <p:pic>
        <p:nvPicPr>
          <p:cNvPr id="10" name="Picture 9">
            <a:extLst>
              <a:ext uri="{FF2B5EF4-FFF2-40B4-BE49-F238E27FC236}">
                <a16:creationId xmlns:a16="http://schemas.microsoft.com/office/drawing/2014/main" id="{BCFB52DD-451B-0CDC-40F0-A69C426B5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503" y="6123274"/>
            <a:ext cx="1654377" cy="698329"/>
          </a:xfrm>
          <a:prstGeom prst="rect">
            <a:avLst/>
          </a:prstGeom>
        </p:spPr>
      </p:pic>
    </p:spTree>
    <p:extLst>
      <p:ext uri="{BB962C8B-B14F-4D97-AF65-F5344CB8AC3E}">
        <p14:creationId xmlns:p14="http://schemas.microsoft.com/office/powerpoint/2010/main" val="163400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906F-17A3-D844-D827-02BCCC55AB56}"/>
              </a:ext>
            </a:extLst>
          </p:cNvPr>
          <p:cNvSpPr>
            <a:spLocks noGrp="1"/>
          </p:cNvSpPr>
          <p:nvPr>
            <p:ph type="title"/>
          </p:nvPr>
        </p:nvSpPr>
        <p:spPr>
          <a:xfrm>
            <a:off x="628650" y="365126"/>
            <a:ext cx="7886700" cy="823181"/>
          </a:xfrm>
        </p:spPr>
        <p:txBody>
          <a:bodyPr>
            <a:noAutofit/>
          </a:bodyPr>
          <a:lstStyle/>
          <a:p>
            <a:r>
              <a:rPr lang="en-US" sz="2800" b="1" dirty="0">
                <a:latin typeface="Bookman Old Style" panose="02050604050505020204" pitchFamily="18" charset="0"/>
              </a:rPr>
              <a:t>OPPORTUNITIES AND FUTURE DIRECTIONS</a:t>
            </a:r>
            <a:endParaRPr lang="en-UG" sz="2800" b="1"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4B0440C7-28EF-D5C5-D2D9-815332580CCC}"/>
              </a:ext>
            </a:extLst>
          </p:cNvPr>
          <p:cNvSpPr>
            <a:spLocks noGrp="1"/>
          </p:cNvSpPr>
          <p:nvPr>
            <p:ph type="sldNum" sz="quarter" idx="12"/>
          </p:nvPr>
        </p:nvSpPr>
        <p:spPr/>
        <p:txBody>
          <a:bodyPr/>
          <a:lstStyle/>
          <a:p>
            <a:fld id="{9A909331-9EF4-4A89-80E9-0025B98C082D}" type="slidenum">
              <a:rPr lang="en-US" smtClean="0"/>
              <a:t>14</a:t>
            </a:fld>
            <a:endParaRPr lang="en-US"/>
          </a:p>
        </p:txBody>
      </p:sp>
      <p:pic>
        <p:nvPicPr>
          <p:cNvPr id="5" name="Picture 4">
            <a:extLst>
              <a:ext uri="{FF2B5EF4-FFF2-40B4-BE49-F238E27FC236}">
                <a16:creationId xmlns:a16="http://schemas.microsoft.com/office/drawing/2014/main" id="{F6EAFBAC-5DEB-374B-D88A-5CA339873D5B}"/>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843037"/>
            <a:ext cx="9199418" cy="1028048"/>
          </a:xfrm>
          <a:prstGeom prst="rect">
            <a:avLst/>
          </a:prstGeom>
        </p:spPr>
      </p:pic>
      <p:sp>
        <p:nvSpPr>
          <p:cNvPr id="15" name="Content Placeholder 14">
            <a:extLst>
              <a:ext uri="{FF2B5EF4-FFF2-40B4-BE49-F238E27FC236}">
                <a16:creationId xmlns:a16="http://schemas.microsoft.com/office/drawing/2014/main" id="{C857A3E1-20E7-B6B1-54CA-C44692D063A5}"/>
              </a:ext>
            </a:extLst>
          </p:cNvPr>
          <p:cNvSpPr>
            <a:spLocks noGrp="1"/>
          </p:cNvSpPr>
          <p:nvPr>
            <p:ph idx="1"/>
          </p:nvPr>
        </p:nvSpPr>
        <p:spPr>
          <a:xfrm>
            <a:off x="628650" y="1337917"/>
            <a:ext cx="7835900" cy="4505121"/>
          </a:xfrm>
        </p:spPr>
        <p:txBody>
          <a:bodyPr/>
          <a:lstStyle/>
          <a:p>
            <a:pPr algn="just">
              <a:lnSpc>
                <a:spcPct val="107000"/>
              </a:lnSpc>
              <a:spcAft>
                <a:spcPts val="800"/>
              </a:spcAft>
              <a:buNone/>
            </a:pPr>
            <a:endParaRPr lang="en-US" sz="18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buNone/>
            </a:pPr>
            <a:r>
              <a:rPr lang="en-UG" sz="1800" b="1" dirty="0">
                <a:effectLst/>
                <a:latin typeface="Bookman Old Style" panose="02050604050505020204" pitchFamily="18" charset="0"/>
                <a:ea typeface="Times New Roman" panose="02020603050405020304" pitchFamily="18" charset="0"/>
                <a:cs typeface="Times New Roman" panose="02020603050405020304" pitchFamily="18" charset="0"/>
              </a:rPr>
              <a:t>"Innovate, regulate, and recycle for a circular economy."</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Investment opportunities in e-waste management include:</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Strengthening public-private partnerships.</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Enhancing regional collaboration for sustainable e-waste management.</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Capacity building and research initiatives for improved handling.</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Adoption of circular economy models, such as refurbishing and repurposing ICT equipment.</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n-UG" dirty="0"/>
          </a:p>
        </p:txBody>
      </p:sp>
      <p:pic>
        <p:nvPicPr>
          <p:cNvPr id="16" name="Picture 15">
            <a:extLst>
              <a:ext uri="{FF2B5EF4-FFF2-40B4-BE49-F238E27FC236}">
                <a16:creationId xmlns:a16="http://schemas.microsoft.com/office/drawing/2014/main" id="{76AD6494-E75E-B5E3-B519-C54333DA1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503" y="6123274"/>
            <a:ext cx="1654377" cy="698329"/>
          </a:xfrm>
          <a:prstGeom prst="rect">
            <a:avLst/>
          </a:prstGeom>
        </p:spPr>
      </p:pic>
    </p:spTree>
    <p:extLst>
      <p:ext uri="{BB962C8B-B14F-4D97-AF65-F5344CB8AC3E}">
        <p14:creationId xmlns:p14="http://schemas.microsoft.com/office/powerpoint/2010/main" val="317221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4414-F935-5234-3509-EE06618EE509}"/>
              </a:ext>
            </a:extLst>
          </p:cNvPr>
          <p:cNvSpPr>
            <a:spLocks noGrp="1"/>
          </p:cNvSpPr>
          <p:nvPr>
            <p:ph type="title"/>
          </p:nvPr>
        </p:nvSpPr>
        <p:spPr>
          <a:xfrm>
            <a:off x="628650" y="681037"/>
            <a:ext cx="7886700" cy="965200"/>
          </a:xfrm>
        </p:spPr>
        <p:txBody>
          <a:bodyPr>
            <a:noAutofit/>
          </a:bodyPr>
          <a:lstStyle/>
          <a:p>
            <a:r>
              <a:rPr lang="en-UG" sz="2800" b="1" dirty="0">
                <a:effectLst/>
                <a:latin typeface="Bookman Old Style" panose="02050604050505020204" pitchFamily="18" charset="0"/>
                <a:ea typeface="Times New Roman" panose="02020603050405020304" pitchFamily="18" charset="0"/>
              </a:rPr>
              <a:t>FUTURE CONCERNS IN E-WASTE MANAGEMENT</a:t>
            </a:r>
            <a:endParaRPr lang="en-UG" sz="2800"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AE4B670F-AF85-CC2A-FE35-7407A9EC1B41}"/>
              </a:ext>
            </a:extLst>
          </p:cNvPr>
          <p:cNvSpPr>
            <a:spLocks noGrp="1"/>
          </p:cNvSpPr>
          <p:nvPr>
            <p:ph type="sldNum" sz="quarter" idx="12"/>
          </p:nvPr>
        </p:nvSpPr>
        <p:spPr/>
        <p:txBody>
          <a:bodyPr/>
          <a:lstStyle/>
          <a:p>
            <a:fld id="{9A909331-9EF4-4A89-80E9-0025B98C082D}" type="slidenum">
              <a:rPr lang="en-US" smtClean="0"/>
              <a:t>15</a:t>
            </a:fld>
            <a:endParaRPr lang="en-US"/>
          </a:p>
        </p:txBody>
      </p:sp>
      <p:pic>
        <p:nvPicPr>
          <p:cNvPr id="5" name="Picture 4">
            <a:extLst>
              <a:ext uri="{FF2B5EF4-FFF2-40B4-BE49-F238E27FC236}">
                <a16:creationId xmlns:a16="http://schemas.microsoft.com/office/drawing/2014/main" id="{65E3A500-11B8-589F-738E-1DD8DA314F20}"/>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843037"/>
            <a:ext cx="9199418" cy="1028048"/>
          </a:xfrm>
          <a:prstGeom prst="rect">
            <a:avLst/>
          </a:prstGeom>
        </p:spPr>
      </p:pic>
      <p:sp>
        <p:nvSpPr>
          <p:cNvPr id="7" name="Content Placeholder 6">
            <a:extLst>
              <a:ext uri="{FF2B5EF4-FFF2-40B4-BE49-F238E27FC236}">
                <a16:creationId xmlns:a16="http://schemas.microsoft.com/office/drawing/2014/main" id="{47383EA9-EFDC-2952-59B1-2BE8B99E24F3}"/>
              </a:ext>
            </a:extLst>
          </p:cNvPr>
          <p:cNvSpPr>
            <a:spLocks noGrp="1"/>
          </p:cNvSpPr>
          <p:nvPr>
            <p:ph idx="1"/>
          </p:nvPr>
        </p:nvSpPr>
        <p:spPr>
          <a:xfrm>
            <a:off x="628650" y="2606040"/>
            <a:ext cx="7886700" cy="3236998"/>
          </a:xfrm>
        </p:spPr>
        <p:txBody>
          <a:bodyPr/>
          <a:lstStyle/>
          <a:p>
            <a:pPr marL="0" indent="0">
              <a:buNone/>
            </a:pPr>
            <a:r>
              <a:rPr lang="en-US" sz="1800" dirty="0"/>
              <a:t>•	</a:t>
            </a:r>
            <a:r>
              <a:rPr lang="en-US" sz="1800" dirty="0">
                <a:latin typeface="Bookman Old Style" panose="02050604050505020204" pitchFamily="18" charset="0"/>
              </a:rPr>
              <a:t>Establishment of technological e-waste management infrastructure.</a:t>
            </a:r>
          </a:p>
          <a:p>
            <a:pPr marL="0" indent="0">
              <a:buNone/>
            </a:pPr>
            <a:r>
              <a:rPr lang="en-US" sz="1800" dirty="0">
                <a:latin typeface="Bookman Old Style" panose="02050604050505020204" pitchFamily="18" charset="0"/>
              </a:rPr>
              <a:t>•	Development of specific laws and regulations.</a:t>
            </a:r>
          </a:p>
          <a:p>
            <a:pPr marL="0" indent="0">
              <a:buNone/>
            </a:pPr>
            <a:r>
              <a:rPr lang="en-US" sz="1800" dirty="0">
                <a:latin typeface="Bookman Old Style" panose="02050604050505020204" pitchFamily="18" charset="0"/>
              </a:rPr>
              <a:t>•	Human resource development.</a:t>
            </a:r>
          </a:p>
          <a:p>
            <a:pPr marL="0" indent="0">
              <a:buNone/>
            </a:pPr>
            <a:r>
              <a:rPr lang="en-US" sz="1800" dirty="0">
                <a:latin typeface="Bookman Old Style" panose="02050604050505020204" pitchFamily="18" charset="0"/>
              </a:rPr>
              <a:t>•	Resource mobilization and establishment of an e-waste fund.</a:t>
            </a:r>
          </a:p>
          <a:p>
            <a:pPr marL="0" indent="0">
              <a:buNone/>
            </a:pPr>
            <a:r>
              <a:rPr lang="en-US" sz="1800" dirty="0">
                <a:latin typeface="Bookman Old Style" panose="02050604050505020204" pitchFamily="18" charset="0"/>
              </a:rPr>
              <a:t>•	Harmonization of e-waste management policy, legal, regulatory framework,    and enforcement in the regions.</a:t>
            </a:r>
          </a:p>
          <a:p>
            <a:pPr marL="0" indent="0">
              <a:buNone/>
            </a:pPr>
            <a:endParaRPr lang="en-UG" dirty="0"/>
          </a:p>
        </p:txBody>
      </p:sp>
      <p:pic>
        <p:nvPicPr>
          <p:cNvPr id="8" name="Picture 7">
            <a:extLst>
              <a:ext uri="{FF2B5EF4-FFF2-40B4-BE49-F238E27FC236}">
                <a16:creationId xmlns:a16="http://schemas.microsoft.com/office/drawing/2014/main" id="{35CB9C66-455D-61C5-8103-E5E46BA99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503" y="6123274"/>
            <a:ext cx="1654377" cy="698329"/>
          </a:xfrm>
          <a:prstGeom prst="rect">
            <a:avLst/>
          </a:prstGeom>
        </p:spPr>
      </p:pic>
    </p:spTree>
    <p:extLst>
      <p:ext uri="{BB962C8B-B14F-4D97-AF65-F5344CB8AC3E}">
        <p14:creationId xmlns:p14="http://schemas.microsoft.com/office/powerpoint/2010/main" val="731029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13FE1-2024-A47F-021B-ECB3D48B3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DE585-4066-3900-3583-4AA06914537A}"/>
              </a:ext>
            </a:extLst>
          </p:cNvPr>
          <p:cNvSpPr>
            <a:spLocks noGrp="1"/>
          </p:cNvSpPr>
          <p:nvPr>
            <p:ph type="title"/>
          </p:nvPr>
        </p:nvSpPr>
        <p:spPr>
          <a:xfrm>
            <a:off x="628650" y="681037"/>
            <a:ext cx="7886700" cy="965200"/>
          </a:xfrm>
        </p:spPr>
        <p:txBody>
          <a:bodyPr>
            <a:normAutofit/>
          </a:bodyPr>
          <a:lstStyle/>
          <a:p>
            <a:r>
              <a:rPr lang="en-UG" sz="2800" b="1" dirty="0">
                <a:effectLst/>
                <a:latin typeface="Bookman Old Style" panose="02050604050505020204" pitchFamily="18" charset="0"/>
                <a:ea typeface="Times New Roman" panose="02020603050405020304" pitchFamily="18" charset="0"/>
              </a:rPr>
              <a:t>CONCLUSION</a:t>
            </a:r>
            <a:endParaRPr lang="en-UG" sz="2800"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3B901174-20E3-332B-79B2-439FB742F42A}"/>
              </a:ext>
            </a:extLst>
          </p:cNvPr>
          <p:cNvSpPr>
            <a:spLocks noGrp="1"/>
          </p:cNvSpPr>
          <p:nvPr>
            <p:ph type="sldNum" sz="quarter" idx="12"/>
          </p:nvPr>
        </p:nvSpPr>
        <p:spPr/>
        <p:txBody>
          <a:bodyPr/>
          <a:lstStyle/>
          <a:p>
            <a:fld id="{9A909331-9EF4-4A89-80E9-0025B98C082D}" type="slidenum">
              <a:rPr lang="en-US" smtClean="0"/>
              <a:t>16</a:t>
            </a:fld>
            <a:endParaRPr lang="en-US"/>
          </a:p>
        </p:txBody>
      </p:sp>
      <p:pic>
        <p:nvPicPr>
          <p:cNvPr id="5" name="Picture 4">
            <a:extLst>
              <a:ext uri="{FF2B5EF4-FFF2-40B4-BE49-F238E27FC236}">
                <a16:creationId xmlns:a16="http://schemas.microsoft.com/office/drawing/2014/main" id="{78AC93F2-CAE5-9AF7-8E0C-89214DBF5DD2}"/>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843037"/>
            <a:ext cx="9199418" cy="1028048"/>
          </a:xfrm>
          <a:prstGeom prst="rect">
            <a:avLst/>
          </a:prstGeom>
        </p:spPr>
      </p:pic>
      <p:sp>
        <p:nvSpPr>
          <p:cNvPr id="7" name="Content Placeholder 6">
            <a:extLst>
              <a:ext uri="{FF2B5EF4-FFF2-40B4-BE49-F238E27FC236}">
                <a16:creationId xmlns:a16="http://schemas.microsoft.com/office/drawing/2014/main" id="{30C77F7A-19B6-55AF-177D-C7B3EDBCB76C}"/>
              </a:ext>
            </a:extLst>
          </p:cNvPr>
          <p:cNvSpPr>
            <a:spLocks noGrp="1"/>
          </p:cNvSpPr>
          <p:nvPr>
            <p:ph idx="1"/>
          </p:nvPr>
        </p:nvSpPr>
        <p:spPr>
          <a:xfrm>
            <a:off x="628650" y="1825625"/>
            <a:ext cx="7791450" cy="3763517"/>
          </a:xfrm>
        </p:spPr>
        <p:txBody>
          <a:bodyPr>
            <a:normAutofit/>
          </a:bodyPr>
          <a:lstStyle/>
          <a:p>
            <a:pPr algn="just">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effectLst/>
                <a:latin typeface="Bookman Old Style" panose="02050604050505020204" pitchFamily="18" charset="0"/>
                <a:ea typeface="Times New Roman" panose="02020603050405020304" pitchFamily="18" charset="0"/>
                <a:cs typeface="Times New Roman" panose="02020603050405020304" pitchFamily="18" charset="0"/>
              </a:rPr>
              <a:t>Uganda’s e-waste management strategy combines policies, regulations, and enforcement to reduce environmental risks. It includes pilot programs for collection, research to refine regulations, and fostering partnerships. The Government of Uganda  is committed to sustainable practices, compliance, and innovation in e-waste recycling. Strengthening collaborations, leveraging technology, raising awareness, and adopting global best practices are key to tackling Uganda’s e-waste challenge.</a:t>
            </a:r>
          </a:p>
          <a:p>
            <a:pPr algn="just">
              <a:lnSpc>
                <a:spcPct val="107000"/>
              </a:lnSpc>
              <a:spcAft>
                <a:spcPts val="800"/>
              </a:spcAft>
              <a:buNone/>
            </a:pPr>
            <a:r>
              <a:rPr lang="en-US" sz="19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G" sz="1900" b="1" dirty="0">
                <a:effectLst/>
                <a:latin typeface="Bookman Old Style" panose="02050604050505020204" pitchFamily="18" charset="0"/>
                <a:ea typeface="Times New Roman" panose="02020603050405020304" pitchFamily="18" charset="0"/>
                <a:cs typeface="Times New Roman" panose="02020603050405020304" pitchFamily="18" charset="0"/>
              </a:rPr>
              <a:t>"A policy-driven future for clean technology."</a:t>
            </a:r>
            <a:endParaRPr lang="en-UG" sz="19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n-UG" dirty="0"/>
          </a:p>
        </p:txBody>
      </p:sp>
      <p:pic>
        <p:nvPicPr>
          <p:cNvPr id="3" name="Picture 2">
            <a:extLst>
              <a:ext uri="{FF2B5EF4-FFF2-40B4-BE49-F238E27FC236}">
                <a16:creationId xmlns:a16="http://schemas.microsoft.com/office/drawing/2014/main" id="{B1C8BCAE-82C9-AF9C-55FA-E67FAF02B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503" y="6123274"/>
            <a:ext cx="1654377" cy="698329"/>
          </a:xfrm>
          <a:prstGeom prst="rect">
            <a:avLst/>
          </a:prstGeom>
        </p:spPr>
      </p:pic>
    </p:spTree>
    <p:extLst>
      <p:ext uri="{BB962C8B-B14F-4D97-AF65-F5344CB8AC3E}">
        <p14:creationId xmlns:p14="http://schemas.microsoft.com/office/powerpoint/2010/main" val="421131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25A3D-B790-A306-56CB-3743EB320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2F42D-AB5A-CB81-35DE-033415986A3D}"/>
              </a:ext>
            </a:extLst>
          </p:cNvPr>
          <p:cNvSpPr>
            <a:spLocks noGrp="1"/>
          </p:cNvSpPr>
          <p:nvPr>
            <p:ph type="title"/>
          </p:nvPr>
        </p:nvSpPr>
        <p:spPr>
          <a:xfrm>
            <a:off x="628650" y="681036"/>
            <a:ext cx="7886700" cy="2039303"/>
          </a:xfrm>
        </p:spPr>
        <p:txBody>
          <a:bodyPr>
            <a:normAutofit/>
          </a:bodyPr>
          <a:lstStyle/>
          <a:p>
            <a:pPr algn="ctr"/>
            <a:r>
              <a:rPr lang="en-US" sz="3200" b="1" dirty="0">
                <a:latin typeface="Bookman Old Style" panose="02050604050505020204" pitchFamily="18" charset="0"/>
              </a:rPr>
              <a:t>THANK YOU</a:t>
            </a:r>
            <a:endParaRPr lang="en-UG" sz="3200" b="1"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58BA756C-05EA-B65C-B9F2-592B5417FA8F}"/>
              </a:ext>
            </a:extLst>
          </p:cNvPr>
          <p:cNvSpPr>
            <a:spLocks noGrp="1"/>
          </p:cNvSpPr>
          <p:nvPr>
            <p:ph type="sldNum" sz="quarter" idx="12"/>
          </p:nvPr>
        </p:nvSpPr>
        <p:spPr/>
        <p:txBody>
          <a:bodyPr/>
          <a:lstStyle/>
          <a:p>
            <a:fld id="{9A909331-9EF4-4A89-80E9-0025B98C082D}" type="slidenum">
              <a:rPr lang="en-US" smtClean="0"/>
              <a:t>17</a:t>
            </a:fld>
            <a:endParaRPr lang="en-US"/>
          </a:p>
        </p:txBody>
      </p:sp>
      <p:pic>
        <p:nvPicPr>
          <p:cNvPr id="5" name="Picture 4">
            <a:extLst>
              <a:ext uri="{FF2B5EF4-FFF2-40B4-BE49-F238E27FC236}">
                <a16:creationId xmlns:a16="http://schemas.microsoft.com/office/drawing/2014/main" id="{6D936391-9F53-5491-56E3-958BA48F3507}"/>
              </a:ext>
            </a:extLst>
          </p:cNvPr>
          <p:cNvPicPr>
            <a:picLocks noChangeAspect="1"/>
          </p:cNvPicPr>
          <p:nvPr/>
        </p:nvPicPr>
        <p:blipFill rotWithShape="1">
          <a:blip r:embed="rId3">
            <a:extLst>
              <a:ext uri="{28A0092B-C50C-407E-A947-70E740481C1C}">
                <a14:useLocalDpi xmlns:a14="http://schemas.microsoft.com/office/drawing/2010/main" val="0"/>
              </a:ext>
            </a:extLst>
          </a:blip>
          <a:srcRect l="6795"/>
          <a:stretch/>
        </p:blipFill>
        <p:spPr>
          <a:xfrm>
            <a:off x="-55418" y="5504466"/>
            <a:ext cx="9199418" cy="1344996"/>
          </a:xfrm>
          <a:prstGeom prst="rect">
            <a:avLst/>
          </a:prstGeom>
        </p:spPr>
      </p:pic>
      <p:sp>
        <p:nvSpPr>
          <p:cNvPr id="7" name="Content Placeholder 6">
            <a:extLst>
              <a:ext uri="{FF2B5EF4-FFF2-40B4-BE49-F238E27FC236}">
                <a16:creationId xmlns:a16="http://schemas.microsoft.com/office/drawing/2014/main" id="{4EF30C89-7D29-1BAD-628B-EC9C4B2C9C17}"/>
              </a:ext>
            </a:extLst>
          </p:cNvPr>
          <p:cNvSpPr>
            <a:spLocks noGrp="1"/>
          </p:cNvSpPr>
          <p:nvPr>
            <p:ph idx="1"/>
          </p:nvPr>
        </p:nvSpPr>
        <p:spPr>
          <a:xfrm>
            <a:off x="618303" y="2071868"/>
            <a:ext cx="6502400" cy="2309632"/>
          </a:xfrm>
        </p:spPr>
        <p:txBody>
          <a:bodyPr>
            <a:noAutofit/>
          </a:bodyPr>
          <a:lstStyle/>
          <a:p>
            <a:pPr marL="0" indent="0" algn="ctr">
              <a:buNone/>
            </a:pPr>
            <a:endParaRPr lang="en-US" sz="3200" dirty="0"/>
          </a:p>
          <a:p>
            <a:pPr marL="0" indent="0" algn="ctr">
              <a:buNone/>
            </a:pPr>
            <a:endParaRPr lang="en-US" sz="3200" dirty="0"/>
          </a:p>
          <a:p>
            <a:pPr marL="0" indent="0" algn="ctr">
              <a:buNone/>
            </a:pPr>
            <a:r>
              <a:rPr lang="en-US" sz="3200" b="1" dirty="0">
                <a:latin typeface="Bookman Old Style" panose="02050604050505020204" pitchFamily="18" charset="0"/>
              </a:rPr>
              <a:t>FOR GOD AND MY COUNTRY</a:t>
            </a:r>
            <a:endParaRPr lang="en-UG" sz="3200" b="1" dirty="0">
              <a:latin typeface="Bookman Old Style" panose="02050604050505020204" pitchFamily="18" charset="0"/>
            </a:endParaRPr>
          </a:p>
        </p:txBody>
      </p:sp>
      <p:pic>
        <p:nvPicPr>
          <p:cNvPr id="3" name="Picture 2">
            <a:extLst>
              <a:ext uri="{FF2B5EF4-FFF2-40B4-BE49-F238E27FC236}">
                <a16:creationId xmlns:a16="http://schemas.microsoft.com/office/drawing/2014/main" id="{1A4156CC-057C-EF36-6F81-99DC6A0A6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503" y="5977890"/>
            <a:ext cx="1654377" cy="843713"/>
          </a:xfrm>
          <a:prstGeom prst="rect">
            <a:avLst/>
          </a:prstGeom>
        </p:spPr>
      </p:pic>
    </p:spTree>
    <p:extLst>
      <p:ext uri="{BB962C8B-B14F-4D97-AF65-F5344CB8AC3E}">
        <p14:creationId xmlns:p14="http://schemas.microsoft.com/office/powerpoint/2010/main" val="290976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4E31-F3ED-7A6C-F39B-C0CD3B79B271}"/>
              </a:ext>
            </a:extLst>
          </p:cNvPr>
          <p:cNvSpPr>
            <a:spLocks noGrp="1"/>
          </p:cNvSpPr>
          <p:nvPr>
            <p:ph type="title"/>
          </p:nvPr>
        </p:nvSpPr>
        <p:spPr>
          <a:xfrm>
            <a:off x="656359" y="136525"/>
            <a:ext cx="7886700" cy="457835"/>
          </a:xfrm>
        </p:spPr>
        <p:txBody>
          <a:bodyPr>
            <a:noAutofit/>
          </a:bodyPr>
          <a:lstStyle/>
          <a:p>
            <a:pPr algn="just">
              <a:lnSpc>
                <a:spcPct val="107000"/>
              </a:lnSpc>
              <a:spcAft>
                <a:spcPts val="800"/>
              </a:spcAft>
              <a:buNone/>
            </a:pPr>
            <a:r>
              <a:rPr lang="en-UG" sz="2800" b="1" dirty="0">
                <a:latin typeface="Bookman Old Style" panose="020506040505050202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19BCBDC9-92EA-5C79-A8E5-609A6C2C9ACC}"/>
              </a:ext>
            </a:extLst>
          </p:cNvPr>
          <p:cNvSpPr>
            <a:spLocks noGrp="1"/>
          </p:cNvSpPr>
          <p:nvPr>
            <p:ph idx="1"/>
          </p:nvPr>
        </p:nvSpPr>
        <p:spPr>
          <a:xfrm>
            <a:off x="148590" y="594361"/>
            <a:ext cx="8810215" cy="5436050"/>
          </a:xfrm>
        </p:spPr>
        <p:txBody>
          <a:bodyPr>
            <a:noAutofit/>
          </a:bodyPr>
          <a:lstStyle/>
          <a:p>
            <a:pPr algn="just">
              <a:lnSpc>
                <a:spcPct val="107000"/>
              </a:lnSpc>
              <a:spcAft>
                <a:spcPts val="800"/>
              </a:spcAft>
              <a:buNone/>
            </a:pP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buNone/>
            </a:pP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U</a:t>
            </a:r>
            <a:r>
              <a:rPr lang="en-UG" sz="1800" dirty="0" err="1">
                <a:effectLst/>
                <a:latin typeface="Bookman Old Style" panose="02050604050505020204" pitchFamily="18" charset="0"/>
                <a:ea typeface="Times New Roman" panose="02020603050405020304" pitchFamily="18" charset="0"/>
                <a:cs typeface="Times New Roman" panose="02020603050405020304" pitchFamily="18" charset="0"/>
              </a:rPr>
              <a:t>ganda</a:t>
            </a: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 Vision 2040 underscores the country’s commitment to protecting the environment and natural resources from contamination by waste. The Third National Development Plan (NDPIII) highlights Information and Communications Technologies (ICTs) as a key driver of Uganda’s socioeconomic development.</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The rapid advancement of ICTs has led to increased consumption of communication devices, resulting in a surge in electronic waste (e-waste). E-waste is the fastest-growing waste stream globally. In Uganda, inadequate collection mechanisms, limited awareness, and improper disposal practices exacerbate this challenge. The majority of e-waste handlers operate informally, lacking the necessary skills and training to manage e-waste effectively.</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n-US" sz="1800" dirty="0">
              <a:solidFill>
                <a:srgbClr val="0000FF"/>
              </a:solidFill>
              <a:latin typeface="Bookman Old Style" panose="02050604050505020204" pitchFamily="18" charset="0"/>
            </a:endParaRPr>
          </a:p>
          <a:p>
            <a:pPr marL="0" indent="0" algn="just">
              <a:buNone/>
            </a:pPr>
            <a:endParaRPr lang="en-UG" sz="1200" dirty="0">
              <a:solidFill>
                <a:srgbClr val="0000FF"/>
              </a:solidFill>
            </a:endParaRPr>
          </a:p>
        </p:txBody>
      </p:sp>
      <p:grpSp>
        <p:nvGrpSpPr>
          <p:cNvPr id="5" name="Group 4">
            <a:extLst>
              <a:ext uri="{FF2B5EF4-FFF2-40B4-BE49-F238E27FC236}">
                <a16:creationId xmlns:a16="http://schemas.microsoft.com/office/drawing/2014/main" id="{EEE61B79-4680-3B18-8CBB-285633665345}"/>
              </a:ext>
            </a:extLst>
          </p:cNvPr>
          <p:cNvGrpSpPr/>
          <p:nvPr/>
        </p:nvGrpSpPr>
        <p:grpSpPr>
          <a:xfrm>
            <a:off x="0" y="6263640"/>
            <a:ext cx="9224010" cy="800605"/>
            <a:chOff x="0" y="5597236"/>
            <a:chExt cx="12265891" cy="1370731"/>
          </a:xfrm>
        </p:grpSpPr>
        <p:pic>
          <p:nvPicPr>
            <p:cNvPr id="6" name="Picture 5">
              <a:extLst>
                <a:ext uri="{FF2B5EF4-FFF2-40B4-BE49-F238E27FC236}">
                  <a16:creationId xmlns:a16="http://schemas.microsoft.com/office/drawing/2014/main" id="{CBBEF72D-CC62-0E15-6138-F0886B5F28A6}"/>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7" name="Picture 6">
              <a:extLst>
                <a:ext uri="{FF2B5EF4-FFF2-40B4-BE49-F238E27FC236}">
                  <a16:creationId xmlns:a16="http://schemas.microsoft.com/office/drawing/2014/main" id="{2243F51D-DB33-FBD7-AD44-EBA67D675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38809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EC8A8-51DA-4462-006B-BA3AFD9FE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A4F711-0BE9-FA25-A2C7-1C0B210FBB80}"/>
              </a:ext>
            </a:extLst>
          </p:cNvPr>
          <p:cNvSpPr>
            <a:spLocks noGrp="1"/>
          </p:cNvSpPr>
          <p:nvPr>
            <p:ph type="title"/>
          </p:nvPr>
        </p:nvSpPr>
        <p:spPr>
          <a:xfrm>
            <a:off x="656359" y="136525"/>
            <a:ext cx="7886700" cy="1044093"/>
          </a:xfrm>
        </p:spPr>
        <p:txBody>
          <a:bodyPr>
            <a:noAutofit/>
          </a:bodyPr>
          <a:lstStyle/>
          <a:p>
            <a:pPr algn="just">
              <a:lnSpc>
                <a:spcPct val="107000"/>
              </a:lnSpc>
              <a:spcAft>
                <a:spcPts val="800"/>
              </a:spcAft>
              <a:buNone/>
            </a:pPr>
            <a:r>
              <a:rPr lang="en-UG" sz="2800" b="1" dirty="0">
                <a:latin typeface="Bookman Old Style" panose="02050604050505020204" pitchFamily="18" charset="0"/>
                <a:cs typeface="Times New Roman" panose="02020603050405020304" pitchFamily="18" charset="0"/>
              </a:rPr>
              <a:t>BACKGROUND</a:t>
            </a:r>
            <a:r>
              <a:rPr lang="en-US" sz="2800" b="1" dirty="0">
                <a:latin typeface="Bookman Old Style" panose="02050604050505020204" pitchFamily="18" charset="0"/>
                <a:cs typeface="Times New Roman" panose="02020603050405020304" pitchFamily="18" charset="0"/>
              </a:rPr>
              <a:t> CONT….</a:t>
            </a:r>
            <a:endParaRPr lang="en-UG" sz="2800" b="1" dirty="0">
              <a:latin typeface="Bookman Old Style" panose="020506040505050202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1CEA93-61FA-6A45-A5EA-F7C508C5D63E}"/>
              </a:ext>
            </a:extLst>
          </p:cNvPr>
          <p:cNvSpPr>
            <a:spLocks noGrp="1"/>
          </p:cNvSpPr>
          <p:nvPr>
            <p:ph idx="1"/>
          </p:nvPr>
        </p:nvSpPr>
        <p:spPr>
          <a:xfrm>
            <a:off x="297180" y="1399409"/>
            <a:ext cx="8846820" cy="4457381"/>
          </a:xfrm>
        </p:spPr>
        <p:txBody>
          <a:bodyPr>
            <a:noAutofit/>
          </a:bodyPr>
          <a:lstStyle/>
          <a:p>
            <a:pPr algn="just">
              <a:lnSpc>
                <a:spcPct val="107000"/>
              </a:lnSpc>
              <a:spcAft>
                <a:spcPts val="800"/>
              </a:spcAft>
              <a:buNone/>
            </a:pPr>
            <a:endParaRPr lang="en-US" sz="18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lnSpc>
                <a:spcPct val="107000"/>
              </a:lnSpc>
              <a:spcAft>
                <a:spcPts val="800"/>
              </a:spcAft>
              <a:buNone/>
            </a:pPr>
            <a:r>
              <a:rPr lang="en-UG" sz="1800" b="1" dirty="0">
                <a:effectLst/>
                <a:latin typeface="Bookman Old Style" panose="02050604050505020204" pitchFamily="18" charset="0"/>
                <a:ea typeface="Times New Roman" panose="02020603050405020304" pitchFamily="18" charset="0"/>
                <a:cs typeface="Times New Roman" panose="02020603050405020304" pitchFamily="18" charset="0"/>
              </a:rPr>
              <a:t>The Significance of E-Waste Management</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G" sz="1800" b="1" dirty="0">
                <a:effectLst/>
                <a:latin typeface="Bookman Old Style" panose="02050604050505020204" pitchFamily="18" charset="0"/>
                <a:ea typeface="Times New Roman" panose="02020603050405020304" pitchFamily="18" charset="0"/>
                <a:cs typeface="Times New Roman" panose="02020603050405020304" pitchFamily="18" charset="0"/>
              </a:rPr>
              <a:t>E-Waste: A Silent Environmental Crisis</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Environmental and health hazards associated with improper e-waste disposal.</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dirty="0">
                <a:effectLst/>
                <a:latin typeface="Bookman Old Style" panose="02050604050505020204" pitchFamily="18" charset="0"/>
                <a:ea typeface="Times New Roman" panose="02020603050405020304" pitchFamily="18" charset="0"/>
                <a:cs typeface="Times New Roman" panose="02020603050405020304" pitchFamily="18" charset="0"/>
              </a:rPr>
              <a:t>There is little emphasis on the e</a:t>
            </a:r>
            <a:r>
              <a:rPr lang="en-UG" sz="1800" dirty="0" err="1">
                <a:effectLst/>
                <a:latin typeface="Bookman Old Style" panose="02050604050505020204" pitchFamily="18" charset="0"/>
                <a:ea typeface="Times New Roman" panose="02020603050405020304" pitchFamily="18" charset="0"/>
                <a:cs typeface="Times New Roman" panose="02020603050405020304" pitchFamily="18" charset="0"/>
              </a:rPr>
              <a:t>conomic</a:t>
            </a: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 opportunities in e-waste recycling and resource recovery.</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The necessity for a structured legal and policy framework.</a:t>
            </a:r>
            <a:endParaRPr lang="en-UG" sz="18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gn="just">
              <a:buNone/>
            </a:pPr>
            <a:endParaRPr lang="en-US" sz="1800" dirty="0">
              <a:solidFill>
                <a:srgbClr val="0000FF"/>
              </a:solidFill>
              <a:latin typeface="Bookman Old Style" panose="02050604050505020204" pitchFamily="18" charset="0"/>
            </a:endParaRPr>
          </a:p>
          <a:p>
            <a:pPr marL="0" indent="0" algn="just">
              <a:buNone/>
            </a:pPr>
            <a:endParaRPr lang="en-UG" sz="1200" dirty="0">
              <a:solidFill>
                <a:srgbClr val="0000FF"/>
              </a:solidFill>
            </a:endParaRPr>
          </a:p>
        </p:txBody>
      </p:sp>
      <p:grpSp>
        <p:nvGrpSpPr>
          <p:cNvPr id="5" name="Group 4">
            <a:extLst>
              <a:ext uri="{FF2B5EF4-FFF2-40B4-BE49-F238E27FC236}">
                <a16:creationId xmlns:a16="http://schemas.microsoft.com/office/drawing/2014/main" id="{28D2C487-5157-58C1-0942-E2C8230220C5}"/>
              </a:ext>
            </a:extLst>
          </p:cNvPr>
          <p:cNvGrpSpPr/>
          <p:nvPr/>
        </p:nvGrpSpPr>
        <p:grpSpPr>
          <a:xfrm>
            <a:off x="0" y="6263640"/>
            <a:ext cx="9224010" cy="800605"/>
            <a:chOff x="0" y="5597236"/>
            <a:chExt cx="12265891" cy="1370731"/>
          </a:xfrm>
        </p:grpSpPr>
        <p:pic>
          <p:nvPicPr>
            <p:cNvPr id="6" name="Picture 5">
              <a:extLst>
                <a:ext uri="{FF2B5EF4-FFF2-40B4-BE49-F238E27FC236}">
                  <a16:creationId xmlns:a16="http://schemas.microsoft.com/office/drawing/2014/main" id="{8A6AC9A1-ADEE-49D8-CB6E-3C374487F5C5}"/>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7" name="Picture 6">
              <a:extLst>
                <a:ext uri="{FF2B5EF4-FFF2-40B4-BE49-F238E27FC236}">
                  <a16:creationId xmlns:a16="http://schemas.microsoft.com/office/drawing/2014/main" id="{66988F68-C6D7-4569-9046-EDC32A004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347597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C22D-951A-224E-2464-7A4AAD9FD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EEB945-89D7-7E05-BABD-155A07C5421F}"/>
              </a:ext>
            </a:extLst>
          </p:cNvPr>
          <p:cNvSpPr>
            <a:spLocks noGrp="1"/>
          </p:cNvSpPr>
          <p:nvPr>
            <p:ph type="title"/>
          </p:nvPr>
        </p:nvSpPr>
        <p:spPr>
          <a:xfrm>
            <a:off x="656359" y="107045"/>
            <a:ext cx="7886700" cy="453025"/>
          </a:xfrm>
        </p:spPr>
        <p:txBody>
          <a:bodyPr>
            <a:noAutofit/>
          </a:bodyPr>
          <a:lstStyle/>
          <a:p>
            <a:pPr algn="just">
              <a:lnSpc>
                <a:spcPct val="107000"/>
              </a:lnSpc>
              <a:spcAft>
                <a:spcPts val="800"/>
              </a:spcAft>
              <a:buNone/>
            </a:pPr>
            <a:r>
              <a:rPr lang="en-UG" sz="2800" b="1" dirty="0">
                <a:latin typeface="Bookman Old Style" panose="02050604050505020204" pitchFamily="18" charset="0"/>
                <a:cs typeface="Times New Roman" panose="02020603050405020304" pitchFamily="18" charset="0"/>
              </a:rPr>
              <a:t>BACKGROUND</a:t>
            </a:r>
            <a:r>
              <a:rPr lang="en-US" sz="2800" b="1" dirty="0">
                <a:latin typeface="Bookman Old Style" panose="02050604050505020204" pitchFamily="18" charset="0"/>
                <a:cs typeface="Times New Roman" panose="02020603050405020304" pitchFamily="18" charset="0"/>
              </a:rPr>
              <a:t> CONT……</a:t>
            </a:r>
            <a:endParaRPr lang="en-UG" sz="2800" b="1" dirty="0">
              <a:latin typeface="Bookman Old Style" panose="020506040505050202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288BFD8-1121-8952-6D51-4F0F2C05C1C9}"/>
              </a:ext>
            </a:extLst>
          </p:cNvPr>
          <p:cNvSpPr>
            <a:spLocks noGrp="1"/>
          </p:cNvSpPr>
          <p:nvPr>
            <p:ph idx="1"/>
          </p:nvPr>
        </p:nvSpPr>
        <p:spPr>
          <a:xfrm>
            <a:off x="251460" y="747345"/>
            <a:ext cx="8721090" cy="5152328"/>
          </a:xfrm>
        </p:spPr>
        <p:txBody>
          <a:bodyPr>
            <a:normAutofit fontScale="92500" lnSpcReduction="20000"/>
          </a:bodyPr>
          <a:lstStyle/>
          <a:p>
            <a:pPr algn="just">
              <a:lnSpc>
                <a:spcPct val="107000"/>
              </a:lnSpc>
              <a:spcAft>
                <a:spcPts val="800"/>
              </a:spcAft>
              <a:buNone/>
            </a:pP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According to the </a:t>
            </a:r>
            <a:r>
              <a:rPr lang="en-US" sz="1900" dirty="0">
                <a:effectLst/>
                <a:latin typeface="Bookman Old Style" panose="02050604050505020204" pitchFamily="18" charset="0"/>
                <a:ea typeface="Times New Roman" panose="02020603050405020304" pitchFamily="18" charset="0"/>
                <a:cs typeface="Times New Roman" panose="02020603050405020304" pitchFamily="18" charset="0"/>
              </a:rPr>
              <a:t>Global E-waste Monitor-2020 report, g</a:t>
            </a:r>
            <a:r>
              <a:rPr lang="en-UG" sz="1900" dirty="0" err="1">
                <a:effectLst/>
                <a:latin typeface="Bookman Old Style" panose="02050604050505020204" pitchFamily="18" charset="0"/>
                <a:ea typeface="Times New Roman" panose="02020603050405020304" pitchFamily="18" charset="0"/>
                <a:cs typeface="Times New Roman" panose="02020603050405020304" pitchFamily="18" charset="0"/>
              </a:rPr>
              <a:t>lobally</a:t>
            </a: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 e-waste generation has been increasing. In 2019, approximately 53.6 million metric tons (Mt) of e-waste were produced, marking a 9.2 Mt increase from 2014. This trend highlights the growing urgency of effective e-waste management worldwide.</a:t>
            </a:r>
            <a:r>
              <a:rPr lang="en-UG" sz="1800" dirty="0">
                <a:effectLst/>
                <a:latin typeface="Times New Roman" panose="02020603050405020304" pitchFamily="18" charset="0"/>
                <a:ea typeface="Times New Roman" panose="02020603050405020304" pitchFamily="18" charset="0"/>
              </a:rPr>
              <a:t> </a:t>
            </a:r>
            <a:r>
              <a:rPr lang="en-UG" sz="1800" i="1" dirty="0">
                <a:effectLst/>
                <a:latin typeface="Times New Roman" panose="02020603050405020304" pitchFamily="18" charset="0"/>
                <a:ea typeface="Times New Roman" panose="02020603050405020304" pitchFamily="18" charset="0"/>
              </a:rPr>
              <a:t>https://ewastemonitor.info</a:t>
            </a:r>
            <a:r>
              <a:rPr lang="en-UG" sz="1800" dirty="0">
                <a:effectLst/>
                <a:latin typeface="Times New Roman" panose="02020603050405020304" pitchFamily="18" charset="0"/>
                <a:ea typeface="Times New Roman" panose="02020603050405020304" pitchFamily="18" charset="0"/>
              </a:rPr>
              <a:t>/</a:t>
            </a:r>
            <a:endParaRPr lang="en-UG" sz="19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G" sz="1900" b="1" dirty="0">
                <a:effectLst/>
                <a:latin typeface="Bookman Old Style" panose="02050604050505020204" pitchFamily="18" charset="0"/>
                <a:ea typeface="Times New Roman" panose="02020603050405020304" pitchFamily="18" charset="0"/>
                <a:cs typeface="Times New Roman" panose="02020603050405020304" pitchFamily="18" charset="0"/>
              </a:rPr>
              <a:t>Status of E-Waste Management in Uganda</a:t>
            </a:r>
            <a:endParaRPr lang="en-UG" sz="1900" dirty="0">
              <a:effectLst/>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According to the 2022 assessment of e-waste generation and management in Uganda:</a:t>
            </a:r>
            <a:endParaRPr lang="en-UG" sz="19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Households: Generate approximately 47.65% of e-waste, </a:t>
            </a:r>
            <a:r>
              <a:rPr lang="en-UG" sz="1900" dirty="0" err="1">
                <a:effectLst/>
                <a:latin typeface="Bookman Old Style" panose="02050604050505020204" pitchFamily="18" charset="0"/>
                <a:ea typeface="Times New Roman" panose="02020603050405020304" pitchFamily="18" charset="0"/>
                <a:cs typeface="Times New Roman" panose="02020603050405020304" pitchFamily="18" charset="0"/>
              </a:rPr>
              <a:t>totaling</a:t>
            </a: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 36,400.95 tons.</a:t>
            </a:r>
            <a:endParaRPr lang="en-UG" sz="19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Private Sector: Contributes about 32.05% (24,481.28 tons).</a:t>
            </a:r>
            <a:endParaRPr lang="en-UG" sz="1900" dirty="0">
              <a:effectLst/>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Government: Accounts for 20.30% (15,508.18 tons).</a:t>
            </a:r>
            <a:endParaRPr lang="en-US" sz="190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lvl="0" indent="0" algn="just">
              <a:lnSpc>
                <a:spcPct val="107000"/>
              </a:lnSpc>
              <a:spcAft>
                <a:spcPts val="800"/>
              </a:spcAft>
              <a:buSzPts val="1000"/>
              <a:buNone/>
              <a:tabLst>
                <a:tab pos="457200" algn="l"/>
              </a:tabLst>
            </a:pPr>
            <a:r>
              <a:rPr lang="en-UG" sz="1900" dirty="0">
                <a:effectLst/>
                <a:latin typeface="Bookman Old Style" panose="02050604050505020204" pitchFamily="18" charset="0"/>
                <a:ea typeface="Times New Roman" panose="02020603050405020304" pitchFamily="18" charset="0"/>
                <a:cs typeface="Times New Roman" panose="02020603050405020304" pitchFamily="18" charset="0"/>
              </a:rPr>
              <a:t>These figures demonstrate that households are the primary contributors to e-waste in Uganda, followed by the private sector and government institutions.</a:t>
            </a:r>
            <a:r>
              <a:rPr lang="en-US" sz="19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G" sz="1900"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en-US" sz="2400" dirty="0">
              <a:solidFill>
                <a:srgbClr val="0000FF"/>
              </a:solidFill>
            </a:endParaRPr>
          </a:p>
          <a:p>
            <a:pPr marL="0" indent="0">
              <a:buNone/>
            </a:pPr>
            <a:endParaRPr lang="en-US" sz="2400" dirty="0">
              <a:solidFill>
                <a:srgbClr val="0000FF"/>
              </a:solidFill>
            </a:endParaRPr>
          </a:p>
          <a:p>
            <a:pPr marL="0" indent="0">
              <a:buNone/>
            </a:pPr>
            <a:endParaRPr lang="en-UG" sz="2400" dirty="0">
              <a:solidFill>
                <a:srgbClr val="0000FF"/>
              </a:solidFill>
            </a:endParaRPr>
          </a:p>
        </p:txBody>
      </p:sp>
      <p:sp>
        <p:nvSpPr>
          <p:cNvPr id="4" name="Slide Number Placeholder 3">
            <a:extLst>
              <a:ext uri="{FF2B5EF4-FFF2-40B4-BE49-F238E27FC236}">
                <a16:creationId xmlns:a16="http://schemas.microsoft.com/office/drawing/2014/main" id="{EE0A5DE0-E315-EF84-F4ED-85E92ABAD6AD}"/>
              </a:ext>
            </a:extLst>
          </p:cNvPr>
          <p:cNvSpPr>
            <a:spLocks noGrp="1"/>
          </p:cNvSpPr>
          <p:nvPr>
            <p:ph type="sldNum" sz="quarter" idx="12"/>
          </p:nvPr>
        </p:nvSpPr>
        <p:spPr/>
        <p:txBody>
          <a:bodyPr/>
          <a:lstStyle/>
          <a:p>
            <a:fld id="{9A909331-9EF4-4A89-80E9-0025B98C082D}" type="slidenum">
              <a:rPr lang="en-US" smtClean="0"/>
              <a:t>4</a:t>
            </a:fld>
            <a:endParaRPr lang="en-US"/>
          </a:p>
        </p:txBody>
      </p:sp>
      <p:grpSp>
        <p:nvGrpSpPr>
          <p:cNvPr id="5" name="Group 4">
            <a:extLst>
              <a:ext uri="{FF2B5EF4-FFF2-40B4-BE49-F238E27FC236}">
                <a16:creationId xmlns:a16="http://schemas.microsoft.com/office/drawing/2014/main" id="{3922138A-C7E8-4C50-EA18-9D014FB0363C}"/>
              </a:ext>
            </a:extLst>
          </p:cNvPr>
          <p:cNvGrpSpPr/>
          <p:nvPr/>
        </p:nvGrpSpPr>
        <p:grpSpPr>
          <a:xfrm>
            <a:off x="1" y="6036197"/>
            <a:ext cx="9143999" cy="685279"/>
            <a:chOff x="0" y="5597236"/>
            <a:chExt cx="12265891" cy="1370731"/>
          </a:xfrm>
        </p:grpSpPr>
        <p:pic>
          <p:nvPicPr>
            <p:cNvPr id="6" name="Picture 5">
              <a:extLst>
                <a:ext uri="{FF2B5EF4-FFF2-40B4-BE49-F238E27FC236}">
                  <a16:creationId xmlns:a16="http://schemas.microsoft.com/office/drawing/2014/main" id="{48DC4154-E19A-F8CC-EA28-114D6B8B7C0E}"/>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7" name="Picture 6">
              <a:extLst>
                <a:ext uri="{FF2B5EF4-FFF2-40B4-BE49-F238E27FC236}">
                  <a16:creationId xmlns:a16="http://schemas.microsoft.com/office/drawing/2014/main" id="{21C1DFC2-14E1-5CCF-420C-D313FF8CA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282" y="5971833"/>
              <a:ext cx="2205836" cy="996134"/>
            </a:xfrm>
            <a:prstGeom prst="rect">
              <a:avLst/>
            </a:prstGeom>
          </p:spPr>
        </p:pic>
      </p:grpSp>
    </p:spTree>
    <p:extLst>
      <p:ext uri="{BB962C8B-B14F-4D97-AF65-F5344CB8AC3E}">
        <p14:creationId xmlns:p14="http://schemas.microsoft.com/office/powerpoint/2010/main" val="60092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95256-9E18-C635-9A20-319B45A19B72}"/>
              </a:ext>
            </a:extLst>
          </p:cNvPr>
          <p:cNvSpPr>
            <a:spLocks noGrp="1"/>
          </p:cNvSpPr>
          <p:nvPr>
            <p:ph type="title"/>
          </p:nvPr>
        </p:nvSpPr>
        <p:spPr>
          <a:xfrm>
            <a:off x="215379" y="136524"/>
            <a:ext cx="8961120" cy="813382"/>
          </a:xfrm>
        </p:spPr>
        <p:txBody>
          <a:bodyPr>
            <a:noAutofit/>
          </a:bodyPr>
          <a:lstStyle/>
          <a:p>
            <a:pPr algn="just">
              <a:lnSpc>
                <a:spcPct val="107000"/>
              </a:lnSpc>
              <a:spcAft>
                <a:spcPts val="800"/>
              </a:spcAft>
              <a:buNone/>
            </a:pPr>
            <a:r>
              <a:rPr lang="en-UG" sz="2800" b="1" dirty="0">
                <a:effectLst/>
                <a:latin typeface="Bookman Old Style" panose="02050604050505020204" pitchFamily="18" charset="0"/>
                <a:ea typeface="Times New Roman" panose="02020603050405020304" pitchFamily="18" charset="0"/>
                <a:cs typeface="Times New Roman" panose="02020603050405020304" pitchFamily="18" charset="0"/>
              </a:rPr>
              <a:t>NATIONAL E-WASTE MANAGEMENT INTERVENTIONS</a:t>
            </a:r>
            <a:endParaRPr lang="en-UG" sz="28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4F186D-6CC2-E019-DCF3-0F78D1E3A5CA}"/>
              </a:ext>
            </a:extLst>
          </p:cNvPr>
          <p:cNvSpPr>
            <a:spLocks noGrp="1"/>
          </p:cNvSpPr>
          <p:nvPr>
            <p:ph idx="1"/>
          </p:nvPr>
        </p:nvSpPr>
        <p:spPr>
          <a:xfrm>
            <a:off x="628650" y="1206270"/>
            <a:ext cx="7886700" cy="4970693"/>
          </a:xfrm>
        </p:spPr>
        <p:txBody>
          <a:bodyPr>
            <a:noAutofit/>
          </a:bodyPr>
          <a:lstStyle/>
          <a:p>
            <a:pPr algn="just">
              <a:lnSpc>
                <a:spcPct val="107000"/>
              </a:lnSpc>
              <a:spcAft>
                <a:spcPts val="800"/>
              </a:spcAft>
              <a:buNone/>
            </a:pPr>
            <a:r>
              <a:rPr lang="en-UG" sz="1800" dirty="0">
                <a:effectLst/>
                <a:latin typeface="Bookman Old Style" panose="02050604050505020204" pitchFamily="18" charset="0"/>
                <a:ea typeface="Calibri" panose="020F0502020204030204" pitchFamily="34" charset="0"/>
                <a:cs typeface="Calibri" panose="020F0502020204030204" pitchFamily="34" charset="0"/>
              </a:rPr>
              <a:t>Uganda has developed a regulatory framework guided by various policies, laws, and regulations at international, regional, and national levels to protect human health and the environment from improper e-waste management.</a:t>
            </a:r>
          </a:p>
          <a:p>
            <a:pPr algn="just">
              <a:lnSpc>
                <a:spcPct val="107000"/>
              </a:lnSpc>
              <a:spcAft>
                <a:spcPts val="800"/>
              </a:spcAft>
              <a:buNone/>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International and Regional Frameworks</a:t>
            </a:r>
            <a:endParaRPr lang="en-UG" sz="1800" dirty="0">
              <a:effectLst/>
              <a:latin typeface="Bookman Old Style" panose="02050604050505020204" pitchFamily="18"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Calibri" panose="020F0502020204030204" pitchFamily="34" charset="0"/>
                <a:cs typeface="Calibri" panose="020F0502020204030204" pitchFamily="34" charset="0"/>
              </a:rPr>
              <a:t>Basel Convention (ratified by Uganda in 1999): Regulates transboundary movements of hazardous waste.</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Calibri" panose="020F0502020204030204" pitchFamily="34" charset="0"/>
                <a:cs typeface="Calibri" panose="020F0502020204030204" pitchFamily="34" charset="0"/>
              </a:rPr>
              <a:t>European Union (EU) WEEE Directive: Guides global e-waste management policies.</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Calibri" panose="020F0502020204030204" pitchFamily="34" charset="0"/>
                <a:cs typeface="Calibri" panose="020F0502020204030204" pitchFamily="34" charset="0"/>
              </a:rPr>
              <a:t>Stockholm Convention on Persistent Organic Pollutants (</a:t>
            </a:r>
            <a:r>
              <a:rPr lang="en-UG" sz="1800" dirty="0" err="1">
                <a:effectLst/>
                <a:latin typeface="Bookman Old Style" panose="02050604050505020204" pitchFamily="18" charset="0"/>
                <a:ea typeface="Calibri" panose="020F0502020204030204" pitchFamily="34" charset="0"/>
                <a:cs typeface="Calibri" panose="020F0502020204030204" pitchFamily="34" charset="0"/>
              </a:rPr>
              <a:t>PoPs</a:t>
            </a:r>
            <a:r>
              <a:rPr lang="en-UG" sz="1800" dirty="0">
                <a:effectLst/>
                <a:latin typeface="Bookman Old Style" panose="02050604050505020204" pitchFamily="18" charset="0"/>
                <a:ea typeface="Calibri" panose="020F0502020204030204" pitchFamily="34" charset="0"/>
                <a:cs typeface="Calibri" panose="020F0502020204030204" pitchFamily="34" charset="0"/>
              </a:rPr>
              <a:t>).</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Calibri" panose="020F0502020204030204" pitchFamily="34" charset="0"/>
                <a:cs typeface="Calibri" panose="020F0502020204030204" pitchFamily="34" charset="0"/>
              </a:rPr>
              <a:t>Rotterdam Convention on Hazardous Chemicals.</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dirty="0">
                <a:effectLst/>
                <a:latin typeface="Bookman Old Style" panose="02050604050505020204" pitchFamily="18" charset="0"/>
                <a:ea typeface="Calibri" panose="020F0502020204030204" pitchFamily="34" charset="0"/>
                <a:cs typeface="Calibri" panose="020F0502020204030204" pitchFamily="34" charset="0"/>
              </a:rPr>
              <a:t>Bamako Convention: Bans hazardous waste importation into Africa.</a:t>
            </a:r>
          </a:p>
          <a:p>
            <a:pPr algn="just">
              <a:lnSpc>
                <a:spcPct val="107000"/>
              </a:lnSpc>
              <a:spcAft>
                <a:spcPts val="800"/>
              </a:spcAft>
              <a:buNone/>
            </a:pPr>
            <a:endParaRPr lang="en-UG"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2C67FCD-87E1-6394-595B-19FF4D69A9DA}"/>
              </a:ext>
            </a:extLst>
          </p:cNvPr>
          <p:cNvSpPr>
            <a:spLocks noGrp="1"/>
          </p:cNvSpPr>
          <p:nvPr>
            <p:ph type="sldNum" sz="quarter" idx="12"/>
          </p:nvPr>
        </p:nvSpPr>
        <p:spPr/>
        <p:txBody>
          <a:bodyPr/>
          <a:lstStyle/>
          <a:p>
            <a:fld id="{9A909331-9EF4-4A89-80E9-0025B98C082D}" type="slidenum">
              <a:rPr lang="en-US" smtClean="0"/>
              <a:t>5</a:t>
            </a:fld>
            <a:endParaRPr lang="en-US"/>
          </a:p>
        </p:txBody>
      </p:sp>
      <p:grpSp>
        <p:nvGrpSpPr>
          <p:cNvPr id="5" name="Group 4">
            <a:extLst>
              <a:ext uri="{FF2B5EF4-FFF2-40B4-BE49-F238E27FC236}">
                <a16:creationId xmlns:a16="http://schemas.microsoft.com/office/drawing/2014/main" id="{631128B9-4F06-84A5-A441-D7547AD07C13}"/>
              </a:ext>
            </a:extLst>
          </p:cNvPr>
          <p:cNvGrpSpPr/>
          <p:nvPr/>
        </p:nvGrpSpPr>
        <p:grpSpPr>
          <a:xfrm>
            <a:off x="0" y="6176963"/>
            <a:ext cx="9144000" cy="938088"/>
            <a:chOff x="0" y="5597236"/>
            <a:chExt cx="12265891" cy="1370731"/>
          </a:xfrm>
        </p:grpSpPr>
        <p:pic>
          <p:nvPicPr>
            <p:cNvPr id="6" name="Picture 5">
              <a:extLst>
                <a:ext uri="{FF2B5EF4-FFF2-40B4-BE49-F238E27FC236}">
                  <a16:creationId xmlns:a16="http://schemas.microsoft.com/office/drawing/2014/main" id="{D3F0EB28-6DC0-F075-2AA8-0FF4BE6DF024}"/>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7" name="Picture 6">
              <a:extLst>
                <a:ext uri="{FF2B5EF4-FFF2-40B4-BE49-F238E27FC236}">
                  <a16:creationId xmlns:a16="http://schemas.microsoft.com/office/drawing/2014/main" id="{3C3CE2A3-3423-6988-3CA1-89B7E9D1F2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251482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2A99-3618-FF54-A540-78D36D682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6CD94-8AC0-AD2F-2BFD-9EC0B4B70AC7}"/>
              </a:ext>
            </a:extLst>
          </p:cNvPr>
          <p:cNvSpPr>
            <a:spLocks noGrp="1"/>
          </p:cNvSpPr>
          <p:nvPr>
            <p:ph type="title"/>
          </p:nvPr>
        </p:nvSpPr>
        <p:spPr>
          <a:xfrm>
            <a:off x="628650" y="136525"/>
            <a:ext cx="7886700" cy="686435"/>
          </a:xfrm>
        </p:spPr>
        <p:txBody>
          <a:bodyPr>
            <a:noAutofit/>
          </a:bodyPr>
          <a:lstStyle/>
          <a:p>
            <a:pPr algn="just">
              <a:lnSpc>
                <a:spcPct val="107000"/>
              </a:lnSpc>
              <a:spcAft>
                <a:spcPts val="800"/>
              </a:spcAft>
              <a:buNone/>
            </a:pPr>
            <a:r>
              <a:rPr lang="en-UG" sz="2800" b="1" dirty="0">
                <a:effectLst/>
                <a:latin typeface="Bookman Old Style" panose="02050604050505020204" pitchFamily="18" charset="0"/>
                <a:ea typeface="Times New Roman" panose="02020603050405020304" pitchFamily="18" charset="0"/>
                <a:cs typeface="Times New Roman" panose="02020603050405020304" pitchFamily="18" charset="0"/>
              </a:rPr>
              <a:t>INTERVENTIONS</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CONT…….</a:t>
            </a:r>
            <a:endParaRPr lang="en-UG" sz="28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B96781-5931-518C-7FE7-E90179FEBDC5}"/>
              </a:ext>
            </a:extLst>
          </p:cNvPr>
          <p:cNvSpPr>
            <a:spLocks noGrp="1"/>
          </p:cNvSpPr>
          <p:nvPr>
            <p:ph idx="1"/>
          </p:nvPr>
        </p:nvSpPr>
        <p:spPr>
          <a:xfrm>
            <a:off x="628650" y="671332"/>
            <a:ext cx="7886700" cy="5925936"/>
          </a:xfrm>
        </p:spPr>
        <p:txBody>
          <a:bodyPr>
            <a:noAutofit/>
          </a:bodyPr>
          <a:lstStyle/>
          <a:p>
            <a:pPr algn="just">
              <a:lnSpc>
                <a:spcPct val="107000"/>
              </a:lnSpc>
              <a:spcAft>
                <a:spcPts val="800"/>
              </a:spcAft>
              <a:buNone/>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National Policies and Regulations</a:t>
            </a:r>
            <a:endParaRPr lang="en-UG" sz="1800" dirty="0">
              <a:effectLst/>
              <a:latin typeface="Bookman Old Style" panose="02050604050505020204" pitchFamily="18"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National E-Waste Management Policy (2012): </a:t>
            </a:r>
            <a:r>
              <a:rPr lang="en-UG" sz="1800" dirty="0">
                <a:effectLst/>
                <a:latin typeface="Bookman Old Style" panose="02050604050505020204" pitchFamily="18" charset="0"/>
                <a:ea typeface="Calibri" panose="020F0502020204030204" pitchFamily="34" charset="0"/>
                <a:cs typeface="Calibri" panose="020F0502020204030204" pitchFamily="34" charset="0"/>
              </a:rPr>
              <a:t>Establishes strategies for infrastructure development, public awareness, legal frameworks, resource mobilization, and an e-waste fund.</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Strategy for Electronic Waste Management (2013): </a:t>
            </a:r>
            <a:r>
              <a:rPr lang="en-UG" sz="1800" dirty="0">
                <a:effectLst/>
                <a:latin typeface="Bookman Old Style" panose="02050604050505020204" pitchFamily="18" charset="0"/>
                <a:ea typeface="Calibri" panose="020F0502020204030204" pitchFamily="34" charset="0"/>
                <a:cs typeface="Calibri" panose="020F0502020204030204" pitchFamily="34" charset="0"/>
              </a:rPr>
              <a:t>Provides implementation and monitoring frameworks.</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Guidelines for E-Waste Management in Uganda (2016): </a:t>
            </a:r>
            <a:r>
              <a:rPr lang="en-UG" sz="1800" dirty="0">
                <a:effectLst/>
                <a:latin typeface="Bookman Old Style" panose="02050604050505020204" pitchFamily="18" charset="0"/>
                <a:ea typeface="Calibri" panose="020F0502020204030204" pitchFamily="34" charset="0"/>
                <a:cs typeface="Calibri" panose="020F0502020204030204" pitchFamily="34" charset="0"/>
              </a:rPr>
              <a:t>Reference document for e-waste handling and disposal.</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National Environment Act (2019): </a:t>
            </a:r>
            <a:r>
              <a:rPr lang="en-UG" sz="1800" dirty="0">
                <a:effectLst/>
                <a:latin typeface="Bookman Old Style" panose="02050604050505020204" pitchFamily="18" charset="0"/>
                <a:ea typeface="Calibri" panose="020F0502020204030204" pitchFamily="34" charset="0"/>
                <a:cs typeface="Calibri" panose="020F0502020204030204" pitchFamily="34" charset="0"/>
              </a:rPr>
              <a:t>Mandates industries to implement waste management plans and environmentally friendly disposal mechanisms.</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National Environment (Waste Management) Regulations (2020): </a:t>
            </a:r>
            <a:r>
              <a:rPr lang="en-UG" sz="1800" dirty="0">
                <a:effectLst/>
                <a:latin typeface="Bookman Old Style" panose="02050604050505020204" pitchFamily="18" charset="0"/>
                <a:ea typeface="Calibri" panose="020F0502020204030204" pitchFamily="34" charset="0"/>
                <a:cs typeface="Calibri" panose="020F0502020204030204" pitchFamily="34" charset="0"/>
              </a:rPr>
              <a:t>Introduces EPR, requiring importers and manufacturers to establish take-back and recycling programs.</a:t>
            </a:r>
          </a:p>
          <a:p>
            <a:pPr marL="342900" lvl="0" indent="-342900" algn="just">
              <a:lnSpc>
                <a:spcPct val="107000"/>
              </a:lnSpc>
              <a:spcAft>
                <a:spcPts val="800"/>
              </a:spcAft>
              <a:buSzPts val="1000"/>
              <a:buFont typeface="Symbol" panose="05050102010706020507" pitchFamily="18" charset="2"/>
              <a:buChar char=""/>
              <a:tabLst>
                <a:tab pos="457200" algn="l"/>
              </a:tabLst>
            </a:pPr>
            <a:r>
              <a:rPr lang="en-UG" sz="1800" b="1" dirty="0">
                <a:effectLst/>
                <a:latin typeface="Bookman Old Style" panose="02050604050505020204" pitchFamily="18" charset="0"/>
                <a:ea typeface="Calibri" panose="020F0502020204030204" pitchFamily="34" charset="0"/>
                <a:cs typeface="Calibri" panose="020F0502020204030204" pitchFamily="34" charset="0"/>
              </a:rPr>
              <a:t>Communications Act (2013): </a:t>
            </a:r>
            <a:r>
              <a:rPr lang="en-US" sz="1800" dirty="0">
                <a:effectLst/>
                <a:latin typeface="Bookman Old Style" panose="02050604050505020204" pitchFamily="18" charset="0"/>
                <a:ea typeface="Calibri" panose="020F0502020204030204" pitchFamily="34" charset="0"/>
                <a:cs typeface="Calibri" panose="020F0502020204030204" pitchFamily="34" charset="0"/>
              </a:rPr>
              <a:t>Provides for</a:t>
            </a:r>
            <a:r>
              <a:rPr lang="en-UG" sz="1800" dirty="0">
                <a:effectLst/>
                <a:latin typeface="Bookman Old Style" panose="02050604050505020204" pitchFamily="18" charset="0"/>
                <a:ea typeface="Calibri" panose="020F0502020204030204" pitchFamily="34" charset="0"/>
                <a:cs typeface="Calibri" panose="020F0502020204030204" pitchFamily="34" charset="0"/>
              </a:rPr>
              <a:t> regulatory oversight for ICT-related e-waste</a:t>
            </a:r>
            <a:r>
              <a:rPr lang="en-US" sz="1800" dirty="0">
                <a:effectLst/>
                <a:latin typeface="Bookman Old Style" panose="02050604050505020204" pitchFamily="18" charset="0"/>
                <a:ea typeface="Calibri" panose="020F0502020204030204" pitchFamily="34" charset="0"/>
                <a:cs typeface="Calibri" panose="020F0502020204030204" pitchFamily="34" charset="0"/>
              </a:rPr>
              <a:t> in Uganda</a:t>
            </a:r>
            <a:r>
              <a:rPr lang="en-UG" sz="1800" dirty="0">
                <a:effectLst/>
                <a:latin typeface="Bookman Old Style" panose="02050604050505020204" pitchFamily="18" charset="0"/>
                <a:ea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CBB82836-AA97-B270-1996-F922472E8B51}"/>
              </a:ext>
            </a:extLst>
          </p:cNvPr>
          <p:cNvSpPr>
            <a:spLocks noGrp="1"/>
          </p:cNvSpPr>
          <p:nvPr>
            <p:ph type="sldNum" sz="quarter" idx="12"/>
          </p:nvPr>
        </p:nvSpPr>
        <p:spPr/>
        <p:txBody>
          <a:bodyPr/>
          <a:lstStyle/>
          <a:p>
            <a:fld id="{9A909331-9EF4-4A89-80E9-0025B98C082D}" type="slidenum">
              <a:rPr lang="en-US" smtClean="0"/>
              <a:t>6</a:t>
            </a:fld>
            <a:endParaRPr lang="en-US"/>
          </a:p>
        </p:txBody>
      </p:sp>
      <p:grpSp>
        <p:nvGrpSpPr>
          <p:cNvPr id="5" name="Group 4">
            <a:extLst>
              <a:ext uri="{FF2B5EF4-FFF2-40B4-BE49-F238E27FC236}">
                <a16:creationId xmlns:a16="http://schemas.microsoft.com/office/drawing/2014/main" id="{EC606E4D-3AE9-64C4-3113-C1C393C11282}"/>
              </a:ext>
            </a:extLst>
          </p:cNvPr>
          <p:cNvGrpSpPr/>
          <p:nvPr/>
        </p:nvGrpSpPr>
        <p:grpSpPr>
          <a:xfrm>
            <a:off x="0" y="6620719"/>
            <a:ext cx="9144000" cy="494331"/>
            <a:chOff x="0" y="5597236"/>
            <a:chExt cx="12265891" cy="1370731"/>
          </a:xfrm>
        </p:grpSpPr>
        <p:pic>
          <p:nvPicPr>
            <p:cNvPr id="6" name="Picture 5">
              <a:extLst>
                <a:ext uri="{FF2B5EF4-FFF2-40B4-BE49-F238E27FC236}">
                  <a16:creationId xmlns:a16="http://schemas.microsoft.com/office/drawing/2014/main" id="{51C1853A-61DF-8BD8-4BBB-0EB3842F3614}"/>
                </a:ext>
              </a:extLst>
            </p:cNvPr>
            <p:cNvPicPr>
              <a:picLocks noChangeAspect="1"/>
            </p:cNvPicPr>
            <p:nvPr/>
          </p:nvPicPr>
          <p:blipFill rotWithShape="1">
            <a:blip r:embed="rId3">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7" name="Picture 6">
              <a:extLst>
                <a:ext uri="{FF2B5EF4-FFF2-40B4-BE49-F238E27FC236}">
                  <a16:creationId xmlns:a16="http://schemas.microsoft.com/office/drawing/2014/main" id="{AF5B7801-EBBF-8735-E3CF-E094EEC6CD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2655528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EDC5-5DC7-A099-48D0-23A5DA044600}"/>
              </a:ext>
            </a:extLst>
          </p:cNvPr>
          <p:cNvSpPr>
            <a:spLocks noGrp="1"/>
          </p:cNvSpPr>
          <p:nvPr>
            <p:ph type="title"/>
          </p:nvPr>
        </p:nvSpPr>
        <p:spPr>
          <a:xfrm>
            <a:off x="127322" y="480060"/>
            <a:ext cx="8788078" cy="1154430"/>
          </a:xfrm>
        </p:spPr>
        <p:txBody>
          <a:bodyPr>
            <a:noAutofit/>
          </a:bodyPr>
          <a:lstStyle/>
          <a:p>
            <a:pPr>
              <a:spcBef>
                <a:spcPts val="750"/>
              </a:spcBef>
            </a:pPr>
            <a:r>
              <a:rPr lang="en-UG" sz="2800" b="1" dirty="0">
                <a:latin typeface="Bookman Old Style" panose="02050604050505020204" pitchFamily="18" charset="0"/>
                <a:cs typeface="Times New Roman" panose="02020603050405020304" pitchFamily="18" charset="0"/>
              </a:rPr>
              <a:t>ENFORCEMENT AND COMPLIANCE MECHANISMS</a:t>
            </a:r>
          </a:p>
        </p:txBody>
      </p:sp>
      <p:sp>
        <p:nvSpPr>
          <p:cNvPr id="3" name="Content Placeholder 2">
            <a:extLst>
              <a:ext uri="{FF2B5EF4-FFF2-40B4-BE49-F238E27FC236}">
                <a16:creationId xmlns:a16="http://schemas.microsoft.com/office/drawing/2014/main" id="{067A5D42-99F9-1F0A-CCB8-74BDA20CCCEF}"/>
              </a:ext>
            </a:extLst>
          </p:cNvPr>
          <p:cNvSpPr>
            <a:spLocks noGrp="1"/>
          </p:cNvSpPr>
          <p:nvPr>
            <p:ph idx="1"/>
          </p:nvPr>
        </p:nvSpPr>
        <p:spPr>
          <a:xfrm>
            <a:off x="331470" y="2287270"/>
            <a:ext cx="8183880" cy="3361534"/>
          </a:xfrm>
        </p:spPr>
        <p:txBody>
          <a:bodyPr>
            <a:normAutofit/>
          </a:bodyPr>
          <a:lstStyle/>
          <a:p>
            <a:pPr marL="0" indent="0">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en-UG" sz="1800" dirty="0">
                <a:effectLst/>
                <a:latin typeface="Bookman Old Style" panose="02050604050505020204" pitchFamily="18" charset="0"/>
                <a:ea typeface="Times New Roman" panose="02020603050405020304" pitchFamily="18" charset="0"/>
                <a:cs typeface="Times New Roman" panose="02020603050405020304" pitchFamily="18" charset="0"/>
              </a:rPr>
              <a:t>The National Environment Management Authority (NEMA) is responsible for inspections, enforcing compliance, and imposing penalties for violations of e-waste regulations. UCC collaborates with stakeholders, including the Ministry of ICT and National Guidance, to ensure compliance.</a:t>
            </a:r>
            <a:endParaRPr lang="en-US" i="1" dirty="0">
              <a:solidFill>
                <a:schemeClr val="accent2"/>
              </a:solidFill>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30AAE547-8381-7257-9AE8-5301DF71E130}"/>
              </a:ext>
            </a:extLst>
          </p:cNvPr>
          <p:cNvSpPr>
            <a:spLocks noGrp="1"/>
          </p:cNvSpPr>
          <p:nvPr>
            <p:ph type="sldNum" sz="quarter" idx="12"/>
          </p:nvPr>
        </p:nvSpPr>
        <p:spPr/>
        <p:txBody>
          <a:bodyPr/>
          <a:lstStyle/>
          <a:p>
            <a:fld id="{9A909331-9EF4-4A89-80E9-0025B98C082D}" type="slidenum">
              <a:rPr lang="en-US" smtClean="0"/>
              <a:t>7</a:t>
            </a:fld>
            <a:endParaRPr lang="en-US"/>
          </a:p>
        </p:txBody>
      </p:sp>
      <p:grpSp>
        <p:nvGrpSpPr>
          <p:cNvPr id="5" name="Group 4">
            <a:extLst>
              <a:ext uri="{FF2B5EF4-FFF2-40B4-BE49-F238E27FC236}">
                <a16:creationId xmlns:a16="http://schemas.microsoft.com/office/drawing/2014/main" id="{B20AA2DB-55B6-0B0A-A4F6-C4E439E8AE4A}"/>
              </a:ext>
            </a:extLst>
          </p:cNvPr>
          <p:cNvGrpSpPr/>
          <p:nvPr/>
        </p:nvGrpSpPr>
        <p:grpSpPr>
          <a:xfrm>
            <a:off x="0" y="5703570"/>
            <a:ext cx="9063990" cy="1154430"/>
            <a:chOff x="0" y="5597236"/>
            <a:chExt cx="12265891" cy="1370731"/>
          </a:xfrm>
        </p:grpSpPr>
        <p:pic>
          <p:nvPicPr>
            <p:cNvPr id="6" name="Picture 5">
              <a:extLst>
                <a:ext uri="{FF2B5EF4-FFF2-40B4-BE49-F238E27FC236}">
                  <a16:creationId xmlns:a16="http://schemas.microsoft.com/office/drawing/2014/main" id="{7A5088D9-BA88-96F0-19A5-02D46843A890}"/>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7" name="Picture 6">
              <a:extLst>
                <a:ext uri="{FF2B5EF4-FFF2-40B4-BE49-F238E27FC236}">
                  <a16:creationId xmlns:a16="http://schemas.microsoft.com/office/drawing/2014/main" id="{7A53222B-9B6F-6555-26CE-7BE415121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238471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C5B4C-22A2-DA52-583C-D7E3FB78F2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5DF8B-C874-FCA6-87A7-B1849087A46E}"/>
              </a:ext>
            </a:extLst>
          </p:cNvPr>
          <p:cNvSpPr>
            <a:spLocks noGrp="1"/>
          </p:cNvSpPr>
          <p:nvPr>
            <p:ph type="title"/>
          </p:nvPr>
        </p:nvSpPr>
        <p:spPr>
          <a:xfrm>
            <a:off x="628650" y="365127"/>
            <a:ext cx="7886700" cy="668091"/>
          </a:xfrm>
        </p:spPr>
        <p:txBody>
          <a:bodyPr>
            <a:noAutofit/>
          </a:bodyPr>
          <a:lstStyle/>
          <a:p>
            <a:r>
              <a:rPr lang="en-UG" sz="2800" b="1" dirty="0">
                <a:latin typeface="Bookman Old Style" panose="02050604050505020204" pitchFamily="18" charset="0"/>
                <a:cs typeface="Times New Roman" panose="02020603050405020304" pitchFamily="18" charset="0"/>
              </a:rPr>
              <a:t>CHALLENGES OF E-WASTE MANAGEMENT</a:t>
            </a:r>
          </a:p>
        </p:txBody>
      </p:sp>
      <p:sp>
        <p:nvSpPr>
          <p:cNvPr id="3" name="Content Placeholder 2">
            <a:extLst>
              <a:ext uri="{FF2B5EF4-FFF2-40B4-BE49-F238E27FC236}">
                <a16:creationId xmlns:a16="http://schemas.microsoft.com/office/drawing/2014/main" id="{664B4554-6CFD-C047-E5D1-6C9235721C06}"/>
              </a:ext>
            </a:extLst>
          </p:cNvPr>
          <p:cNvSpPr>
            <a:spLocks noGrp="1"/>
          </p:cNvSpPr>
          <p:nvPr>
            <p:ph idx="1"/>
          </p:nvPr>
        </p:nvSpPr>
        <p:spPr>
          <a:xfrm>
            <a:off x="160020" y="1033218"/>
            <a:ext cx="8778240" cy="4996636"/>
          </a:xfrm>
        </p:spPr>
        <p:txBody>
          <a:bodyPr>
            <a:normAutofit fontScale="92500" lnSpcReduction="10000"/>
          </a:bodyPr>
          <a:lstStyle/>
          <a:p>
            <a:pPr marL="0" indent="0" algn="just">
              <a:buNone/>
            </a:pPr>
            <a:endParaRPr lang="en-US" sz="1800" dirty="0">
              <a:latin typeface="Bookman Old Style" panose="02050604050505020204" pitchFamily="18" charset="0"/>
            </a:endParaRPr>
          </a:p>
          <a:p>
            <a:pPr algn="just">
              <a:lnSpc>
                <a:spcPct val="150000"/>
              </a:lnSpc>
            </a:pPr>
            <a:r>
              <a:rPr lang="en-US" sz="1800" b="1" dirty="0">
                <a:latin typeface="Bookman Old Style" panose="02050604050505020204" pitchFamily="18" charset="0"/>
              </a:rPr>
              <a:t>Weak Institutional Framework: </a:t>
            </a:r>
            <a:r>
              <a:rPr lang="en-US" sz="1800" dirty="0">
                <a:latin typeface="Bookman Old Style" panose="02050604050505020204" pitchFamily="18" charset="0"/>
              </a:rPr>
              <a:t>E-waste policies are still in their early stages of implementation.</a:t>
            </a:r>
          </a:p>
          <a:p>
            <a:pPr algn="just">
              <a:lnSpc>
                <a:spcPct val="150000"/>
              </a:lnSpc>
            </a:pPr>
            <a:r>
              <a:rPr lang="en-US" sz="1800" b="1" dirty="0">
                <a:latin typeface="Bookman Old Style" panose="02050604050505020204" pitchFamily="18" charset="0"/>
              </a:rPr>
              <a:t>Financial &amp; Infrastructure Gaps: </a:t>
            </a:r>
            <a:r>
              <a:rPr lang="en-US" sz="1800" dirty="0">
                <a:latin typeface="Bookman Old Style" panose="02050604050505020204" pitchFamily="18" charset="0"/>
              </a:rPr>
              <a:t>Limited funding, inadequate recycling facilities, and high disposal costs hinder effective e-waste management.</a:t>
            </a:r>
          </a:p>
          <a:p>
            <a:pPr algn="just">
              <a:lnSpc>
                <a:spcPct val="150000"/>
              </a:lnSpc>
            </a:pPr>
            <a:r>
              <a:rPr lang="en-US" sz="1800" b="1" dirty="0">
                <a:latin typeface="Bookman Old Style" panose="02050604050505020204" pitchFamily="18" charset="0"/>
              </a:rPr>
              <a:t>Lack of Public Awareness &amp; Participation: </a:t>
            </a:r>
            <a:r>
              <a:rPr lang="en-US" sz="1800" dirty="0">
                <a:latin typeface="Bookman Old Style" panose="02050604050505020204" pitchFamily="18" charset="0"/>
              </a:rPr>
              <a:t>Low awareness and resistance to proper disposal methods slow down progress.</a:t>
            </a:r>
          </a:p>
          <a:p>
            <a:pPr algn="just">
              <a:lnSpc>
                <a:spcPct val="150000"/>
              </a:lnSpc>
            </a:pPr>
            <a:r>
              <a:rPr lang="en-US" sz="1800" b="1" dirty="0">
                <a:latin typeface="Bookman Old Style" panose="02050604050505020204" pitchFamily="18" charset="0"/>
              </a:rPr>
              <a:t>Limited Public-Private Partnerships (PPP): </a:t>
            </a:r>
            <a:r>
              <a:rPr lang="en-US" sz="1800" dirty="0">
                <a:latin typeface="Bookman Old Style" panose="02050604050505020204" pitchFamily="18" charset="0"/>
              </a:rPr>
              <a:t>Minimal collaboration reduces investment and efficiency in e-waste solutions.</a:t>
            </a:r>
          </a:p>
          <a:p>
            <a:pPr algn="just">
              <a:lnSpc>
                <a:spcPct val="150000"/>
              </a:lnSpc>
            </a:pPr>
            <a:r>
              <a:rPr lang="en-US" sz="1800" b="1" dirty="0">
                <a:latin typeface="Bookman Old Style" panose="02050604050505020204" pitchFamily="18" charset="0"/>
              </a:rPr>
              <a:t>Unsafe &amp; Illegal Disposal Practices: </a:t>
            </a:r>
            <a:r>
              <a:rPr lang="en-US" sz="1800" dirty="0">
                <a:latin typeface="Bookman Old Style" panose="02050604050505020204" pitchFamily="18" charset="0"/>
              </a:rPr>
              <a:t>Informal scrap markets, illegal dumping, and insufficient human resource development contribute to environmental risks.</a:t>
            </a:r>
            <a:endParaRPr lang="en-UG" sz="1800"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FFB63B8C-0EF5-0B0F-E18F-79B92BAD7ECF}"/>
              </a:ext>
            </a:extLst>
          </p:cNvPr>
          <p:cNvSpPr>
            <a:spLocks noGrp="1"/>
          </p:cNvSpPr>
          <p:nvPr>
            <p:ph type="sldNum" sz="quarter" idx="12"/>
          </p:nvPr>
        </p:nvSpPr>
        <p:spPr/>
        <p:txBody>
          <a:bodyPr/>
          <a:lstStyle/>
          <a:p>
            <a:fld id="{9A909331-9EF4-4A89-80E9-0025B98C082D}" type="slidenum">
              <a:rPr lang="en-US" smtClean="0"/>
              <a:t>8</a:t>
            </a:fld>
            <a:endParaRPr lang="en-US"/>
          </a:p>
        </p:txBody>
      </p:sp>
      <p:grpSp>
        <p:nvGrpSpPr>
          <p:cNvPr id="5" name="Group 4">
            <a:extLst>
              <a:ext uri="{FF2B5EF4-FFF2-40B4-BE49-F238E27FC236}">
                <a16:creationId xmlns:a16="http://schemas.microsoft.com/office/drawing/2014/main" id="{D0DAC794-A18F-62E2-32E9-CD3C431BE4DC}"/>
              </a:ext>
            </a:extLst>
          </p:cNvPr>
          <p:cNvGrpSpPr/>
          <p:nvPr/>
        </p:nvGrpSpPr>
        <p:grpSpPr>
          <a:xfrm>
            <a:off x="0" y="6146157"/>
            <a:ext cx="9144000" cy="1080143"/>
            <a:chOff x="0" y="5597236"/>
            <a:chExt cx="12265891" cy="1370731"/>
          </a:xfrm>
        </p:grpSpPr>
        <p:pic>
          <p:nvPicPr>
            <p:cNvPr id="6" name="Picture 5">
              <a:extLst>
                <a:ext uri="{FF2B5EF4-FFF2-40B4-BE49-F238E27FC236}">
                  <a16:creationId xmlns:a16="http://schemas.microsoft.com/office/drawing/2014/main" id="{BFF1F441-2A0C-14F6-59CB-5B78A60E7281}"/>
                </a:ext>
              </a:extLst>
            </p:cNvPr>
            <p:cNvPicPr>
              <a:picLocks noChangeAspect="1"/>
            </p:cNvPicPr>
            <p:nvPr/>
          </p:nvPicPr>
          <p:blipFill rotWithShape="1">
            <a:blip r:embed="rId2">
              <a:extLst>
                <a:ext uri="{28A0092B-C50C-407E-A947-70E740481C1C}">
                  <a14:useLocalDpi xmlns:a14="http://schemas.microsoft.com/office/drawing/2010/main" val="0"/>
                </a:ext>
              </a:extLst>
            </a:blip>
            <a:srcRect l="6795"/>
            <a:stretch/>
          </p:blipFill>
          <p:spPr>
            <a:xfrm>
              <a:off x="0" y="5597236"/>
              <a:ext cx="12265891" cy="1370731"/>
            </a:xfrm>
            <a:prstGeom prst="rect">
              <a:avLst/>
            </a:prstGeom>
          </p:spPr>
        </p:pic>
        <p:pic>
          <p:nvPicPr>
            <p:cNvPr id="7" name="Picture 6">
              <a:extLst>
                <a:ext uri="{FF2B5EF4-FFF2-40B4-BE49-F238E27FC236}">
                  <a16:creationId xmlns:a16="http://schemas.microsoft.com/office/drawing/2014/main" id="{9E236321-DA9E-BB68-085E-FF1BC5F54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257803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0B111-7899-4BB9-6048-29809894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D7D84-A6CD-8641-79DE-17AF77638C73}"/>
              </a:ext>
            </a:extLst>
          </p:cNvPr>
          <p:cNvSpPr>
            <a:spLocks noGrp="1"/>
          </p:cNvSpPr>
          <p:nvPr>
            <p:ph type="title"/>
          </p:nvPr>
        </p:nvSpPr>
        <p:spPr>
          <a:xfrm>
            <a:off x="720090" y="265770"/>
            <a:ext cx="8275320" cy="808649"/>
          </a:xfrm>
        </p:spPr>
        <p:txBody>
          <a:bodyPr>
            <a:noAutofit/>
          </a:bodyPr>
          <a:lstStyle/>
          <a:p>
            <a:pPr algn="just">
              <a:lnSpc>
                <a:spcPct val="87000"/>
              </a:lnSpc>
              <a:spcBef>
                <a:spcPts val="750"/>
              </a:spcBef>
              <a:spcAft>
                <a:spcPts val="800"/>
              </a:spcAft>
              <a:buSzPts val="1000"/>
              <a:tabLst>
                <a:tab pos="457200" algn="l"/>
              </a:tabLst>
            </a:pPr>
            <a:r>
              <a:rPr lang="en-UG" sz="2800" b="1" dirty="0">
                <a:latin typeface="Bookman Old Style" panose="02050604050505020204" pitchFamily="18" charset="0"/>
                <a:cs typeface="Times New Roman" panose="02020603050405020304" pitchFamily="18" charset="0"/>
              </a:rPr>
              <a:t>SOLUTIONS TO E-WASTE MANAGEMENT CHALLENGES</a:t>
            </a:r>
          </a:p>
        </p:txBody>
      </p:sp>
      <p:sp>
        <p:nvSpPr>
          <p:cNvPr id="3" name="Content Placeholder 2">
            <a:extLst>
              <a:ext uri="{FF2B5EF4-FFF2-40B4-BE49-F238E27FC236}">
                <a16:creationId xmlns:a16="http://schemas.microsoft.com/office/drawing/2014/main" id="{76EC902E-1401-FBDA-BCB5-FFFE54DA2B98}"/>
              </a:ext>
            </a:extLst>
          </p:cNvPr>
          <p:cNvSpPr>
            <a:spLocks noGrp="1"/>
          </p:cNvSpPr>
          <p:nvPr>
            <p:ph idx="1"/>
          </p:nvPr>
        </p:nvSpPr>
        <p:spPr>
          <a:xfrm>
            <a:off x="628650" y="1074419"/>
            <a:ext cx="7886700" cy="5071737"/>
          </a:xfrm>
        </p:spPr>
        <p:txBody>
          <a:bodyPr>
            <a:normAutofit fontScale="92500" lnSpcReduction="20000"/>
          </a:bodyPr>
          <a:lstStyle/>
          <a:p>
            <a:pPr lvl="0" algn="just">
              <a:lnSpc>
                <a:spcPct val="107000"/>
              </a:lnSpc>
              <a:spcAft>
                <a:spcPts val="800"/>
              </a:spcAft>
              <a:buSzPts val="1000"/>
              <a:tabLst>
                <a:tab pos="457200" algn="l"/>
              </a:tabLst>
            </a:pPr>
            <a:r>
              <a:rPr lang="en-US" sz="1800" b="1" dirty="0">
                <a:latin typeface="Bookman Old Style" panose="02050604050505020204" pitchFamily="18" charset="0"/>
              </a:rPr>
              <a:t>National E-Waste Management Framework (2018-2022): </a:t>
            </a:r>
            <a:r>
              <a:rPr lang="en-US" sz="1800" dirty="0">
                <a:latin typeface="Bookman Old Style" panose="02050604050505020204" pitchFamily="18" charset="0"/>
              </a:rPr>
              <a:t>Established to implement existing policies and guidelines for managing e-waste.</a:t>
            </a:r>
          </a:p>
          <a:p>
            <a:pPr lvl="0" algn="just">
              <a:lnSpc>
                <a:spcPct val="107000"/>
              </a:lnSpc>
              <a:spcAft>
                <a:spcPts val="800"/>
              </a:spcAft>
              <a:buSzPts val="1000"/>
              <a:tabLst>
                <a:tab pos="457200" algn="l"/>
              </a:tabLst>
            </a:pPr>
            <a:r>
              <a:rPr lang="en-US" sz="1800" b="1" dirty="0">
                <a:latin typeface="Bookman Old Style" panose="02050604050505020204" pitchFamily="18" charset="0"/>
              </a:rPr>
              <a:t>E-Waste Collection Initiatives: </a:t>
            </a:r>
            <a:r>
              <a:rPr lang="en-US" sz="1800" dirty="0">
                <a:latin typeface="Bookman Old Style" panose="02050604050505020204" pitchFamily="18" charset="0"/>
              </a:rPr>
              <a:t>Supports the National E-Waste Collection Centre (2021) and developing Regional E-Waste Collection Centers to facilitate sorting, dismantling, disposal, refurbishment, and recycling. </a:t>
            </a:r>
          </a:p>
          <a:p>
            <a:pPr lvl="0" algn="just">
              <a:lnSpc>
                <a:spcPct val="107000"/>
              </a:lnSpc>
              <a:spcAft>
                <a:spcPts val="800"/>
              </a:spcAft>
              <a:buSzPts val="1000"/>
              <a:tabLst>
                <a:tab pos="457200" algn="l"/>
              </a:tabLst>
            </a:pPr>
            <a:r>
              <a:rPr lang="en-US" sz="1800" b="1" dirty="0">
                <a:latin typeface="Bookman Old Style" panose="02050604050505020204" pitchFamily="18" charset="0"/>
              </a:rPr>
              <a:t>Awareness &amp; Sensitization Programs</a:t>
            </a:r>
            <a:r>
              <a:rPr lang="en-US" sz="1800" dirty="0">
                <a:latin typeface="Bookman Old Style" panose="02050604050505020204" pitchFamily="18" charset="0"/>
              </a:rPr>
              <a:t>: Simu Klear Program educates on device verification and safe disposal, while the ICT E-Waste Collection Pilot Project focuses on improving collection models and reducing environmental risks. </a:t>
            </a:r>
          </a:p>
          <a:p>
            <a:pPr lvl="0" algn="just">
              <a:lnSpc>
                <a:spcPct val="107000"/>
              </a:lnSpc>
              <a:spcAft>
                <a:spcPts val="800"/>
              </a:spcAft>
              <a:buSzPts val="1000"/>
              <a:tabLst>
                <a:tab pos="457200" algn="l"/>
              </a:tabLst>
            </a:pPr>
            <a:r>
              <a:rPr lang="en-US" sz="1800" b="1" dirty="0">
                <a:latin typeface="Bookman Old Style" panose="02050604050505020204" pitchFamily="18" charset="0"/>
              </a:rPr>
              <a:t>Research &amp; Innovation: </a:t>
            </a:r>
            <a:r>
              <a:rPr lang="en-US" sz="1800" dirty="0">
                <a:latin typeface="Bookman Old Style" panose="02050604050505020204" pitchFamily="18" charset="0"/>
              </a:rPr>
              <a:t>Investigating End-of-Life (EOL) ICT equipment management and the ICT sector’s carbon and energy footprint to align with global environmental commitments (SDGs 7, 9, 12, 13).</a:t>
            </a:r>
          </a:p>
          <a:p>
            <a:pPr lvl="0" algn="just">
              <a:lnSpc>
                <a:spcPct val="107000"/>
              </a:lnSpc>
              <a:spcAft>
                <a:spcPts val="800"/>
              </a:spcAft>
              <a:buSzPts val="1000"/>
              <a:tabLst>
                <a:tab pos="457200" algn="l"/>
              </a:tabLst>
            </a:pPr>
            <a:r>
              <a:rPr lang="en-US" sz="1800" b="1" dirty="0">
                <a:latin typeface="Bookman Old Style" panose="02050604050505020204" pitchFamily="18" charset="0"/>
              </a:rPr>
              <a:t>Public-Private Partnerships (PPP) &amp; Stakeholder Engagement: </a:t>
            </a:r>
            <a:r>
              <a:rPr lang="en-US" sz="1800" dirty="0">
                <a:latin typeface="Bookman Old Style" panose="02050604050505020204" pitchFamily="18" charset="0"/>
              </a:rPr>
              <a:t>Encouraging sustainable investment and collaboration for effective e-waste management.</a:t>
            </a:r>
            <a:endParaRPr lang="en-UG" sz="1800"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6F928110-53AF-DF87-6CBE-EBB2C6E13D5E}"/>
              </a:ext>
            </a:extLst>
          </p:cNvPr>
          <p:cNvSpPr>
            <a:spLocks noGrp="1"/>
          </p:cNvSpPr>
          <p:nvPr>
            <p:ph type="sldNum" sz="quarter" idx="12"/>
          </p:nvPr>
        </p:nvSpPr>
        <p:spPr/>
        <p:txBody>
          <a:bodyPr/>
          <a:lstStyle/>
          <a:p>
            <a:fld id="{9A909331-9EF4-4A89-80E9-0025B98C082D}" type="slidenum">
              <a:rPr lang="en-US" smtClean="0"/>
              <a:t>9</a:t>
            </a:fld>
            <a:endParaRPr lang="en-US"/>
          </a:p>
        </p:txBody>
      </p:sp>
      <p:grpSp>
        <p:nvGrpSpPr>
          <p:cNvPr id="5" name="Group 4">
            <a:extLst>
              <a:ext uri="{FF2B5EF4-FFF2-40B4-BE49-F238E27FC236}">
                <a16:creationId xmlns:a16="http://schemas.microsoft.com/office/drawing/2014/main" id="{4DBF5E72-E0DB-1359-9154-E2CED47D73CA}"/>
              </a:ext>
            </a:extLst>
          </p:cNvPr>
          <p:cNvGrpSpPr/>
          <p:nvPr/>
        </p:nvGrpSpPr>
        <p:grpSpPr>
          <a:xfrm>
            <a:off x="0" y="6492872"/>
            <a:ext cx="9144000" cy="561322"/>
            <a:chOff x="0" y="5971833"/>
            <a:chExt cx="12265891" cy="996134"/>
          </a:xfrm>
        </p:grpSpPr>
        <p:pic>
          <p:nvPicPr>
            <p:cNvPr id="6" name="Picture 5">
              <a:extLst>
                <a:ext uri="{FF2B5EF4-FFF2-40B4-BE49-F238E27FC236}">
                  <a16:creationId xmlns:a16="http://schemas.microsoft.com/office/drawing/2014/main" id="{C43189A5-6D71-0308-9937-4433934090EC}"/>
                </a:ext>
              </a:extLst>
            </p:cNvPr>
            <p:cNvPicPr>
              <a:picLocks noChangeAspect="1"/>
            </p:cNvPicPr>
            <p:nvPr/>
          </p:nvPicPr>
          <p:blipFill rotWithShape="1">
            <a:blip r:embed="rId3">
              <a:extLst>
                <a:ext uri="{28A0092B-C50C-407E-A947-70E740481C1C}">
                  <a14:useLocalDpi xmlns:a14="http://schemas.microsoft.com/office/drawing/2010/main" val="0"/>
                </a:ext>
              </a:extLst>
            </a:blip>
            <a:srcRect l="6795"/>
            <a:stretch/>
          </p:blipFill>
          <p:spPr>
            <a:xfrm>
              <a:off x="0" y="5971833"/>
              <a:ext cx="12265891" cy="996134"/>
            </a:xfrm>
            <a:prstGeom prst="rect">
              <a:avLst/>
            </a:prstGeom>
          </p:spPr>
        </p:pic>
        <p:pic>
          <p:nvPicPr>
            <p:cNvPr id="7" name="Picture 6">
              <a:extLst>
                <a:ext uri="{FF2B5EF4-FFF2-40B4-BE49-F238E27FC236}">
                  <a16:creationId xmlns:a16="http://schemas.microsoft.com/office/drawing/2014/main" id="{A163A687-02A6-87EA-B948-A94D163CE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6282" y="5971833"/>
              <a:ext cx="2205836" cy="931106"/>
            </a:xfrm>
            <a:prstGeom prst="rect">
              <a:avLst/>
            </a:prstGeom>
          </p:spPr>
        </p:pic>
      </p:grpSp>
    </p:spTree>
    <p:extLst>
      <p:ext uri="{BB962C8B-B14F-4D97-AF65-F5344CB8AC3E}">
        <p14:creationId xmlns:p14="http://schemas.microsoft.com/office/powerpoint/2010/main" val="1452216251"/>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33705</TotalTime>
  <Words>1248</Words>
  <Application>Microsoft Office PowerPoint</Application>
  <PresentationFormat>On-screen Show (4:3)</PresentationFormat>
  <Paragraphs>117</Paragraphs>
  <Slides>17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Arial</vt:lpstr>
      <vt:lpstr>Bookman Old Style</vt:lpstr>
      <vt:lpstr>Calibri</vt:lpstr>
      <vt:lpstr>Calibri Light</vt:lpstr>
      <vt:lpstr>Garet</vt:lpstr>
      <vt:lpstr>Montserrat Bold</vt:lpstr>
      <vt:lpstr>Montserrat Ultra-Bold</vt:lpstr>
      <vt:lpstr>Symbol</vt:lpstr>
      <vt:lpstr>Times New Roman</vt:lpstr>
      <vt:lpstr>5_Office Theme</vt:lpstr>
      <vt:lpstr>Office Theme</vt:lpstr>
      <vt:lpstr>PowerPoint Presentation</vt:lpstr>
      <vt:lpstr>BACKGROUND</vt:lpstr>
      <vt:lpstr>BACKGROUND CONT….</vt:lpstr>
      <vt:lpstr>BACKGROUND CONT……</vt:lpstr>
      <vt:lpstr>NATIONAL E-WASTE MANAGEMENT INTERVENTIONS</vt:lpstr>
      <vt:lpstr>INTERVENTIONS CONT…….</vt:lpstr>
      <vt:lpstr>ENFORCEMENT AND COMPLIANCE MECHANISMS</vt:lpstr>
      <vt:lpstr>CHALLENGES OF E-WASTE MANAGEMENT</vt:lpstr>
      <vt:lpstr>SOLUTIONS TO E-WASTE MANAGEMENT CHALLENGES</vt:lpstr>
      <vt:lpstr>STATUS UPDATE ON THE ICT E-WASTE COLLECTION PILOT PROJECT</vt:lpstr>
      <vt:lpstr>PowerPoint Presentation</vt:lpstr>
      <vt:lpstr>STATUS……</vt:lpstr>
      <vt:lpstr>STATUS……</vt:lpstr>
      <vt:lpstr>OPPORTUNITIES AND FUTURE DIRECTIONS</vt:lpstr>
      <vt:lpstr>FUTURE CONCERNS IN E-WASTE MANAGEMENT</vt:lpstr>
      <vt:lpstr>CONCLUSION</vt:lpstr>
      <vt:lpstr>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V2A Our UCC Story</dc:title>
  <dc:creator>Irene Kaggwa Sewankambo</dc:creator>
  <cp:lastModifiedBy>Eng. Olivie Nakamatte</cp:lastModifiedBy>
  <cp:revision>189</cp:revision>
  <cp:lastPrinted>2018-01-16T13:48:05Z</cp:lastPrinted>
  <dcterms:created xsi:type="dcterms:W3CDTF">2015-06-25T03:40:24Z</dcterms:created>
  <dcterms:modified xsi:type="dcterms:W3CDTF">2025-03-23T08:12:52Z</dcterms:modified>
</cp:coreProperties>
</file>