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9" r:id="rId1"/>
  </p:sldMasterIdLst>
  <p:notesMasterIdLst>
    <p:notesMasterId r:id="rId12"/>
  </p:notesMasterIdLst>
  <p:handoutMasterIdLst>
    <p:handoutMasterId r:id="rId13"/>
  </p:handoutMasterIdLst>
  <p:sldIdLst>
    <p:sldId id="3316" r:id="rId2"/>
    <p:sldId id="3380" r:id="rId3"/>
    <p:sldId id="3381" r:id="rId4"/>
    <p:sldId id="3375" r:id="rId5"/>
    <p:sldId id="3365" r:id="rId6"/>
    <p:sldId id="3379" r:id="rId7"/>
    <p:sldId id="3366" r:id="rId8"/>
    <p:sldId id="3382" r:id="rId9"/>
    <p:sldId id="3383" r:id="rId10"/>
    <p:sldId id="3378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Mugimba" initials="CM" lastIdx="3" clrIdx="0">
    <p:extLst>
      <p:ext uri="{19B8F6BF-5375-455C-9EA6-DF929625EA0E}">
        <p15:presenceInfo xmlns:p15="http://schemas.microsoft.com/office/powerpoint/2012/main" userId="S-1-5-21-366143923-1970471405-4160462303-11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C0C0C0"/>
    <a:srgbClr val="FFFFFF"/>
    <a:srgbClr val="0000FF"/>
    <a:srgbClr val="000099"/>
    <a:srgbClr val="9966FF"/>
    <a:srgbClr val="9933FF"/>
    <a:srgbClr val="CC99FF"/>
    <a:srgbClr val="FFCCFF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87179" autoAdjust="0"/>
  </p:normalViewPr>
  <p:slideViewPr>
    <p:cSldViewPr snapToGrid="0">
      <p:cViewPr varScale="1">
        <p:scale>
          <a:sx n="55" d="100"/>
          <a:sy n="55" d="100"/>
        </p:scale>
        <p:origin x="16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92CE3-4422-4467-A7C0-88923FF26175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61E21-8356-4DC9-B441-2B4B5276C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35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B835100-3396-4D96-96C5-F3EF3F03BB4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0545D8F-7585-4831-8BED-9279641466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830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45D8F-7585-4831-8BED-92796414661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910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45D8F-7585-4831-8BED-92796414661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469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4DF4-2605-4E01-BEA6-6468041B7DC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EDA7-6294-483B-8239-2330DFEBAE5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332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8E7E-0DAE-43DA-B191-602EB2B46F39}" type="datetime1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331-9EF4-4A89-80E9-0025B98C0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69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381000" y="1371600"/>
            <a:ext cx="8382000" cy="518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5334000" y="747444"/>
            <a:ext cx="3505200" cy="381000"/>
          </a:xfrm>
        </p:spPr>
        <p:txBody>
          <a:bodyPr>
            <a:noAutofit/>
          </a:bodyPr>
          <a:lstStyle>
            <a:lvl1pPr algn="r">
              <a:defRPr sz="135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0129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C56F3-3CB7-4AAB-830B-FCBCEEB9B60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3/16/2026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7EDA7-6294-483B-8239-2330DFEBAE5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477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2" r:id="rId2"/>
    <p:sldLayoutId id="2147483672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nakamatte@ucc.co.u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AA57FE9-4EED-57C5-139B-C8FE7245FE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07260"/>
            <a:ext cx="9144000" cy="71421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92B7356-1C14-DB06-A88D-40DC28CAB2B4}"/>
              </a:ext>
            </a:extLst>
          </p:cNvPr>
          <p:cNvSpPr txBox="1"/>
          <p:nvPr/>
        </p:nvSpPr>
        <p:spPr>
          <a:xfrm>
            <a:off x="775504" y="671332"/>
            <a:ext cx="6933235" cy="50118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algn="ctr">
              <a:lnSpc>
                <a:spcPct val="90000"/>
              </a:lnSpc>
              <a:spcAft>
                <a:spcPts val="800"/>
              </a:spcAft>
            </a:pPr>
            <a:r>
              <a:rPr lang="en-US" sz="11200" b="1" dirty="0">
                <a:latin typeface="Bookman Old Style" panose="02050604050505020204" pitchFamily="18" charset="0"/>
              </a:rPr>
              <a:t>MILESTONES IN THE IMPLEMENTATION OF THE EACO REGIONAL E-WASTE MANAGEMENT STRATEGY – UGANDA STATUS</a:t>
            </a:r>
          </a:p>
          <a:p>
            <a:pPr algn="ctr">
              <a:lnSpc>
                <a:spcPct val="90000"/>
              </a:lnSpc>
              <a:spcAft>
                <a:spcPts val="800"/>
              </a:spcAft>
            </a:pPr>
            <a:endParaRPr lang="en-US" sz="11200" b="1" dirty="0">
              <a:latin typeface="Bookman Old Style" panose="02050604050505020204" pitchFamily="18" charset="0"/>
            </a:endParaRPr>
          </a:p>
          <a:p>
            <a:pPr algn="ctr">
              <a:lnSpc>
                <a:spcPct val="90000"/>
              </a:lnSpc>
              <a:spcAft>
                <a:spcPts val="800"/>
              </a:spcAft>
            </a:pPr>
            <a:r>
              <a:rPr lang="en-US" sz="9600" i="1" dirty="0">
                <a:latin typeface="Bookman Old Style" panose="02050604050505020204" pitchFamily="18" charset="0"/>
              </a:rPr>
              <a:t>8th EACO Regional E-Waste Awareness Conference</a:t>
            </a:r>
            <a:br>
              <a:rPr lang="en-US" sz="9600" dirty="0">
                <a:latin typeface="Bookman Old Style" panose="02050604050505020204" pitchFamily="18" charset="0"/>
              </a:rPr>
            </a:br>
            <a:r>
              <a:rPr lang="en-US" sz="9600" b="1" dirty="0">
                <a:latin typeface="Bookman Old Style" panose="02050604050505020204" pitchFamily="18" charset="0"/>
              </a:rPr>
              <a:t>Theme:</a:t>
            </a:r>
            <a:r>
              <a:rPr lang="en-US" sz="9600" dirty="0">
                <a:latin typeface="Bookman Old Style" panose="02050604050505020204" pitchFamily="18" charset="0"/>
              </a:rPr>
              <a:t> Building a Circular E-Waste Economy in the EACO Region</a:t>
            </a:r>
          </a:p>
          <a:p>
            <a:pPr algn="ctr">
              <a:lnSpc>
                <a:spcPct val="90000"/>
              </a:lnSpc>
              <a:spcAft>
                <a:spcPts val="800"/>
              </a:spcAft>
            </a:pPr>
            <a:endParaRPr lang="en-US" sz="7200" b="1" dirty="0">
              <a:latin typeface="Bookman Old Style" panose="02050604050505020204" pitchFamily="18" charset="0"/>
            </a:endParaRP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sz="7200" b="1" dirty="0">
                <a:latin typeface="Bookman Old Style" panose="02050604050505020204" pitchFamily="18" charset="0"/>
              </a:rPr>
              <a:t>Date: </a:t>
            </a:r>
            <a:r>
              <a:rPr lang="en-US" sz="7200" dirty="0">
                <a:latin typeface="Bookman Old Style" panose="02050604050505020204" pitchFamily="18" charset="0"/>
              </a:rPr>
              <a:t>16.3.26</a:t>
            </a:r>
          </a:p>
          <a:p>
            <a:pPr>
              <a:lnSpc>
                <a:spcPct val="90000"/>
              </a:lnSpc>
              <a:spcAft>
                <a:spcPts val="800"/>
              </a:spcAft>
            </a:pPr>
            <a:endParaRPr lang="en-US" sz="7200" dirty="0">
              <a:latin typeface="Bookman Old Style" panose="02050604050505020204" pitchFamily="18" charset="0"/>
            </a:endParaRP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sz="7200" b="1" dirty="0">
                <a:latin typeface="Bookman Old Style" panose="02050604050505020204" pitchFamily="18" charset="0"/>
              </a:rPr>
              <a:t>Eng. Nakamatte Olivie </a:t>
            </a: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sz="7200" dirty="0">
                <a:latin typeface="Bookman Old Style" panose="02050604050505020204" pitchFamily="18" charset="0"/>
                <a:hlinkClick r:id="rId3"/>
              </a:rPr>
              <a:t>onakamatte@ucc.co.ug</a:t>
            </a:r>
            <a:r>
              <a:rPr lang="en-US" sz="7200" dirty="0">
                <a:latin typeface="Bookman Old Style" panose="02050604050505020204" pitchFamily="18" charset="0"/>
              </a:rPr>
              <a:t>     +256772393182</a:t>
            </a: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sz="7200" dirty="0">
                <a:latin typeface="Bookman Old Style" panose="02050604050505020204" pitchFamily="18" charset="0"/>
              </a:rPr>
              <a:t>Uganda Communications Commission-UCC</a:t>
            </a:r>
            <a:endParaRPr lang="en-US" sz="7200" dirty="0">
              <a:effectLst/>
              <a:latin typeface="Bookman Old Style" panose="02050604050505020204" pitchFamily="18" charset="0"/>
            </a:endParaRP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700" b="1" dirty="0"/>
          </a:p>
          <a:p>
            <a:pPr>
              <a:lnSpc>
                <a:spcPct val="90000"/>
              </a:lnSpc>
              <a:spcAft>
                <a:spcPts val="800"/>
              </a:spcAft>
            </a:pPr>
            <a:endParaRPr lang="en-US" sz="700" dirty="0">
              <a:effectLst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886A42-7D6E-F77E-92B4-9942F5084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A909331-9EF4-4A89-80E9-0025B98C082D}" type="slidenum">
              <a:rPr lang="en-US" sz="900"/>
              <a:pPr>
                <a:spcAft>
                  <a:spcPts val="600"/>
                </a:spcAft>
              </a:pPr>
              <a:t>1</a:t>
            </a:fld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182324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25A3D-B790-A306-56CB-3743EB320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2F42D-AB5A-CB81-35DE-033415986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6"/>
            <a:ext cx="7886700" cy="203930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Bookman Old Style" panose="02050604050505020204" pitchFamily="18" charset="0"/>
              </a:rPr>
              <a:t>THANK YOU</a:t>
            </a:r>
            <a:endParaRPr lang="en-UG" sz="3200" b="1" dirty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BA756C-05EA-B65C-B9F2-592B5417F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331-9EF4-4A89-80E9-0025B98C082D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936391-9F53-5491-56E3-958BA48F350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5"/>
          <a:stretch/>
        </p:blipFill>
        <p:spPr>
          <a:xfrm>
            <a:off x="-55418" y="5504466"/>
            <a:ext cx="9199418" cy="1344996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EF30C89-7D29-1BAD-628B-EC9C4B2C9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303" y="2071868"/>
            <a:ext cx="6502400" cy="23096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latin typeface="Bookman Old Style" panose="02050604050505020204" pitchFamily="18" charset="0"/>
              </a:rPr>
              <a:t>FOR GOD AND MY COUNTRY</a:t>
            </a:r>
            <a:endParaRPr lang="en-UG" sz="3200" b="1" dirty="0">
              <a:latin typeface="Bookman Old Style" panose="020506040505050202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A4156CC-057C-EF36-6F81-99DC6A0A66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9503" y="5977890"/>
            <a:ext cx="1654377" cy="843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67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EC8A8-51DA-4462-006B-BA3AFD9FE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4F711-0BE9-FA25-A2C7-1C0B210FB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359" y="136525"/>
            <a:ext cx="7886700" cy="1044093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Bookman Old Style" panose="02050604050505020204" pitchFamily="18" charset="0"/>
              </a:rPr>
              <a:t>National Policy &amp; Strategic Frameworks</a:t>
            </a:r>
            <a:endParaRPr lang="en-UG" sz="2800" b="1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8D2C487-5157-58C1-0942-E2C8230220C5}"/>
              </a:ext>
            </a:extLst>
          </p:cNvPr>
          <p:cNvGrpSpPr/>
          <p:nvPr/>
        </p:nvGrpSpPr>
        <p:grpSpPr>
          <a:xfrm>
            <a:off x="1" y="5322870"/>
            <a:ext cx="9144000" cy="1707178"/>
            <a:chOff x="0" y="5597236"/>
            <a:chExt cx="12265891" cy="1370731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A6AC9A1-ADEE-49D8-CB6E-3C374487F5C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95"/>
            <a:stretch/>
          </p:blipFill>
          <p:spPr>
            <a:xfrm>
              <a:off x="0" y="5597236"/>
              <a:ext cx="12265891" cy="137073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6988F68-C6D7-4569-9046-EDC32A0045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96282" y="5971833"/>
              <a:ext cx="2205836" cy="931106"/>
            </a:xfrm>
            <a:prstGeom prst="rect">
              <a:avLst/>
            </a:prstGeom>
          </p:spPr>
        </p:pic>
      </p:grpSp>
      <p:sp>
        <p:nvSpPr>
          <p:cNvPr id="4" name="Rectangle 1">
            <a:extLst>
              <a:ext uri="{FF2B5EF4-FFF2-40B4-BE49-F238E27FC236}">
                <a16:creationId xmlns:a16="http://schemas.microsoft.com/office/drawing/2014/main" id="{2594BC39-8EEB-E9DA-474A-736CC5BD73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70389" y="1192986"/>
            <a:ext cx="8403221" cy="374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en-US" b="1" dirty="0">
                <a:latin typeface="Bookman Old Style" panose="02050604050505020204" pitchFamily="18" charset="0"/>
              </a:rPr>
              <a:t>Key Highlights:</a:t>
            </a:r>
            <a:endParaRPr lang="en-US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Bookman Old Style" panose="02050604050505020204" pitchFamily="18" charset="0"/>
              </a:rPr>
              <a:t>Uganda developed a National E-Waste Management Strategy in 2016 and updating the strategy is underway.</a:t>
            </a:r>
            <a:endParaRPr lang="en-US" dirty="0">
              <a:highlight>
                <a:srgbClr val="FFFF00"/>
              </a:highlight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Bookman Old Style" panose="02050604050505020204" pitchFamily="18" charset="0"/>
              </a:rPr>
              <a:t>Focus areas:</a:t>
            </a:r>
          </a:p>
          <a:p>
            <a:pPr lvl="1"/>
            <a:r>
              <a:rPr lang="en-US" dirty="0">
                <a:latin typeface="Bookman Old Style" panose="02050604050505020204" pitchFamily="18" charset="0"/>
              </a:rPr>
              <a:t>Safe collection, treatment, and disposal of e-waste</a:t>
            </a:r>
          </a:p>
          <a:p>
            <a:pPr lvl="1"/>
            <a:r>
              <a:rPr lang="en-US" dirty="0">
                <a:latin typeface="Bookman Old Style" panose="02050604050505020204" pitchFamily="18" charset="0"/>
              </a:rPr>
              <a:t>Public awareness and education</a:t>
            </a:r>
          </a:p>
          <a:p>
            <a:pPr lvl="1"/>
            <a:r>
              <a:rPr lang="en-US" dirty="0">
                <a:latin typeface="Bookman Old Style" panose="02050604050505020204" pitchFamily="18" charset="0"/>
              </a:rPr>
              <a:t>Tracking ICT equipment imports</a:t>
            </a:r>
          </a:p>
          <a:p>
            <a:pPr lvl="1"/>
            <a:r>
              <a:rPr lang="en-US" dirty="0">
                <a:latin typeface="Bookman Old Style" panose="02050604050505020204" pitchFamily="18" charset="0"/>
              </a:rPr>
              <a:t>Building recycling infrastructure</a:t>
            </a:r>
          </a:p>
          <a:p>
            <a:pPr marL="0" indent="0">
              <a:buNone/>
            </a:pPr>
            <a:r>
              <a:rPr lang="en-US" dirty="0">
                <a:latin typeface="Bookman Old Style" panose="02050604050505020204" pitchFamily="18" charset="0"/>
              </a:rPr>
              <a:t>Fully aligned with the </a:t>
            </a:r>
            <a:r>
              <a:rPr lang="en-US" b="1" dirty="0">
                <a:latin typeface="Bookman Old Style" panose="02050604050505020204" pitchFamily="18" charset="0"/>
              </a:rPr>
              <a:t>EACO Regional E-Waste Strategy</a:t>
            </a:r>
          </a:p>
          <a:p>
            <a:pPr marL="0" indent="0">
              <a:buNone/>
            </a:pPr>
            <a:br>
              <a:rPr lang="en-US" dirty="0">
                <a:latin typeface="Bookman Old Style" panose="02050604050505020204" pitchFamily="18" charset="0"/>
              </a:rPr>
            </a:br>
            <a:r>
              <a:rPr lang="en-US" i="1" dirty="0">
                <a:latin typeface="Bookman Old Style" panose="02050604050505020204" pitchFamily="18" charset="0"/>
              </a:rPr>
              <a:t>Uganda is shaping a sustainable e-waste future in East Africa.</a:t>
            </a:r>
          </a:p>
        </p:txBody>
      </p:sp>
    </p:spTree>
    <p:extLst>
      <p:ext uri="{BB962C8B-B14F-4D97-AF65-F5344CB8AC3E}">
        <p14:creationId xmlns:p14="http://schemas.microsoft.com/office/powerpoint/2010/main" val="3475977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5031A8-F47C-691D-BAFB-FE3BD3104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C2F1F-2731-B967-F8E1-1F110CD5E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359" y="136525"/>
            <a:ext cx="7886700" cy="1044093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Institutional Coordination &amp; Regulatory Frameworks</a:t>
            </a:r>
            <a:endParaRPr lang="en-UG" sz="2800" b="1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86BF8-179C-FF24-E7BC-81B46AB7F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494" y="1030146"/>
            <a:ext cx="8802040" cy="53412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latin typeface="Bookman Old Style" panose="02050604050505020204" pitchFamily="18" charset="0"/>
              </a:rPr>
              <a:t>Multi-agency Coordination Framework includes:</a:t>
            </a:r>
          </a:p>
          <a:p>
            <a:r>
              <a:rPr lang="en-US" dirty="0">
                <a:latin typeface="Bookman Old Style" panose="02050604050505020204" pitchFamily="18" charset="0"/>
              </a:rPr>
              <a:t>Ministry of ICT &amp; National Guidance (</a:t>
            </a:r>
            <a:r>
              <a:rPr lang="en-US" dirty="0" err="1">
                <a:latin typeface="Bookman Old Style" panose="02050604050505020204" pitchFamily="18" charset="0"/>
              </a:rPr>
              <a:t>MoICT&amp;NG</a:t>
            </a:r>
            <a:r>
              <a:rPr lang="en-US" dirty="0">
                <a:latin typeface="Bookman Old Style" panose="02050604050505020204" pitchFamily="18" charset="0"/>
              </a:rPr>
              <a:t>); Policy formulation &amp; coordination assisted by National Steering Committee; </a:t>
            </a:r>
          </a:p>
          <a:p>
            <a:r>
              <a:rPr lang="en-US" dirty="0">
                <a:latin typeface="Bookman Old Style" panose="02050604050505020204" pitchFamily="18" charset="0"/>
              </a:rPr>
              <a:t>Uganda Communications Commission (UCC); Licensing &amp; oversight of </a:t>
            </a:r>
            <a:r>
              <a:rPr lang="en-US" dirty="0" err="1">
                <a:latin typeface="Bookman Old Style" panose="02050604050505020204" pitchFamily="18" charset="0"/>
              </a:rPr>
              <a:t>EoL</a:t>
            </a:r>
            <a:r>
              <a:rPr lang="en-US" dirty="0">
                <a:latin typeface="Bookman Old Style" panose="02050604050505020204" pitchFamily="18" charset="0"/>
              </a:rPr>
              <a:t> telecom/radio equipment/ICT devices.</a:t>
            </a:r>
          </a:p>
          <a:p>
            <a:r>
              <a:rPr lang="en-US" dirty="0">
                <a:latin typeface="Bookman Old Style" panose="02050604050505020204" pitchFamily="18" charset="0"/>
              </a:rPr>
              <a:t>National Environment Management Authority (NEMA); Environmental compliance &amp; monitoring </a:t>
            </a:r>
          </a:p>
          <a:p>
            <a:r>
              <a:rPr lang="en-US" dirty="0">
                <a:latin typeface="Bookman Old Style" panose="02050604050505020204" pitchFamily="18" charset="0"/>
              </a:rPr>
              <a:t>Kampala Capital City Authority (KCCA); Local collection &amp; recycling support</a:t>
            </a:r>
          </a:p>
          <a:p>
            <a:pPr marL="0" indent="0">
              <a:buNone/>
            </a:pPr>
            <a:r>
              <a:rPr lang="en-US" b="1" dirty="0">
                <a:latin typeface="Bookman Old Style" panose="02050604050505020204" pitchFamily="18" charset="0"/>
              </a:rPr>
              <a:t>Core Functions:</a:t>
            </a:r>
          </a:p>
          <a:p>
            <a:pPr marL="0" indent="0">
              <a:buNone/>
            </a:pPr>
            <a:r>
              <a:rPr lang="en-US" dirty="0">
                <a:latin typeface="Bookman Old Style" panose="02050604050505020204" pitchFamily="18" charset="0"/>
              </a:rPr>
              <a:t>Policy implementation, Stakeholder engagement, Regulatory enforcement, including licensed management of </a:t>
            </a:r>
            <a:r>
              <a:rPr lang="en-US" dirty="0" err="1">
                <a:latin typeface="Bookman Old Style" panose="02050604050505020204" pitchFamily="18" charset="0"/>
              </a:rPr>
              <a:t>EoL</a:t>
            </a:r>
            <a:r>
              <a:rPr lang="en-US" dirty="0">
                <a:latin typeface="Bookman Old Style" panose="02050604050505020204" pitchFamily="18" charset="0"/>
              </a:rPr>
              <a:t> equipment</a:t>
            </a:r>
          </a:p>
          <a:p>
            <a:pPr marL="0" indent="0">
              <a:buNone/>
            </a:pPr>
            <a:r>
              <a:rPr lang="en-US" b="1" dirty="0">
                <a:latin typeface="Bookman Old Style" panose="02050604050505020204" pitchFamily="18" charset="0"/>
              </a:rPr>
              <a:t>Takeaway: </a:t>
            </a:r>
            <a:r>
              <a:rPr lang="en-US" dirty="0">
                <a:latin typeface="Bookman Old Style" panose="02050604050505020204" pitchFamily="18" charset="0"/>
              </a:rPr>
              <a:t>Clear roles and licensing ensure safe, compliant, and effective e-waste management in Uganda.</a:t>
            </a:r>
          </a:p>
          <a:p>
            <a:pPr marL="0" indent="0">
              <a:buNone/>
            </a:pPr>
            <a:endParaRPr lang="en-US" sz="1800" i="1" dirty="0">
              <a:solidFill>
                <a:srgbClr val="0000FF"/>
              </a:solidFill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endParaRPr lang="en-UG" sz="1200" dirty="0">
              <a:solidFill>
                <a:srgbClr val="0000FF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2AC7CF9-FF8D-D6CA-8A99-3805ED560C49}"/>
              </a:ext>
            </a:extLst>
          </p:cNvPr>
          <p:cNvGrpSpPr/>
          <p:nvPr/>
        </p:nvGrpSpPr>
        <p:grpSpPr>
          <a:xfrm>
            <a:off x="341959" y="6371422"/>
            <a:ext cx="8802041" cy="431952"/>
            <a:chOff x="0" y="5597236"/>
            <a:chExt cx="12265891" cy="1370731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9F06702-DCA1-58C3-0D5B-0CCFA46E14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95"/>
            <a:stretch/>
          </p:blipFill>
          <p:spPr>
            <a:xfrm>
              <a:off x="0" y="5597236"/>
              <a:ext cx="12265891" cy="137073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324683B-F944-5C4F-B955-10A0C3C1E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96282" y="5971833"/>
              <a:ext cx="2205836" cy="9311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18453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4C22D-951A-224E-2464-7A4AAD9FD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EB945-89D7-7E05-BABD-155A07C5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458" y="107045"/>
            <a:ext cx="7929601" cy="640300"/>
          </a:xfrm>
        </p:spPr>
        <p:txBody>
          <a:bodyPr>
            <a:noAutofit/>
          </a:bodyPr>
          <a:lstStyle/>
          <a:p>
            <a:br>
              <a:rPr lang="en-US" sz="2800" b="1" dirty="0"/>
            </a:br>
            <a:r>
              <a:rPr lang="en-US" sz="2800" b="1" dirty="0">
                <a:latin typeface="Bookman Old Style" panose="02050604050505020204" pitchFamily="18" charset="0"/>
              </a:rPr>
              <a:t>Regional Collaboration &amp; Strategy Development</a:t>
            </a:r>
            <a:br>
              <a:rPr lang="en-US" sz="2800" b="1" dirty="0"/>
            </a:b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8BFD8-1121-8952-6D51-4F0F2C05C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516" y="1342663"/>
            <a:ext cx="8660034" cy="455701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800" b="1" dirty="0">
                <a:latin typeface="Bookman Old Style" panose="02050604050505020204" pitchFamily="18" charset="0"/>
              </a:rPr>
              <a:t>Uganda’s Role in the Region:</a:t>
            </a:r>
          </a:p>
          <a:p>
            <a:r>
              <a:rPr lang="en-US" sz="1800" dirty="0">
                <a:latin typeface="Bookman Old Style" panose="02050604050505020204" pitchFamily="18" charset="0"/>
              </a:rPr>
              <a:t>Participated in developing the EACO Regional E-Waste Strategy</a:t>
            </a:r>
          </a:p>
          <a:p>
            <a:pPr marL="0" indent="0">
              <a:buNone/>
            </a:pPr>
            <a:endParaRPr lang="en-US" sz="1800" dirty="0">
              <a:latin typeface="Bookman Old Style" panose="02050604050505020204" pitchFamily="18" charset="0"/>
            </a:endParaRPr>
          </a:p>
          <a:p>
            <a:r>
              <a:rPr lang="en-US" sz="1800" dirty="0">
                <a:latin typeface="Bookman Old Style" panose="02050604050505020204" pitchFamily="18" charset="0"/>
              </a:rPr>
              <a:t>Hosted awareness workshops for member state; 2nd EACO Regional E-waste Awareness Workshop 2017: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Bookman Old Style" panose="02050604050505020204" pitchFamily="18" charset="0"/>
              </a:rPr>
              <a:t>Contributed to regional collaboration,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Bookman Old Style" panose="02050604050505020204" pitchFamily="18" charset="0"/>
              </a:rPr>
              <a:t>Data harmonization, and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Bookman Old Style" panose="02050604050505020204" pitchFamily="18" charset="0"/>
              </a:rPr>
              <a:t>Development of EPR frameworks for the EACO Regional E-waste Management Strategy.</a:t>
            </a:r>
          </a:p>
          <a:p>
            <a:pPr marL="0" indent="0">
              <a:buNone/>
            </a:pPr>
            <a:endParaRPr lang="en-US" sz="1800" dirty="0">
              <a:latin typeface="Bookman Old Style" panose="02050604050505020204" pitchFamily="18" charset="0"/>
            </a:endParaRPr>
          </a:p>
          <a:p>
            <a:r>
              <a:rPr lang="en-US" sz="1800" dirty="0">
                <a:latin typeface="Bookman Old Style" panose="02050604050505020204" pitchFamily="18" charset="0"/>
              </a:rPr>
              <a:t>Contributed to research on ICT equipment end-of-life management</a:t>
            </a:r>
          </a:p>
          <a:p>
            <a:endParaRPr lang="en-US" sz="18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800" dirty="0">
                <a:latin typeface="Bookman Old Style" panose="02050604050505020204" pitchFamily="18" charset="0"/>
              </a:rPr>
              <a:t>Also Uganda is supporting </a:t>
            </a:r>
            <a:r>
              <a:rPr lang="en-US" sz="1800" b="1" dirty="0">
                <a:latin typeface="Bookman Old Style" panose="02050604050505020204" pitchFamily="18" charset="0"/>
              </a:rPr>
              <a:t>ITU-T SG5 under Q7/5</a:t>
            </a:r>
            <a:r>
              <a:rPr lang="en-US" sz="1800" dirty="0">
                <a:latin typeface="Bookman Old Style" panose="02050604050505020204" pitchFamily="18" charset="0"/>
              </a:rPr>
              <a:t> for standards development.</a:t>
            </a:r>
            <a:br>
              <a:rPr lang="en-US" sz="1800" dirty="0">
                <a:latin typeface="Bookman Old Style" panose="02050604050505020204" pitchFamily="18" charset="0"/>
              </a:rPr>
            </a:br>
            <a:endParaRPr lang="en-US" sz="18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800" i="1" dirty="0">
                <a:latin typeface="Bookman Old Style" panose="02050604050505020204" pitchFamily="18" charset="0"/>
              </a:rPr>
              <a:t>Uganda leads regional cooperation, knowledge sharing, and policy alignment.</a:t>
            </a:r>
          </a:p>
          <a:p>
            <a:pPr marL="0" indent="0"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G" sz="2400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A5DE0-E315-EF84-F4ED-85E92ABAD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331-9EF4-4A89-80E9-0025B98C082D}" type="slidenum">
              <a:rPr lang="en-US" smtClean="0"/>
              <a:t>4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922138A-C7E8-4C50-EA18-9D014FB0363C}"/>
              </a:ext>
            </a:extLst>
          </p:cNvPr>
          <p:cNvGrpSpPr/>
          <p:nvPr/>
        </p:nvGrpSpPr>
        <p:grpSpPr>
          <a:xfrm>
            <a:off x="1" y="5795010"/>
            <a:ext cx="9143999" cy="901608"/>
            <a:chOff x="0" y="5597236"/>
            <a:chExt cx="12265891" cy="1370731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8DC4154-E19A-F8CC-EA28-114D6B8B7C0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95"/>
            <a:stretch/>
          </p:blipFill>
          <p:spPr>
            <a:xfrm>
              <a:off x="0" y="5597236"/>
              <a:ext cx="12265891" cy="137073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1C1DFC2-14E1-5CCF-420C-D313FF8CA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96282" y="5971833"/>
              <a:ext cx="2205836" cy="9961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00925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95256-9E18-C635-9A20-319B45A19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379" y="136524"/>
            <a:ext cx="8961120" cy="813382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Data, Research, and Evidence-Based Policy</a:t>
            </a:r>
            <a:endParaRPr lang="en-UG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F186D-6CC2-E019-DCF3-0F78D1E3A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06270"/>
            <a:ext cx="7886700" cy="49706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latin typeface="Bookman Old Style" panose="02050604050505020204" pitchFamily="18" charset="0"/>
              </a:rPr>
              <a:t>Uganda has undertaken research and data generation on ICT e-waste</a:t>
            </a:r>
            <a:r>
              <a:rPr lang="en-US" sz="1800" b="1" dirty="0"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1800" b="1" dirty="0">
                <a:latin typeface="Bookman Old Style" panose="02050604050505020204" pitchFamily="18" charset="0"/>
              </a:rPr>
              <a:t>E-Waste Generation in Uganda (2022):</a:t>
            </a:r>
          </a:p>
          <a:p>
            <a:pPr marL="0" indent="0">
              <a:buNone/>
            </a:pPr>
            <a:r>
              <a:rPr lang="en-US" sz="1800" dirty="0">
                <a:latin typeface="Bookman Old Style" panose="02050604050505020204" pitchFamily="18" charset="0"/>
              </a:rPr>
              <a:t>Households: 47.65% (~36,401 tons)</a:t>
            </a:r>
          </a:p>
          <a:p>
            <a:pPr marL="0" indent="0">
              <a:buNone/>
            </a:pPr>
            <a:r>
              <a:rPr lang="en-US" sz="1800" dirty="0">
                <a:latin typeface="Bookman Old Style" panose="02050604050505020204" pitchFamily="18" charset="0"/>
              </a:rPr>
              <a:t>Private Sector: 32.05% (~24,481 tons)</a:t>
            </a:r>
          </a:p>
          <a:p>
            <a:pPr marL="0" indent="0">
              <a:buNone/>
            </a:pPr>
            <a:r>
              <a:rPr lang="en-US" sz="1800" dirty="0">
                <a:latin typeface="Bookman Old Style" panose="02050604050505020204" pitchFamily="18" charset="0"/>
              </a:rPr>
              <a:t>Government: 20.30% (~15,508 tons)</a:t>
            </a:r>
          </a:p>
          <a:p>
            <a:pPr marL="0" indent="0">
              <a:buNone/>
            </a:pPr>
            <a:r>
              <a:rPr lang="en-US" sz="1800" b="1" dirty="0">
                <a:latin typeface="Bookman Old Style" panose="02050604050505020204" pitchFamily="18" charset="0"/>
              </a:rPr>
              <a:t>Regional Support: </a:t>
            </a:r>
          </a:p>
          <a:p>
            <a:pPr marL="0" indent="0">
              <a:buNone/>
            </a:pPr>
            <a:r>
              <a:rPr lang="en-US" sz="1800" dirty="0">
                <a:latin typeface="Bookman Old Style" panose="02050604050505020204" pitchFamily="18" charset="0"/>
              </a:rPr>
              <a:t>Regional partners including ITU and UNITAR support data harmonization initiatives across the EACO region </a:t>
            </a:r>
          </a:p>
          <a:p>
            <a:pPr marL="0" indent="0">
              <a:buNone/>
            </a:pPr>
            <a:r>
              <a:rPr lang="en-US" sz="1800" dirty="0">
                <a:latin typeface="Bookman Old Style" panose="02050604050505020204" pitchFamily="18" charset="0"/>
              </a:rPr>
              <a:t>Reliable data underpins evidence-based policies and progress monitoring.</a:t>
            </a:r>
          </a:p>
          <a:p>
            <a:pPr marL="0" indent="0">
              <a:buNone/>
            </a:pPr>
            <a:r>
              <a:rPr lang="en-US" sz="1800" dirty="0">
                <a:latin typeface="Bookman Old Style" panose="02050604050505020204" pitchFamily="18" charset="0"/>
              </a:rPr>
              <a:t>These initiatives aim to establish a regional database for tracking e-waste flows.</a:t>
            </a:r>
          </a:p>
          <a:p>
            <a:pPr marL="0" indent="0">
              <a:buNone/>
            </a:pPr>
            <a:br>
              <a:rPr lang="en-US" sz="1800" dirty="0">
                <a:latin typeface="Bookman Old Style" panose="02050604050505020204" pitchFamily="18" charset="0"/>
              </a:rPr>
            </a:br>
            <a:r>
              <a:rPr lang="en-US" sz="1800" i="1" dirty="0">
                <a:latin typeface="Bookman Old Style" panose="02050604050505020204" pitchFamily="18" charset="0"/>
              </a:rPr>
              <a:t>Reliable data supports evidence-based</a:t>
            </a:r>
            <a:r>
              <a:rPr lang="en-US" sz="1800" b="1" i="1" dirty="0">
                <a:latin typeface="Bookman Old Style" panose="02050604050505020204" pitchFamily="18" charset="0"/>
              </a:rPr>
              <a:t> </a:t>
            </a:r>
            <a:r>
              <a:rPr lang="en-US" sz="1800" i="1" dirty="0">
                <a:latin typeface="Bookman Old Style" panose="02050604050505020204" pitchFamily="18" charset="0"/>
              </a:rPr>
              <a:t>policymaking and monitoring of progress in e-waste management.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en-UG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C67FCD-87E1-6394-595B-19FF4D69A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331-9EF4-4A89-80E9-0025B98C082D}" type="slidenum">
              <a:rPr lang="en-US" smtClean="0"/>
              <a:t>5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31128B9-4F06-84A5-A441-D7547AD07C13}"/>
              </a:ext>
            </a:extLst>
          </p:cNvPr>
          <p:cNvGrpSpPr/>
          <p:nvPr/>
        </p:nvGrpSpPr>
        <p:grpSpPr>
          <a:xfrm>
            <a:off x="0" y="6176963"/>
            <a:ext cx="9144000" cy="938088"/>
            <a:chOff x="0" y="5597236"/>
            <a:chExt cx="12265891" cy="1370731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3F0EB28-6DC0-F075-2AA8-0FF4BE6DF02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95"/>
            <a:stretch/>
          </p:blipFill>
          <p:spPr>
            <a:xfrm>
              <a:off x="0" y="5597236"/>
              <a:ext cx="12265891" cy="137073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3C3CE2A3-3423-6988-3CA1-89B7E9D1F2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96282" y="5971833"/>
              <a:ext cx="2205836" cy="9311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14820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52A99-3618-FF54-A540-78D36D682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6CD94-8AC0-AD2F-2BFD-9EC0B4B70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6525"/>
            <a:ext cx="7886700" cy="686435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8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Implémentation of the National e-Waste Collection Initiatives Pilot </a:t>
            </a:r>
            <a:r>
              <a:rPr lang="fr-FR" sz="2800" b="1" dirty="0" err="1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fr-FR" sz="28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G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96781-5931-518C-7FE7-E90179FEB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58052"/>
            <a:ext cx="7762996" cy="56392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Bookman Old Style" panose="02050604050505020204" pitchFamily="18" charset="0"/>
              </a:rPr>
              <a:t>Uganda  launched a pilot e-waste collection project led by UCC in collaboration with government partners.</a:t>
            </a:r>
          </a:p>
          <a:p>
            <a:pPr marL="0" indent="0">
              <a:buNone/>
            </a:pPr>
            <a:r>
              <a:rPr lang="en-US" dirty="0">
                <a:latin typeface="Bookman Old Style" panose="02050604050505020204" pitchFamily="18" charset="0"/>
              </a:rPr>
              <a:t>The initiative targets collection of:</a:t>
            </a:r>
          </a:p>
          <a:p>
            <a:pPr lvl="1"/>
            <a:r>
              <a:rPr lang="en-US" dirty="0">
                <a:latin typeface="Bookman Old Style" panose="02050604050505020204" pitchFamily="18" charset="0"/>
              </a:rPr>
              <a:t>Mobile phones</a:t>
            </a:r>
          </a:p>
          <a:p>
            <a:pPr lvl="1"/>
            <a:r>
              <a:rPr lang="en-US" dirty="0">
                <a:latin typeface="Bookman Old Style" panose="02050604050505020204" pitchFamily="18" charset="0"/>
              </a:rPr>
              <a:t>Computers</a:t>
            </a:r>
          </a:p>
          <a:p>
            <a:pPr lvl="1"/>
            <a:r>
              <a:rPr lang="en-US" dirty="0">
                <a:latin typeface="Bookman Old Style" panose="02050604050505020204" pitchFamily="18" charset="0"/>
              </a:rPr>
              <a:t>ICT accessories,</a:t>
            </a:r>
          </a:p>
          <a:p>
            <a:pPr marL="0" indent="0">
              <a:buNone/>
            </a:pPr>
            <a:r>
              <a:rPr lang="en-US" b="1" dirty="0">
                <a:latin typeface="Bookman Old Style" panose="02050604050505020204" pitchFamily="18" charset="0"/>
              </a:rPr>
              <a:t>Program Objectives:</a:t>
            </a:r>
          </a:p>
          <a:p>
            <a:r>
              <a:rPr lang="en-US" dirty="0">
                <a:latin typeface="Bookman Old Style" panose="02050604050505020204" pitchFamily="18" charset="0"/>
              </a:rPr>
              <a:t>Promote safe disposal practices</a:t>
            </a:r>
          </a:p>
          <a:p>
            <a:r>
              <a:rPr lang="en-US" dirty="0">
                <a:latin typeface="Bookman Old Style" panose="02050604050505020204" pitchFamily="18" charset="0"/>
              </a:rPr>
              <a:t>Encourage environmentally responsible recycling</a:t>
            </a:r>
          </a:p>
          <a:p>
            <a:r>
              <a:rPr lang="en-US" dirty="0">
                <a:latin typeface="Bookman Old Style" panose="02050604050505020204" pitchFamily="18" charset="0"/>
              </a:rPr>
              <a:t>Provide policy guidance and advisory support</a:t>
            </a:r>
          </a:p>
          <a:p>
            <a:r>
              <a:rPr lang="en-US" dirty="0">
                <a:latin typeface="Bookman Old Style" panose="02050604050505020204" pitchFamily="18" charset="0"/>
              </a:rPr>
              <a:t>Unlock economic opportunities through e-waste recovery</a:t>
            </a:r>
          </a:p>
          <a:p>
            <a:pPr marL="0" indent="0">
              <a:buNone/>
            </a:pPr>
            <a:r>
              <a:rPr lang="en-US" dirty="0">
                <a:latin typeface="Bookman Old Style" panose="02050604050505020204" pitchFamily="18" charset="0"/>
              </a:rPr>
              <a:t>This initiative represents a shift from policy formulation to practical implementation, demonstrating Uganda’s commitment to operationalizing the EACO Regional E-Waste Strategy.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en-UG" sz="1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B82836-AA97-B270-1996-F922472E8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331-9EF4-4A89-80E9-0025B98C082D}" type="slidenum">
              <a:rPr lang="en-US" smtClean="0"/>
              <a:t>6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C606E4D-3AE9-64C4-3113-C1C393C11282}"/>
              </a:ext>
            </a:extLst>
          </p:cNvPr>
          <p:cNvGrpSpPr/>
          <p:nvPr/>
        </p:nvGrpSpPr>
        <p:grpSpPr>
          <a:xfrm>
            <a:off x="0" y="6620719"/>
            <a:ext cx="9144000" cy="494331"/>
            <a:chOff x="0" y="5597236"/>
            <a:chExt cx="12265891" cy="1370731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1C1853A-61DF-8BD8-4BBB-0EB3842F361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95"/>
            <a:stretch/>
          </p:blipFill>
          <p:spPr>
            <a:xfrm>
              <a:off x="0" y="5597236"/>
              <a:ext cx="12265891" cy="137073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AF5B7801-EBBF-8735-E3CF-E094EEC6CD5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96282" y="5971833"/>
              <a:ext cx="2205836" cy="9311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55528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CEDC5-5DC7-A099-48D0-23A5DA044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322" y="480060"/>
            <a:ext cx="8788078" cy="920477"/>
          </a:xfrm>
        </p:spPr>
        <p:txBody>
          <a:bodyPr>
            <a:noAutofit/>
          </a:bodyPr>
          <a:lstStyle/>
          <a:p>
            <a:pPr>
              <a:spcBef>
                <a:spcPts val="750"/>
              </a:spcBef>
            </a:pPr>
            <a:r>
              <a:rPr lang="en-US" sz="28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Capacity Building, Circular Economy and Way Forward</a:t>
            </a:r>
            <a:endParaRPr lang="en-UG" sz="2800" b="1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A5D42-99F9-1F0A-CCB8-74BDA20CC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643" y="1508798"/>
            <a:ext cx="8260707" cy="410937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8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Ongoing Initiatives:</a:t>
            </a:r>
          </a:p>
          <a:p>
            <a:pPr algn="just"/>
            <a:r>
              <a:rPr lang="en-US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Green ICT capacity-building programs</a:t>
            </a:r>
          </a:p>
          <a:p>
            <a:pPr algn="just"/>
            <a:r>
              <a:rPr lang="en-US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Regional workshops on EACO strategy</a:t>
            </a:r>
          </a:p>
          <a:p>
            <a:pPr algn="just"/>
            <a:r>
              <a:rPr lang="en-US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Stakeholder engagement across government, private sector, and academia</a:t>
            </a:r>
          </a:p>
          <a:p>
            <a:pPr marL="0" indent="0" algn="just">
              <a:buNone/>
            </a:pPr>
            <a:r>
              <a:rPr lang="en-US" sz="18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Integration: </a:t>
            </a:r>
            <a:r>
              <a:rPr lang="en-US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Circular Economy principles &amp; Extended Producer Responsibility (EPR)</a:t>
            </a:r>
          </a:p>
          <a:p>
            <a:pPr marL="0" indent="0" algn="just">
              <a:buNone/>
            </a:pPr>
            <a:r>
              <a:rPr lang="en-US" sz="18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Milestones Recap:</a:t>
            </a:r>
          </a:p>
          <a:p>
            <a:pPr marL="0" indent="0" algn="just">
              <a:buNone/>
            </a:pPr>
            <a:r>
              <a:rPr lang="en-US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Policy frameworks, coordination mechanisms, regional collaboration</a:t>
            </a:r>
          </a:p>
          <a:p>
            <a:pPr marL="0" indent="0" algn="just">
              <a:buNone/>
            </a:pPr>
            <a:r>
              <a:rPr lang="en-US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&amp; research, e-waste collection, circular economy promotion</a:t>
            </a:r>
          </a:p>
          <a:p>
            <a:pPr marL="0" indent="0" algn="just">
              <a:buNone/>
            </a:pPr>
            <a:r>
              <a:rPr lang="en-US" sz="18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Takeaway: </a:t>
            </a:r>
            <a:r>
              <a:rPr lang="en-US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Uganda is embedding sustainability and circularity in e-waste management.</a:t>
            </a:r>
            <a:endParaRPr lang="en-US" sz="1800" i="1" dirty="0">
              <a:solidFill>
                <a:schemeClr val="accent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AAE547-8381-7257-9AE8-5301DF71E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331-9EF4-4A89-80E9-0025B98C082D}" type="slidenum">
              <a:rPr lang="en-US" smtClean="0"/>
              <a:t>7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20AA2DB-55B6-0B0A-A4F6-C4E439E8AE4A}"/>
              </a:ext>
            </a:extLst>
          </p:cNvPr>
          <p:cNvGrpSpPr/>
          <p:nvPr/>
        </p:nvGrpSpPr>
        <p:grpSpPr>
          <a:xfrm>
            <a:off x="0" y="5715145"/>
            <a:ext cx="9062977" cy="1154430"/>
            <a:chOff x="0" y="5597236"/>
            <a:chExt cx="12265891" cy="1370731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A5088D9-BA88-96F0-19A5-02D46843A89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95"/>
            <a:stretch/>
          </p:blipFill>
          <p:spPr>
            <a:xfrm>
              <a:off x="0" y="5597236"/>
              <a:ext cx="12265891" cy="137073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7A53222B-9B6F-6555-26CE-7BE4151212B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96282" y="5971833"/>
              <a:ext cx="2205836" cy="9311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84716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BBACA-18CE-74FE-40F6-7CA199DDB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49EC7-82C6-31AD-4A5F-2C76FD9C4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7"/>
            <a:ext cx="7886700" cy="965200"/>
          </a:xfrm>
        </p:spPr>
        <p:txBody>
          <a:bodyPr>
            <a:normAutofit/>
          </a:bodyPr>
          <a:lstStyle/>
          <a:p>
            <a:r>
              <a:rPr lang="en-US" sz="28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Challenges</a:t>
            </a:r>
            <a:endParaRPr lang="en-UG" sz="2800" dirty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4AAA46-E6D6-5B54-B989-2CA7EF3A0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331-9EF4-4A89-80E9-0025B98C082D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61F1AD-8BF7-80EE-014A-A8D4DF0113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5"/>
          <a:stretch/>
        </p:blipFill>
        <p:spPr>
          <a:xfrm>
            <a:off x="0" y="5843037"/>
            <a:ext cx="9199418" cy="1028048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D811D74-7910-B3DD-BC55-05E5F66D3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791450" cy="3763517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Limited infrastructure and recycling facilities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Funding gaps for collection project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Low public awareness in rural areas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Informal sector involvement complicates safe disposal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Need for to forma</a:t>
            </a: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lize the national EPR and its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standardization and reporting</a:t>
            </a:r>
            <a:endParaRPr lang="en-UG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B160E7-7563-E4F0-BB34-3D4FB86B87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9503" y="6123274"/>
            <a:ext cx="1654377" cy="69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384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53D79-0C6D-2D38-35B6-8A0897279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E85EF-1339-040E-4BE6-2219DCF6D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7"/>
            <a:ext cx="7886700" cy="965200"/>
          </a:xfrm>
        </p:spPr>
        <p:txBody>
          <a:bodyPr>
            <a:normAutofit/>
          </a:bodyPr>
          <a:lstStyle/>
          <a:p>
            <a:r>
              <a:rPr lang="en-US" sz="28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Conclusion &amp; Way Forward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45E108-01DE-2BC4-97DD-5EA8B0F70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331-9EF4-4A89-80E9-0025B98C082D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6F5BCF-6D11-55EF-5A03-AE4840FD9A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5"/>
          <a:stretch/>
        </p:blipFill>
        <p:spPr>
          <a:xfrm>
            <a:off x="0" y="5843037"/>
            <a:ext cx="9199418" cy="1028048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38AEBE4-9194-1E01-EB4C-C9F30FC39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791450" cy="3763517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Way Forward: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Strengthen collection infrastructure and financing mechanisms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Scale up national collection systems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Continue regional cooperation and knowledge sharing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Uganda’s proactive approach ensures a coordinated, sustainable, and circular e-waste economy across East Africa.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F404C57-6C3D-F8A5-C67B-D58F794236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9503" y="6123274"/>
            <a:ext cx="1654377" cy="69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174248"/>
      </p:ext>
    </p:extLst>
  </p:cSld>
  <p:clrMapOvr>
    <a:masterClrMapping/>
  </p:clrMapOvr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34099</TotalTime>
  <Words>675</Words>
  <Application>Microsoft Office PowerPoint</Application>
  <PresentationFormat>On-screen Show (4:3)</PresentationFormat>
  <Paragraphs>101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Bookman Old Style</vt:lpstr>
      <vt:lpstr>Calibri</vt:lpstr>
      <vt:lpstr>Calibri Light</vt:lpstr>
      <vt:lpstr>Times New Roman</vt:lpstr>
      <vt:lpstr>Wingdings</vt:lpstr>
      <vt:lpstr>5_Office Theme</vt:lpstr>
      <vt:lpstr>PowerPoint Presentation</vt:lpstr>
      <vt:lpstr>National Policy &amp; Strategic Frameworks</vt:lpstr>
      <vt:lpstr>Institutional Coordination &amp; Regulatory Frameworks</vt:lpstr>
      <vt:lpstr> Regional Collaboration &amp; Strategy Development </vt:lpstr>
      <vt:lpstr>Data, Research, and Evidence-Based Policy</vt:lpstr>
      <vt:lpstr>Implémentation of the National e-Waste Collection Initiatives Pilot project:</vt:lpstr>
      <vt:lpstr>Capacity Building, Circular Economy and Way Forward</vt:lpstr>
      <vt:lpstr>Challenges</vt:lpstr>
      <vt:lpstr>Conclusion &amp; Way Forward</vt:lpstr>
      <vt:lpstr>THANK YOU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V2A Our UCC Story</dc:title>
  <dc:creator>Irene Kaggwa Sewankambo</dc:creator>
  <cp:lastModifiedBy>Eng. Olivie Nakamatte</cp:lastModifiedBy>
  <cp:revision>198</cp:revision>
  <cp:lastPrinted>2018-01-16T13:48:05Z</cp:lastPrinted>
  <dcterms:created xsi:type="dcterms:W3CDTF">2015-06-25T03:40:24Z</dcterms:created>
  <dcterms:modified xsi:type="dcterms:W3CDTF">2026-03-16T09:08:28Z</dcterms:modified>
</cp:coreProperties>
</file>