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5" r:id="rId2"/>
    <p:sldId id="256" r:id="rId3"/>
    <p:sldId id="269" r:id="rId4"/>
    <p:sldId id="257" r:id="rId5"/>
    <p:sldId id="258" r:id="rId6"/>
    <p:sldId id="259" r:id="rId7"/>
    <p:sldId id="267" r:id="rId8"/>
    <p:sldId id="261" r:id="rId9"/>
    <p:sldId id="262" r:id="rId10"/>
    <p:sldId id="260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9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1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6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1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8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4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B25C1C-487F-43C1-9298-609E7BFD25C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50137E-F33D-47EE-BBB4-24381527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413" y="1797974"/>
            <a:ext cx="6815669" cy="132080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Presentation on Milestones achieved on Implementation of EACO Regional </a:t>
            </a:r>
            <a:r>
              <a:rPr lang="en-US" sz="3600" dirty="0" err="1" smtClean="0"/>
              <a:t>Ewaste</a:t>
            </a:r>
            <a:r>
              <a:rPr lang="en-US" sz="3600" dirty="0" smtClean="0"/>
              <a:t> Strategy 2022-2027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99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17054"/>
            <a:ext cx="9601196" cy="1113795"/>
          </a:xfrm>
        </p:spPr>
        <p:txBody>
          <a:bodyPr/>
          <a:lstStyle/>
          <a:p>
            <a:r>
              <a:rPr lang="en-US" dirty="0"/>
              <a:t>Resource mobilization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185331"/>
              </p:ext>
            </p:extLst>
          </p:nvPr>
        </p:nvGraphicFramePr>
        <p:xfrm>
          <a:off x="838200" y="1530849"/>
          <a:ext cx="10515600" cy="4143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56984960"/>
                    </a:ext>
                  </a:extLst>
                </a:gridCol>
              </a:tblGrid>
              <a:tr h="414364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>
                          <a:effectLst/>
                        </a:rPr>
                        <a:t>Funding </a:t>
                      </a:r>
                      <a:r>
                        <a:rPr lang="en-US" sz="2000" dirty="0">
                          <a:effectLst/>
                        </a:rPr>
                        <a:t>from ITU for E-waste Survey and GIZ through Waste Alliance for UEEE project in Tanzania.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Uganda has undertaken capacity building , surveys and development of operational plans using donor support form ENABEL, ITU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 has undertaken trainings and awareness with the informal sectors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29820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41" y="521758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Resource Mobilization; </a:t>
            </a:r>
            <a:r>
              <a:rPr lang="en-US" sz="3200" dirty="0"/>
              <a:t>D</a:t>
            </a:r>
            <a:r>
              <a:rPr lang="en-US" sz="3200" dirty="0" smtClean="0"/>
              <a:t>evelopment </a:t>
            </a:r>
            <a:r>
              <a:rPr lang="en-US" sz="3200" dirty="0"/>
              <a:t>of e-waste management-oriented businesses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0689"/>
              </p:ext>
            </p:extLst>
          </p:nvPr>
        </p:nvGraphicFramePr>
        <p:xfrm>
          <a:off x="838200" y="1825625"/>
          <a:ext cx="10515600" cy="421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542509467"/>
                    </a:ext>
                  </a:extLst>
                </a:gridCol>
              </a:tblGrid>
              <a:tr h="1210654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Governments have initiated e-waste management facilities to be run under PPP arrangement.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In Kenya, the Government gave the biggest e-waste dismantling facility land.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In Uganda the Industrial parks and Local Government facilities have been provided to investors for investment in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infrastructure.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000" dirty="0" smtClean="0"/>
                        <a:t>Licensing of collectors and dismantlers is going on across the region Private sector Partnerships are being promoted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6989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5901"/>
            <a:ext cx="9601196" cy="698644"/>
          </a:xfrm>
        </p:spPr>
        <p:txBody>
          <a:bodyPr>
            <a:normAutofit/>
          </a:bodyPr>
          <a:lstStyle/>
          <a:p>
            <a:r>
              <a:rPr lang="en-US" sz="2800" dirty="0"/>
              <a:t>Mainstreaming e-waste issues in educational </a:t>
            </a:r>
            <a:r>
              <a:rPr lang="en-US" sz="2800" dirty="0" smtClean="0"/>
              <a:t>curriculum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97493"/>
              </p:ext>
            </p:extLst>
          </p:nvPr>
        </p:nvGraphicFramePr>
        <p:xfrm>
          <a:off x="930667" y="1294545"/>
          <a:ext cx="105156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958911553"/>
                    </a:ext>
                  </a:extLst>
                </a:gridCol>
              </a:tblGrid>
              <a:tr h="220766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Kenya has introduced E-waste training in its National Industrial Training Authority institutions and some universities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Rwanda; Informal sector training undertaken, </a:t>
                      </a:r>
                      <a:r>
                        <a:rPr lang="en-US" sz="2000" dirty="0" err="1">
                          <a:effectLst/>
                        </a:rPr>
                        <a:t>Govt</a:t>
                      </a:r>
                      <a:r>
                        <a:rPr lang="en-US" sz="2000" dirty="0">
                          <a:effectLst/>
                        </a:rPr>
                        <a:t> Logistics officers trained sponsored by donors.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Uganda; Trainings undertaken for e-waste </a:t>
                      </a:r>
                      <a:r>
                        <a:rPr lang="en-US" sz="2000" dirty="0" smtClean="0">
                          <a:effectLst/>
                        </a:rPr>
                        <a:t>handlers, </a:t>
                      </a:r>
                      <a:r>
                        <a:rPr lang="en-US" sz="2000" dirty="0">
                          <a:effectLst/>
                        </a:rPr>
                        <a:t>Higher learning institutions </a:t>
                      </a:r>
                      <a:r>
                        <a:rPr lang="en-US" sz="2000" dirty="0" smtClean="0">
                          <a:effectLst/>
                        </a:rPr>
                        <a:t>sensitization </a:t>
                      </a:r>
                      <a:r>
                        <a:rPr lang="en-US" sz="2000" dirty="0">
                          <a:effectLst/>
                        </a:rPr>
                        <a:t>on integration in curriculum.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Tanzania; E-waste training mainstreamed in the curriculum at higher learning institutions. 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Burundi; sensitization of higher learning institution On integration.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416598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5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49209"/>
              </p:ext>
            </p:extLst>
          </p:nvPr>
        </p:nvGraphicFramePr>
        <p:xfrm>
          <a:off x="838200" y="1777429"/>
          <a:ext cx="10515600" cy="493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595334"/>
                    </a:ext>
                  </a:extLst>
                </a:gridCol>
              </a:tblGrid>
              <a:tr h="4309573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Thankyou for your attention on key </a:t>
                      </a:r>
                      <a:r>
                        <a:rPr lang="en-US" sz="4000" dirty="0" smtClean="0"/>
                        <a:t>Milestones achieved on Implementation of the Regional </a:t>
                      </a:r>
                      <a:r>
                        <a:rPr lang="en-US" sz="4000" dirty="0" err="1" smtClean="0"/>
                        <a:t>Ewaste</a:t>
                      </a:r>
                      <a:r>
                        <a:rPr lang="en-US" sz="4000" dirty="0" smtClean="0"/>
                        <a:t> Strategy 2022-2027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600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81557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5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9727"/>
            <a:ext cx="10515600" cy="41771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Policy, Legal and regulatory </a:t>
            </a:r>
            <a:r>
              <a:rPr lang="en-US" sz="2800" dirty="0" smtClean="0"/>
              <a:t>frameworks for </a:t>
            </a:r>
            <a:r>
              <a:rPr lang="en-US" sz="2800" dirty="0" err="1" smtClean="0"/>
              <a:t>ewaste</a:t>
            </a:r>
            <a:r>
              <a:rPr lang="en-US" sz="2800" dirty="0" smtClean="0"/>
              <a:t> Management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95103"/>
              </p:ext>
            </p:extLst>
          </p:nvPr>
        </p:nvGraphicFramePr>
        <p:xfrm>
          <a:off x="838200" y="857250"/>
          <a:ext cx="10501993" cy="5110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993">
                  <a:extLst>
                    <a:ext uri="{9D8B030D-6E8A-4147-A177-3AD203B41FA5}">
                      <a16:colId xmlns:a16="http://schemas.microsoft.com/office/drawing/2014/main" val="2370863391"/>
                    </a:ext>
                  </a:extLst>
                </a:gridCol>
              </a:tblGrid>
              <a:tr h="511084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Burundi has a draft E-waste Policy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Kenya has developed  E-waste regulations and Extended Producer Responsibility Regulations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Tanzania has e-Waste regulations formulated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 ;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regulations developed two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management standards developed. Importation of electronic equip regulations, EPR Regulations are being drafted.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South Sudan; Draft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Guidelines have been developed. South Sudan environment policy </a:t>
                      </a:r>
                      <a:r>
                        <a:rPr lang="en-US" sz="2000" dirty="0" smtClean="0">
                          <a:effectLst/>
                        </a:rPr>
                        <a:t>developed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264837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306" y="857250"/>
            <a:ext cx="10515600" cy="417716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Policy, Legal and regulatory </a:t>
            </a:r>
            <a:r>
              <a:rPr lang="en-US" sz="3600" b="1" dirty="0" smtClean="0"/>
              <a:t>frameworks for </a:t>
            </a:r>
            <a:r>
              <a:rPr lang="en-US" sz="3600" b="1" dirty="0" err="1" smtClean="0"/>
              <a:t>ewaste</a:t>
            </a:r>
            <a:r>
              <a:rPr lang="en-US" sz="3600" b="1" dirty="0" smtClean="0"/>
              <a:t> Management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426"/>
              </p:ext>
            </p:extLst>
          </p:nvPr>
        </p:nvGraphicFramePr>
        <p:xfrm>
          <a:off x="390418" y="1376737"/>
          <a:ext cx="11661169" cy="4869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1169">
                  <a:extLst>
                    <a:ext uri="{9D8B030D-6E8A-4147-A177-3AD203B41FA5}">
                      <a16:colId xmlns:a16="http://schemas.microsoft.com/office/drawing/2014/main" val="2370863391"/>
                    </a:ext>
                  </a:extLst>
                </a:gridCol>
              </a:tblGrid>
              <a:tr h="4869951">
                <a:tc>
                  <a:txBody>
                    <a:bodyPr/>
                    <a:lstStyle/>
                    <a:p>
                      <a:pPr marL="342900" indent="-342900" fontAlgn="t"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 smtClean="0"/>
                        <a:t>Uganda; Draft new </a:t>
                      </a:r>
                      <a:r>
                        <a:rPr lang="en-US" sz="2800" b="1" dirty="0" err="1" smtClean="0"/>
                        <a:t>Ewaste</a:t>
                      </a:r>
                      <a:r>
                        <a:rPr lang="en-US" sz="2800" b="1" dirty="0" smtClean="0"/>
                        <a:t> strategy, Draft Regulations on EPR, </a:t>
                      </a:r>
                      <a:r>
                        <a:rPr lang="en-US" sz="2800" b="1" dirty="0" err="1" smtClean="0"/>
                        <a:t>ewaste</a:t>
                      </a:r>
                      <a:r>
                        <a:rPr lang="en-US" sz="2800" b="1" dirty="0" smtClean="0"/>
                        <a:t> issues updated into the National ICT </a:t>
                      </a:r>
                      <a:r>
                        <a:rPr lang="en-US" sz="2800" b="1" dirty="0" smtClean="0"/>
                        <a:t>Policy.</a:t>
                      </a:r>
                      <a:r>
                        <a:rPr lang="en-US" sz="2800" b="1" baseline="0" dirty="0" smtClean="0"/>
                        <a:t> </a:t>
                      </a:r>
                    </a:p>
                    <a:p>
                      <a:pPr marL="0" indent="0" fontAlgn="t">
                        <a:buFont typeface="Courier New" panose="02070309020205020404" pitchFamily="49" charset="0"/>
                        <a:buNone/>
                      </a:pPr>
                      <a:r>
                        <a:rPr lang="en-US" sz="2800" b="1" baseline="0" dirty="0" smtClean="0"/>
                        <a:t>    </a:t>
                      </a:r>
                      <a:r>
                        <a:rPr lang="en-US" sz="2800" b="1" dirty="0" err="1" smtClean="0"/>
                        <a:t>Nema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smtClean="0"/>
                        <a:t>has updated waste management regulations to include </a:t>
                      </a:r>
                      <a:r>
                        <a:rPr lang="en-US" sz="2800" b="1" dirty="0" err="1" smtClean="0"/>
                        <a:t>ewaste</a:t>
                      </a:r>
                      <a:r>
                        <a:rPr lang="en-US" sz="2800" b="1" dirty="0" smtClean="0"/>
                        <a:t>. </a:t>
                      </a:r>
                    </a:p>
                    <a:p>
                      <a:pPr marL="0" indent="0" fontAlgn="t">
                        <a:buFont typeface="Courier New" panose="02070309020205020404" pitchFamily="49" charset="0"/>
                        <a:buNone/>
                      </a:pPr>
                      <a:endParaRPr lang="en-US" sz="2800" dirty="0" smtClean="0"/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 smtClean="0"/>
                        <a:t>Democratic Republic of Congo; Has the Law 11/009 that provides for environmental protection , developed </a:t>
                      </a:r>
                      <a:r>
                        <a:rPr lang="en-US" sz="2800" b="1" dirty="0" err="1" smtClean="0"/>
                        <a:t>ewaste</a:t>
                      </a:r>
                      <a:r>
                        <a:rPr lang="en-US" sz="2800" b="1" dirty="0" smtClean="0"/>
                        <a:t> draft policy. </a:t>
                      </a:r>
                      <a:endParaRPr lang="en-US" sz="2800" dirty="0"/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264837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05716"/>
              </p:ext>
            </p:extLst>
          </p:nvPr>
        </p:nvGraphicFramePr>
        <p:xfrm>
          <a:off x="838200" y="1869622"/>
          <a:ext cx="10515600" cy="471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948238574"/>
                    </a:ext>
                  </a:extLst>
                </a:gridCol>
              </a:tblGrid>
              <a:tr h="471079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A pilot survey was done in 2022 in Burundi and Kenya on E-waste.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South Sudan; Mini survey done 2023 Nov. in Juba and presented at regional workshop.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Uganda; Pilot survey carried out across the country 2022. Assessment of levels of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in Urban Areas undertaken 2024.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Tanzania; National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statistical survey done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Rwanda: </a:t>
                      </a:r>
                      <a:r>
                        <a:rPr lang="en-US" sz="2000" dirty="0" smtClean="0">
                          <a:effectLst/>
                        </a:rPr>
                        <a:t>Survey </a:t>
                      </a:r>
                      <a:r>
                        <a:rPr lang="en-US" sz="2000" dirty="0">
                          <a:effectLst/>
                        </a:rPr>
                        <a:t>undertaken  for informal and formal activities on </a:t>
                      </a:r>
                      <a:r>
                        <a:rPr lang="en-US" sz="2000" dirty="0" err="1">
                          <a:effectLst/>
                        </a:rPr>
                        <a:t>ewaste</a:t>
                      </a:r>
                      <a:r>
                        <a:rPr lang="en-US" sz="2000" dirty="0">
                          <a:effectLst/>
                        </a:rPr>
                        <a:t> management.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380252597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10645"/>
              </p:ext>
            </p:extLst>
          </p:nvPr>
        </p:nvGraphicFramePr>
        <p:xfrm>
          <a:off x="781050" y="365125"/>
          <a:ext cx="105156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81974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effectLst/>
                        </a:rPr>
                        <a:t>Ensuring rationalization of e-waste management infrastructure in the EACO member states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51807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7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in place appropriate mechanisms for collection, transportation and disposal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553411"/>
              </p:ext>
            </p:extLst>
          </p:nvPr>
        </p:nvGraphicFramePr>
        <p:xfrm>
          <a:off x="838200" y="2471524"/>
          <a:ext cx="105156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734626523"/>
                    </a:ext>
                  </a:extLst>
                </a:gridCol>
              </a:tblGrid>
              <a:tr h="213645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 states are currently in the process of implementing EPR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Kenya,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Safaricom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PLC already has a take-back scheme for ICT gadgets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Rwanda EPR Guidelines implementation ongoing, regulations revised 2022-2025.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Uganda EPR Regulations appended to NEMA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ewaste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regulations 2024/2025.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3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209" y="57116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and dismantling </a:t>
            </a:r>
            <a:r>
              <a:rPr lang="en-US" dirty="0" smtClean="0"/>
              <a:t>infrastructure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515841"/>
              </p:ext>
            </p:extLst>
          </p:nvPr>
        </p:nvGraphicFramePr>
        <p:xfrm>
          <a:off x="838200" y="2065106"/>
          <a:ext cx="10515600" cy="4021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595334"/>
                    </a:ext>
                  </a:extLst>
                </a:gridCol>
              </a:tblGrid>
              <a:tr h="402189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Tanzania put in place a second dismantling facility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Uganda; 1 Facility is in place, 4 regional collection centers </a:t>
                      </a:r>
                      <a:r>
                        <a:rPr lang="en-US" sz="2000" dirty="0" smtClean="0">
                          <a:effectLst/>
                        </a:rPr>
                        <a:t>Planned, </a:t>
                      </a:r>
                      <a:r>
                        <a:rPr lang="en-US" sz="2000" dirty="0">
                          <a:effectLst/>
                        </a:rPr>
                        <a:t>preliminary studies have been completed.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South Sudan; </a:t>
                      </a:r>
                      <a:r>
                        <a:rPr lang="en-US" sz="2000" dirty="0" smtClean="0">
                          <a:effectLst/>
                        </a:rPr>
                        <a:t>1 Facility </a:t>
                      </a:r>
                      <a:r>
                        <a:rPr lang="en-US" sz="2000" dirty="0">
                          <a:effectLst/>
                        </a:rPr>
                        <a:t>is being developed.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Rwanda; Facilities are being licensed. 1 facility is running under Public Private Partnership, 6 others are private firms dealing with batteries.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collection points in different </a:t>
                      </a:r>
                      <a:r>
                        <a:rPr lang="en-US" sz="2000" dirty="0" smtClean="0">
                          <a:effectLst/>
                        </a:rPr>
                        <a:t>districts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81557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and dismantling </a:t>
            </a:r>
            <a:r>
              <a:rPr lang="en-US" dirty="0" smtClean="0"/>
              <a:t>infrastructure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6506"/>
              </p:ext>
            </p:extLst>
          </p:nvPr>
        </p:nvGraphicFramePr>
        <p:xfrm>
          <a:off x="838200" y="2589089"/>
          <a:ext cx="10515600" cy="264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595334"/>
                    </a:ext>
                  </a:extLst>
                </a:gridCol>
              </a:tblGrid>
              <a:tr h="235278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>
                          <a:effectLst/>
                        </a:rPr>
                        <a:t>Burundi</a:t>
                      </a:r>
                      <a:r>
                        <a:rPr lang="en-US" sz="2000" dirty="0">
                          <a:effectLst/>
                        </a:rPr>
                        <a:t>; 1 facility has been established for collection and dismantling. 4 other points of collection are  being developed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-Kenya, CA has developed a Green ICT Framework as a guideline. ICT Authority has also set up a collection </a:t>
                      </a:r>
                      <a:r>
                        <a:rPr lang="en-US" sz="2000" dirty="0" err="1">
                          <a:effectLst/>
                        </a:rPr>
                        <a:t>centre</a:t>
                      </a:r>
                      <a:endParaRPr lang="en-US" sz="200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81557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Resource Mobilization; Promote </a:t>
            </a:r>
            <a:r>
              <a:rPr lang="en-US" sz="3100" dirty="0"/>
              <a:t>adoption and implementation of EPR principle </a:t>
            </a:r>
            <a:r>
              <a:rPr lang="en-US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63229"/>
              </p:ext>
            </p:extLst>
          </p:nvPr>
        </p:nvGraphicFramePr>
        <p:xfrm>
          <a:off x="915624" y="1777429"/>
          <a:ext cx="10515600" cy="481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525353945"/>
                    </a:ext>
                  </a:extLst>
                </a:gridCol>
              </a:tblGrid>
              <a:tr h="481858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In progress at member state level.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Kenya formed a PRO and has  EPR regulations.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Rwanda establishing a PRO.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Uganda updating regulations to integrate PRO.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Tanzania started implementation of the EPR (currently collecting advance eco-levy fees which will be used to facilitate different mechanisms for e-waste management</a:t>
                      </a:r>
                      <a:r>
                        <a:rPr lang="en-US" sz="2000" dirty="0" smtClean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effectLst/>
                        </a:rPr>
                        <a:t>Burundi awareness campaigns being undertaken</a:t>
                      </a:r>
                      <a:r>
                        <a:rPr lang="en-US" sz="2000" dirty="0" smtClean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24015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49" y="704731"/>
            <a:ext cx="9601196" cy="8672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 Mobilization; Governments Mobilization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40592"/>
              </p:ext>
            </p:extLst>
          </p:nvPr>
        </p:nvGraphicFramePr>
        <p:xfrm>
          <a:off x="1153549" y="1446847"/>
          <a:ext cx="988490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4901">
                  <a:extLst>
                    <a:ext uri="{9D8B030D-6E8A-4147-A177-3AD203B41FA5}">
                      <a16:colId xmlns:a16="http://schemas.microsoft.com/office/drawing/2014/main" val="3213049635"/>
                    </a:ext>
                  </a:extLst>
                </a:gridCol>
              </a:tblGrid>
              <a:tr h="488845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>
                          <a:effectLst/>
                        </a:rPr>
                        <a:t>Tanzania has eco levy on electronic communication equipment, Other member states are in the process of EPR implementation.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>
                          <a:effectLst/>
                        </a:rPr>
                        <a:t>Rwanda </a:t>
                      </a:r>
                      <a:r>
                        <a:rPr lang="en-US" sz="2400" dirty="0">
                          <a:effectLst/>
                        </a:rPr>
                        <a:t>has initiatives for stakeholder budgeting.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>
                          <a:effectLst/>
                        </a:rPr>
                        <a:t>Uganda </a:t>
                      </a:r>
                      <a:r>
                        <a:rPr lang="en-US" sz="2400" dirty="0">
                          <a:effectLst/>
                        </a:rPr>
                        <a:t>has developed stakeholder action plan and budget for </a:t>
                      </a:r>
                      <a:r>
                        <a:rPr lang="en-US" sz="2400" dirty="0" err="1">
                          <a:effectLst/>
                        </a:rPr>
                        <a:t>ewaste</a:t>
                      </a:r>
                      <a:r>
                        <a:rPr lang="en-US" sz="2400" dirty="0">
                          <a:effectLst/>
                        </a:rPr>
                        <a:t> management</a:t>
                      </a:r>
                      <a:r>
                        <a:rPr lang="en-US" sz="2400" dirty="0" smtClean="0">
                          <a:effectLst/>
                        </a:rPr>
                        <a:t>. participated in an ITU Project on development of capacity on </a:t>
                      </a:r>
                      <a:r>
                        <a:rPr lang="en-US" sz="2400" dirty="0" err="1" smtClean="0">
                          <a:effectLst/>
                        </a:rPr>
                        <a:t>ewaste</a:t>
                      </a:r>
                      <a:r>
                        <a:rPr lang="en-US" sz="2400" dirty="0" smtClean="0">
                          <a:effectLst/>
                        </a:rPr>
                        <a:t> management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Kenya is in the process of EPR implementation where there is provision for levies to fund e-waste </a:t>
                      </a:r>
                      <a:r>
                        <a:rPr lang="en-US" sz="2400" dirty="0" smtClean="0">
                          <a:effectLst/>
                        </a:rPr>
                        <a:t>management.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1165970655"/>
                  </a:ext>
                </a:extLst>
              </a:tr>
              <a:tr h="52269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Courier New" panose="02070309020205020404" pitchFamily="49" charset="0"/>
                        <a:buNone/>
                      </a:pPr>
                      <a:endParaRPr lang="en-US" sz="2400" dirty="0" smtClean="0">
                        <a:effectLst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322810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755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Garamond</vt:lpstr>
      <vt:lpstr>Times New Roman</vt:lpstr>
      <vt:lpstr>Organic</vt:lpstr>
      <vt:lpstr>PowerPoint Presentation</vt:lpstr>
      <vt:lpstr>Policy, Legal and regulatory frameworks for ewaste Management</vt:lpstr>
      <vt:lpstr>Policy, Legal and regulatory frameworks for ewaste Management</vt:lpstr>
      <vt:lpstr>PowerPoint Presentation</vt:lpstr>
      <vt:lpstr>Putting in place appropriate mechanisms for collection, transportation and disposal </vt:lpstr>
      <vt:lpstr>Collection and dismantling infrastructure</vt:lpstr>
      <vt:lpstr>Collection and dismantling infrastructure</vt:lpstr>
      <vt:lpstr>Resource Mobilization; Promote adoption and implementation of EPR principle  </vt:lpstr>
      <vt:lpstr>Resource Mobilization; Governments Mobilization</vt:lpstr>
      <vt:lpstr>Resource mobilization</vt:lpstr>
      <vt:lpstr>Resource Mobilization; Development of e-waste management-oriented businesses </vt:lpstr>
      <vt:lpstr>Mainstreaming e-waste issues in educational curriculum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Policy, Legal and regulatory frameworks for ewaste Management</dc:title>
  <dc:creator>MICHAEL OCERO</dc:creator>
  <cp:lastModifiedBy>MICHAEL OCERO</cp:lastModifiedBy>
  <cp:revision>20</cp:revision>
  <dcterms:created xsi:type="dcterms:W3CDTF">2026-03-16T04:52:14Z</dcterms:created>
  <dcterms:modified xsi:type="dcterms:W3CDTF">2026-03-16T08:50:23Z</dcterms:modified>
</cp:coreProperties>
</file>