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8" r:id="rId3"/>
    <p:sldId id="257" r:id="rId4"/>
    <p:sldId id="258" r:id="rId5"/>
    <p:sldId id="259" r:id="rId6"/>
    <p:sldId id="260" r:id="rId7"/>
    <p:sldId id="261" r:id="rId8"/>
    <p:sldId id="262" r:id="rId9"/>
    <p:sldId id="263" r:id="rId10"/>
    <p:sldId id="267" r:id="rId11"/>
    <p:sldId id="268" r:id="rId12"/>
    <p:sldId id="269" r:id="rId13"/>
    <p:sldId id="270" r:id="rId14"/>
    <p:sldId id="271" r:id="rId15"/>
    <p:sldId id="274" r:id="rId16"/>
    <p:sldId id="275" r:id="rId17"/>
    <p:sldId id="276" r:id="rId18"/>
    <p:sldId id="27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72"/>
    <p:restoredTop sz="93030"/>
  </p:normalViewPr>
  <p:slideViewPr>
    <p:cSldViewPr>
      <p:cViewPr varScale="1">
        <p:scale>
          <a:sx n="69" d="100"/>
          <a:sy n="69" d="100"/>
        </p:scale>
        <p:origin x="1296"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82"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83"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84"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85"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86"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87"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685800" y="2130425"/>
            <a:ext cx="7772400" cy="1470025"/>
          </a:xfrm>
        </p:spPr>
        <p:txBody>
          <a:bodyPr/>
          <a:lstStyle>
            <a:lvl1pPr>
              <a:defRPr b="1">
                <a:latin typeface="Century Gothic" pitchFamily="34" charset="0"/>
              </a:defRPr>
            </a:lvl1pPr>
          </a:lstStyle>
          <a:p>
            <a:r>
              <a:rPr lang="en-US" dirty="0"/>
              <a:t>Click to edit Master title style</a:t>
            </a:r>
          </a:p>
        </p:txBody>
      </p:sp>
      <p:sp>
        <p:nvSpPr>
          <p:cNvPr id="1048582" name="Subtitle 2"/>
          <p:cNvSpPr>
            <a:spLocks noGrp="1"/>
          </p:cNvSpPr>
          <p:nvPr>
            <p:ph type="subTitle" idx="1"/>
          </p:nvPr>
        </p:nvSpPr>
        <p:spPr>
          <a:xfrm>
            <a:off x="1371600" y="3886200"/>
            <a:ext cx="6400800" cy="1752600"/>
          </a:xfrm>
        </p:spPr>
        <p:txBody>
          <a:bodyPr/>
          <a:lstStyle>
            <a:lvl1pPr marL="0" indent="0" algn="ctr">
              <a:buNone/>
              <a:defRPr b="1">
                <a:solidFill>
                  <a:schemeClr val="tx1">
                    <a:tint val="75000"/>
                  </a:schemeClr>
                </a:solidFill>
                <a:latin typeface="Century Gothic"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48583" name="Date Placeholder 3"/>
          <p:cNvSpPr>
            <a:spLocks noGrp="1"/>
          </p:cNvSpPr>
          <p:nvPr>
            <p:ph type="dt" sz="half" idx="10"/>
          </p:nvPr>
        </p:nvSpPr>
        <p:spPr/>
        <p:txBody>
          <a:bodyPr/>
          <a:lstStyle/>
          <a:p>
            <a:fld id="{D967AF43-9160-410E-B072-9679DE034D8D}" type="datetimeFigureOut">
              <a:rPr lang="en-US" smtClean="0"/>
              <a:t>3/15/2026</a:t>
            </a:fld>
            <a:endParaRPr lang="en-US"/>
          </a:p>
        </p:txBody>
      </p:sp>
      <p:sp>
        <p:nvSpPr>
          <p:cNvPr id="1048584" name="Footer Placeholder 4"/>
          <p:cNvSpPr>
            <a:spLocks noGrp="1"/>
          </p:cNvSpPr>
          <p:nvPr>
            <p:ph type="ftr" sz="quarter" idx="11"/>
          </p:nvPr>
        </p:nvSpPr>
        <p:spPr/>
        <p:txBody>
          <a:bodyPr/>
          <a:lstStyle/>
          <a:p>
            <a:endParaRPr lang="en-US"/>
          </a:p>
        </p:txBody>
      </p:sp>
      <p:sp>
        <p:nvSpPr>
          <p:cNvPr id="1048585" name="Slide Number Placeholder 5"/>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49" name="Title 1"/>
          <p:cNvSpPr>
            <a:spLocks noGrp="1"/>
          </p:cNvSpPr>
          <p:nvPr>
            <p:ph type="title"/>
          </p:nvPr>
        </p:nvSpPr>
        <p:spPr/>
        <p:txBody>
          <a:bodyPr/>
          <a:lstStyle/>
          <a:p>
            <a:r>
              <a:rPr lang="en-US"/>
              <a:t>Click to edit Master title style</a:t>
            </a:r>
          </a:p>
        </p:txBody>
      </p:sp>
      <p:sp>
        <p:nvSpPr>
          <p:cNvPr id="1048650"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51" name="Date Placeholder 3"/>
          <p:cNvSpPr>
            <a:spLocks noGrp="1"/>
          </p:cNvSpPr>
          <p:nvPr>
            <p:ph type="dt" sz="half" idx="10"/>
          </p:nvPr>
        </p:nvSpPr>
        <p:spPr/>
        <p:txBody>
          <a:bodyPr/>
          <a:lstStyle/>
          <a:p>
            <a:fld id="{D967AF43-9160-410E-B072-9679DE034D8D}" type="datetimeFigureOut">
              <a:rPr lang="en-US" smtClean="0"/>
              <a:t>3/15/2026</a:t>
            </a:fld>
            <a:endParaRPr lang="en-US"/>
          </a:p>
        </p:txBody>
      </p:sp>
      <p:sp>
        <p:nvSpPr>
          <p:cNvPr id="1048652" name="Footer Placeholder 4"/>
          <p:cNvSpPr>
            <a:spLocks noGrp="1"/>
          </p:cNvSpPr>
          <p:nvPr>
            <p:ph type="ftr" sz="quarter" idx="11"/>
          </p:nvPr>
        </p:nvSpPr>
        <p:spPr/>
        <p:txBody>
          <a:bodyPr/>
          <a:lstStyle/>
          <a:p>
            <a:endParaRPr lang="en-US"/>
          </a:p>
        </p:txBody>
      </p:sp>
      <p:sp>
        <p:nvSpPr>
          <p:cNvPr id="1048653" name="Slide Number Placeholder 5"/>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38"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1048639"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40" name="Date Placeholder 3"/>
          <p:cNvSpPr>
            <a:spLocks noGrp="1"/>
          </p:cNvSpPr>
          <p:nvPr>
            <p:ph type="dt" sz="half" idx="10"/>
          </p:nvPr>
        </p:nvSpPr>
        <p:spPr/>
        <p:txBody>
          <a:bodyPr/>
          <a:lstStyle/>
          <a:p>
            <a:fld id="{D967AF43-9160-410E-B072-9679DE034D8D}" type="datetimeFigureOut">
              <a:rPr lang="en-US" smtClean="0"/>
              <a:t>3/15/2026</a:t>
            </a:fld>
            <a:endParaRPr lang="en-US"/>
          </a:p>
        </p:txBody>
      </p:sp>
      <p:sp>
        <p:nvSpPr>
          <p:cNvPr id="1048641" name="Footer Placeholder 4"/>
          <p:cNvSpPr>
            <a:spLocks noGrp="1"/>
          </p:cNvSpPr>
          <p:nvPr>
            <p:ph type="ftr" sz="quarter" idx="11"/>
          </p:nvPr>
        </p:nvSpPr>
        <p:spPr/>
        <p:txBody>
          <a:bodyPr/>
          <a:lstStyle/>
          <a:p>
            <a:endParaRPr lang="en-US"/>
          </a:p>
        </p:txBody>
      </p:sp>
      <p:sp>
        <p:nvSpPr>
          <p:cNvPr id="1048642" name="Slide Number Placeholder 5"/>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7" name="Title 1"/>
          <p:cNvSpPr>
            <a:spLocks noGrp="1"/>
          </p:cNvSpPr>
          <p:nvPr>
            <p:ph type="title"/>
          </p:nvPr>
        </p:nvSpPr>
        <p:spPr/>
        <p:txBody>
          <a:bodyPr/>
          <a:lstStyle>
            <a:lvl1pPr>
              <a:defRPr b="1">
                <a:latin typeface="Century Gothic" pitchFamily="34" charset="0"/>
              </a:defRPr>
            </a:lvl1pPr>
          </a:lstStyle>
          <a:p>
            <a:r>
              <a:rPr lang="en-US" dirty="0"/>
              <a:t>Click to edit Master title style</a:t>
            </a:r>
          </a:p>
        </p:txBody>
      </p:sp>
      <p:sp>
        <p:nvSpPr>
          <p:cNvPr id="1048588" name="Content Placeholder 2"/>
          <p:cNvSpPr>
            <a:spLocks noGrp="1"/>
          </p:cNvSpPr>
          <p:nvPr>
            <p:ph idx="1"/>
          </p:nvPr>
        </p:nvSpPr>
        <p:spPr/>
        <p:txBody>
          <a:bodyPr/>
          <a:lstStyle>
            <a:lvl1pPr algn="just">
              <a:defRPr>
                <a:latin typeface="Century Gothic" pitchFamily="34" charset="0"/>
              </a:defRPr>
            </a:lvl1pPr>
            <a:lvl2pPr algn="just">
              <a:defRPr>
                <a:latin typeface="Century Gothic" pitchFamily="34" charset="0"/>
              </a:defRPr>
            </a:lvl2pPr>
            <a:lvl3pPr algn="just">
              <a:defRPr>
                <a:latin typeface="Century Gothic" pitchFamily="34" charset="0"/>
              </a:defRPr>
            </a:lvl3pPr>
            <a:lvl4pPr algn="just">
              <a:defRPr>
                <a:latin typeface="Century Gothic" pitchFamily="34" charset="0"/>
              </a:defRPr>
            </a:lvl4pPr>
            <a:lvl5pPr algn="just">
              <a:defRPr>
                <a:latin typeface="Century Gothic"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8589" name="Date Placeholder 3"/>
          <p:cNvSpPr>
            <a:spLocks noGrp="1"/>
          </p:cNvSpPr>
          <p:nvPr>
            <p:ph type="dt" sz="half" idx="10"/>
          </p:nvPr>
        </p:nvSpPr>
        <p:spPr/>
        <p:txBody>
          <a:bodyPr/>
          <a:lstStyle/>
          <a:p>
            <a:fld id="{D967AF43-9160-410E-B072-9679DE034D8D}" type="datetimeFigureOut">
              <a:rPr lang="en-US" smtClean="0"/>
              <a:t>3/15/2026</a:t>
            </a:fld>
            <a:endParaRPr lang="en-US"/>
          </a:p>
        </p:txBody>
      </p:sp>
      <p:sp>
        <p:nvSpPr>
          <p:cNvPr id="1048590" name="Footer Placeholder 4"/>
          <p:cNvSpPr>
            <a:spLocks noGrp="1"/>
          </p:cNvSpPr>
          <p:nvPr>
            <p:ph type="ftr" sz="quarter" idx="11"/>
          </p:nvPr>
        </p:nvSpPr>
        <p:spPr/>
        <p:txBody>
          <a:bodyPr/>
          <a:lstStyle/>
          <a:p>
            <a:endParaRPr lang="en-US"/>
          </a:p>
        </p:txBody>
      </p:sp>
      <p:sp>
        <p:nvSpPr>
          <p:cNvPr id="1048591" name="Slide Number Placeholder 5"/>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54"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1048655"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656" name="Date Placeholder 3"/>
          <p:cNvSpPr>
            <a:spLocks noGrp="1"/>
          </p:cNvSpPr>
          <p:nvPr>
            <p:ph type="dt" sz="half" idx="10"/>
          </p:nvPr>
        </p:nvSpPr>
        <p:spPr/>
        <p:txBody>
          <a:bodyPr/>
          <a:lstStyle/>
          <a:p>
            <a:fld id="{D967AF43-9160-410E-B072-9679DE034D8D}" type="datetimeFigureOut">
              <a:rPr lang="en-US" smtClean="0"/>
              <a:t>3/15/2026</a:t>
            </a:fld>
            <a:endParaRPr lang="en-US"/>
          </a:p>
        </p:txBody>
      </p:sp>
      <p:sp>
        <p:nvSpPr>
          <p:cNvPr id="1048657" name="Footer Placeholder 4"/>
          <p:cNvSpPr>
            <a:spLocks noGrp="1"/>
          </p:cNvSpPr>
          <p:nvPr>
            <p:ph type="ftr" sz="quarter" idx="11"/>
          </p:nvPr>
        </p:nvSpPr>
        <p:spPr/>
        <p:txBody>
          <a:bodyPr/>
          <a:lstStyle/>
          <a:p>
            <a:endParaRPr lang="en-US"/>
          </a:p>
        </p:txBody>
      </p:sp>
      <p:sp>
        <p:nvSpPr>
          <p:cNvPr id="1048658" name="Slide Number Placeholder 5"/>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59" name="Title 1"/>
          <p:cNvSpPr>
            <a:spLocks noGrp="1"/>
          </p:cNvSpPr>
          <p:nvPr>
            <p:ph type="title"/>
          </p:nvPr>
        </p:nvSpPr>
        <p:spPr/>
        <p:txBody>
          <a:bodyPr/>
          <a:lstStyle>
            <a:lvl1pPr>
              <a:defRPr b="1">
                <a:latin typeface="Century Gothic" pitchFamily="34" charset="0"/>
              </a:defRPr>
            </a:lvl1pPr>
          </a:lstStyle>
          <a:p>
            <a:r>
              <a:rPr lang="en-US" dirty="0"/>
              <a:t>Click to edit Master title style</a:t>
            </a:r>
          </a:p>
        </p:txBody>
      </p:sp>
      <p:sp>
        <p:nvSpPr>
          <p:cNvPr id="1048660" name="Content Placeholder 2"/>
          <p:cNvSpPr>
            <a:spLocks noGrp="1"/>
          </p:cNvSpPr>
          <p:nvPr>
            <p:ph sz="half" idx="1"/>
          </p:nvPr>
        </p:nvSpPr>
        <p:spPr>
          <a:xfrm>
            <a:off x="457200" y="1600200"/>
            <a:ext cx="4038600" cy="4525963"/>
          </a:xfrm>
        </p:spPr>
        <p:txBody>
          <a:bodyPr/>
          <a:lstStyle>
            <a:lvl1pPr>
              <a:defRPr sz="2800">
                <a:latin typeface="Century Gothic" pitchFamily="34" charset="0"/>
              </a:defRPr>
            </a:lvl1pPr>
            <a:lvl2pPr>
              <a:defRPr sz="2400">
                <a:latin typeface="Century Gothic" pitchFamily="34" charset="0"/>
              </a:defRPr>
            </a:lvl2pPr>
            <a:lvl3pPr>
              <a:defRPr sz="2000">
                <a:latin typeface="Century Gothic" pitchFamily="34" charset="0"/>
              </a:defRPr>
            </a:lvl3pPr>
            <a:lvl4pPr>
              <a:defRPr sz="1800">
                <a:latin typeface="Century Gothic" pitchFamily="34" charset="0"/>
              </a:defRPr>
            </a:lvl4pPr>
            <a:lvl5pPr>
              <a:defRPr sz="1800">
                <a:latin typeface="Century Gothic"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8661" name="Content Placeholder 3"/>
          <p:cNvSpPr>
            <a:spLocks noGrp="1"/>
          </p:cNvSpPr>
          <p:nvPr>
            <p:ph sz="half" idx="2"/>
          </p:nvPr>
        </p:nvSpPr>
        <p:spPr>
          <a:xfrm>
            <a:off x="4648200" y="1600200"/>
            <a:ext cx="4038600" cy="4525963"/>
          </a:xfrm>
        </p:spPr>
        <p:txBody>
          <a:bodyPr/>
          <a:lstStyle>
            <a:lvl1pPr>
              <a:defRPr sz="2800">
                <a:latin typeface="Century Gothic" pitchFamily="34" charset="0"/>
              </a:defRPr>
            </a:lvl1pPr>
            <a:lvl2pPr>
              <a:defRPr sz="2400">
                <a:latin typeface="Century Gothic" pitchFamily="34" charset="0"/>
              </a:defRPr>
            </a:lvl2pPr>
            <a:lvl3pPr>
              <a:defRPr sz="2000">
                <a:latin typeface="Century Gothic" pitchFamily="34" charset="0"/>
              </a:defRPr>
            </a:lvl3pPr>
            <a:lvl4pPr>
              <a:defRPr sz="1800">
                <a:latin typeface="Century Gothic" pitchFamily="34" charset="0"/>
              </a:defRPr>
            </a:lvl4pPr>
            <a:lvl5pPr>
              <a:defRPr sz="1800">
                <a:latin typeface="Century Gothic"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8662" name="Date Placeholder 4"/>
          <p:cNvSpPr>
            <a:spLocks noGrp="1"/>
          </p:cNvSpPr>
          <p:nvPr>
            <p:ph type="dt" sz="half" idx="10"/>
          </p:nvPr>
        </p:nvSpPr>
        <p:spPr/>
        <p:txBody>
          <a:bodyPr/>
          <a:lstStyle/>
          <a:p>
            <a:fld id="{D967AF43-9160-410E-B072-9679DE034D8D}" type="datetimeFigureOut">
              <a:rPr lang="en-US" smtClean="0"/>
              <a:t>3/15/2026</a:t>
            </a:fld>
            <a:endParaRPr lang="en-US"/>
          </a:p>
        </p:txBody>
      </p:sp>
      <p:sp>
        <p:nvSpPr>
          <p:cNvPr id="1048663" name="Footer Placeholder 5"/>
          <p:cNvSpPr>
            <a:spLocks noGrp="1"/>
          </p:cNvSpPr>
          <p:nvPr>
            <p:ph type="ftr" sz="quarter" idx="11"/>
          </p:nvPr>
        </p:nvSpPr>
        <p:spPr/>
        <p:txBody>
          <a:bodyPr/>
          <a:lstStyle/>
          <a:p>
            <a:endParaRPr lang="en-US"/>
          </a:p>
        </p:txBody>
      </p:sp>
      <p:sp>
        <p:nvSpPr>
          <p:cNvPr id="1048664" name="Slide Number Placeholder 6"/>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65" name="Title 1"/>
          <p:cNvSpPr>
            <a:spLocks noGrp="1"/>
          </p:cNvSpPr>
          <p:nvPr>
            <p:ph type="title"/>
          </p:nvPr>
        </p:nvSpPr>
        <p:spPr/>
        <p:txBody>
          <a:bodyPr/>
          <a:lstStyle/>
          <a:p>
            <a:r>
              <a:rPr lang="en-US"/>
              <a:t>Click to edit Master title style</a:t>
            </a:r>
          </a:p>
        </p:txBody>
      </p:sp>
      <p:sp>
        <p:nvSpPr>
          <p:cNvPr id="1048666"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67"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8"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69"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0" name="Date Placeholder 6"/>
          <p:cNvSpPr>
            <a:spLocks noGrp="1"/>
          </p:cNvSpPr>
          <p:nvPr>
            <p:ph type="dt" sz="half" idx="10"/>
          </p:nvPr>
        </p:nvSpPr>
        <p:spPr/>
        <p:txBody>
          <a:bodyPr/>
          <a:lstStyle/>
          <a:p>
            <a:fld id="{D967AF43-9160-410E-B072-9679DE034D8D}" type="datetimeFigureOut">
              <a:rPr lang="en-US" smtClean="0"/>
              <a:t>3/15/2026</a:t>
            </a:fld>
            <a:endParaRPr lang="en-US"/>
          </a:p>
        </p:txBody>
      </p:sp>
      <p:sp>
        <p:nvSpPr>
          <p:cNvPr id="1048671" name="Footer Placeholder 7"/>
          <p:cNvSpPr>
            <a:spLocks noGrp="1"/>
          </p:cNvSpPr>
          <p:nvPr>
            <p:ph type="ftr" sz="quarter" idx="11"/>
          </p:nvPr>
        </p:nvSpPr>
        <p:spPr/>
        <p:txBody>
          <a:bodyPr/>
          <a:lstStyle/>
          <a:p>
            <a:endParaRPr lang="en-US"/>
          </a:p>
        </p:txBody>
      </p:sp>
      <p:sp>
        <p:nvSpPr>
          <p:cNvPr id="1048672" name="Slide Number Placeholder 8"/>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34" name="Title 1"/>
          <p:cNvSpPr>
            <a:spLocks noGrp="1"/>
          </p:cNvSpPr>
          <p:nvPr>
            <p:ph type="title"/>
          </p:nvPr>
        </p:nvSpPr>
        <p:spPr/>
        <p:txBody>
          <a:bodyPr/>
          <a:lstStyle/>
          <a:p>
            <a:r>
              <a:rPr lang="en-US"/>
              <a:t>Click to edit Master title style</a:t>
            </a:r>
          </a:p>
        </p:txBody>
      </p:sp>
      <p:sp>
        <p:nvSpPr>
          <p:cNvPr id="1048635" name="Date Placeholder 2"/>
          <p:cNvSpPr>
            <a:spLocks noGrp="1"/>
          </p:cNvSpPr>
          <p:nvPr>
            <p:ph type="dt" sz="half" idx="10"/>
          </p:nvPr>
        </p:nvSpPr>
        <p:spPr/>
        <p:txBody>
          <a:bodyPr/>
          <a:lstStyle/>
          <a:p>
            <a:fld id="{D967AF43-9160-410E-B072-9679DE034D8D}" type="datetimeFigureOut">
              <a:rPr lang="en-US" smtClean="0"/>
              <a:t>3/15/2026</a:t>
            </a:fld>
            <a:endParaRPr lang="en-US"/>
          </a:p>
        </p:txBody>
      </p:sp>
      <p:sp>
        <p:nvSpPr>
          <p:cNvPr id="1048636" name="Footer Placeholder 3"/>
          <p:cNvSpPr>
            <a:spLocks noGrp="1"/>
          </p:cNvSpPr>
          <p:nvPr>
            <p:ph type="ftr" sz="quarter" idx="11"/>
          </p:nvPr>
        </p:nvSpPr>
        <p:spPr/>
        <p:txBody>
          <a:bodyPr/>
          <a:lstStyle/>
          <a:p>
            <a:endParaRPr lang="en-US"/>
          </a:p>
        </p:txBody>
      </p:sp>
      <p:sp>
        <p:nvSpPr>
          <p:cNvPr id="1048637" name="Slide Number Placeholder 4"/>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73" name="Date Placeholder 1"/>
          <p:cNvSpPr>
            <a:spLocks noGrp="1"/>
          </p:cNvSpPr>
          <p:nvPr>
            <p:ph type="dt" sz="half" idx="10"/>
          </p:nvPr>
        </p:nvSpPr>
        <p:spPr/>
        <p:txBody>
          <a:bodyPr/>
          <a:lstStyle/>
          <a:p>
            <a:fld id="{D967AF43-9160-410E-B072-9679DE034D8D}" type="datetimeFigureOut">
              <a:rPr lang="en-US" smtClean="0"/>
              <a:t>3/15/2026</a:t>
            </a:fld>
            <a:endParaRPr lang="en-US"/>
          </a:p>
        </p:txBody>
      </p:sp>
      <p:sp>
        <p:nvSpPr>
          <p:cNvPr id="1048674" name="Footer Placeholder 2"/>
          <p:cNvSpPr>
            <a:spLocks noGrp="1"/>
          </p:cNvSpPr>
          <p:nvPr>
            <p:ph type="ftr" sz="quarter" idx="11"/>
          </p:nvPr>
        </p:nvSpPr>
        <p:spPr/>
        <p:txBody>
          <a:bodyPr/>
          <a:lstStyle/>
          <a:p>
            <a:endParaRPr lang="en-US"/>
          </a:p>
        </p:txBody>
      </p:sp>
      <p:sp>
        <p:nvSpPr>
          <p:cNvPr id="1048675" name="Slide Number Placeholder 3"/>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76"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1048677"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8"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79" name="Date Placeholder 4"/>
          <p:cNvSpPr>
            <a:spLocks noGrp="1"/>
          </p:cNvSpPr>
          <p:nvPr>
            <p:ph type="dt" sz="half" idx="10"/>
          </p:nvPr>
        </p:nvSpPr>
        <p:spPr/>
        <p:txBody>
          <a:bodyPr/>
          <a:lstStyle/>
          <a:p>
            <a:fld id="{D967AF43-9160-410E-B072-9679DE034D8D}" type="datetimeFigureOut">
              <a:rPr lang="en-US" smtClean="0"/>
              <a:t>3/15/2026</a:t>
            </a:fld>
            <a:endParaRPr lang="en-US"/>
          </a:p>
        </p:txBody>
      </p:sp>
      <p:sp>
        <p:nvSpPr>
          <p:cNvPr id="1048680" name="Footer Placeholder 5"/>
          <p:cNvSpPr>
            <a:spLocks noGrp="1"/>
          </p:cNvSpPr>
          <p:nvPr>
            <p:ph type="ftr" sz="quarter" idx="11"/>
          </p:nvPr>
        </p:nvSpPr>
        <p:spPr/>
        <p:txBody>
          <a:bodyPr/>
          <a:lstStyle/>
          <a:p>
            <a:endParaRPr lang="en-US"/>
          </a:p>
        </p:txBody>
      </p:sp>
      <p:sp>
        <p:nvSpPr>
          <p:cNvPr id="1048681" name="Slide Number Placeholder 6"/>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43"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1048644"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48645"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46" name="Date Placeholder 4"/>
          <p:cNvSpPr>
            <a:spLocks noGrp="1"/>
          </p:cNvSpPr>
          <p:nvPr>
            <p:ph type="dt" sz="half" idx="10"/>
          </p:nvPr>
        </p:nvSpPr>
        <p:spPr/>
        <p:txBody>
          <a:bodyPr/>
          <a:lstStyle/>
          <a:p>
            <a:fld id="{D967AF43-9160-410E-B072-9679DE034D8D}" type="datetimeFigureOut">
              <a:rPr lang="en-US" smtClean="0"/>
              <a:t>3/15/2026</a:t>
            </a:fld>
            <a:endParaRPr lang="en-US"/>
          </a:p>
        </p:txBody>
      </p:sp>
      <p:sp>
        <p:nvSpPr>
          <p:cNvPr id="1048647" name="Footer Placeholder 5"/>
          <p:cNvSpPr>
            <a:spLocks noGrp="1"/>
          </p:cNvSpPr>
          <p:nvPr>
            <p:ph type="ftr" sz="quarter" idx="11"/>
          </p:nvPr>
        </p:nvSpPr>
        <p:spPr/>
        <p:txBody>
          <a:bodyPr/>
          <a:lstStyle/>
          <a:p>
            <a:endParaRPr lang="en-US"/>
          </a:p>
        </p:txBody>
      </p:sp>
      <p:sp>
        <p:nvSpPr>
          <p:cNvPr id="1048648" name="Slide Number Placeholder 6"/>
          <p:cNvSpPr>
            <a:spLocks noGrp="1"/>
          </p:cNvSpPr>
          <p:nvPr>
            <p:ph type="sldNum" sz="quarter" idx="12"/>
          </p:nvPr>
        </p:nvSpPr>
        <p:spPr/>
        <p:txBody>
          <a:bodyPr/>
          <a:lstStyle/>
          <a:p>
            <a:fld id="{1F12F47B-B2E4-4816-9ADD-F3CF25E0B62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1048577"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7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7AF43-9160-410E-B072-9679DE034D8D}" type="datetimeFigureOut">
              <a:rPr lang="en-US" smtClean="0"/>
              <a:t>3/15/2026</a:t>
            </a:fld>
            <a:endParaRPr lang="en-US"/>
          </a:p>
        </p:txBody>
      </p:sp>
      <p:sp>
        <p:nvSpPr>
          <p:cNvPr id="104857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2F47B-B2E4-4816-9ADD-F3CF25E0B621}" type="slidenum">
              <a:rPr lang="en-US" smtClean="0"/>
              <a:t>‹#›</a:t>
            </a:fld>
            <a:endParaRPr lang="en-US"/>
          </a:p>
        </p:txBody>
      </p:sp>
      <p:pic>
        <p:nvPicPr>
          <p:cNvPr id="2097152" name="Picture 2"/>
          <p:cNvPicPr>
            <a:picLocks noChangeAspect="1" noChangeArrowheads="1"/>
          </p:cNvPicPr>
          <p:nvPr userDrawn="1"/>
        </p:nvPicPr>
        <p:blipFill>
          <a:blip r:embed="rId13"/>
          <a:srcRect/>
          <a:stretch>
            <a:fillRect/>
          </a:stretch>
        </p:blipFill>
        <p:spPr bwMode="auto">
          <a:xfrm>
            <a:off x="0" y="0"/>
            <a:ext cx="9163050" cy="1122363"/>
          </a:xfrm>
          <a:prstGeom prst="rect">
            <a:avLst/>
          </a:prstGeom>
          <a:noFill/>
          <a:ln>
            <a:noFill/>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ctrTitle"/>
          </p:nvPr>
        </p:nvSpPr>
        <p:spPr>
          <a:xfrm>
            <a:off x="685800" y="1295400"/>
            <a:ext cx="7772400" cy="5181600"/>
          </a:xfrm>
        </p:spPr>
        <p:txBody>
          <a:bodyPr>
            <a:normAutofit/>
          </a:bodyPr>
          <a:lstStyle/>
          <a:p>
            <a:r>
              <a:rPr lang="en-US" sz="3200" dirty="0"/>
              <a:t>EACO WG 07 ACTIVITIES AND MILESTONES IN REGIONAL E-WASTE MANAGEMENT AND GREEN ICTs</a:t>
            </a:r>
            <a:br>
              <a:rPr lang="en-US" sz="3200" dirty="0"/>
            </a:br>
            <a:br>
              <a:rPr lang="en-US" sz="3200" dirty="0"/>
            </a:br>
            <a:r>
              <a:rPr lang="en-US" sz="3100" dirty="0"/>
              <a:t>Presented to the 8</a:t>
            </a:r>
            <a:r>
              <a:rPr lang="en-US" sz="3100" baseline="30000" dirty="0"/>
              <a:t>th</a:t>
            </a:r>
            <a:r>
              <a:rPr lang="en-US" sz="3100" dirty="0"/>
              <a:t> E-waste Awareness Workshop 16</a:t>
            </a:r>
            <a:r>
              <a:rPr lang="en-US" sz="3100" baseline="30000" dirty="0"/>
              <a:t>th </a:t>
            </a:r>
            <a:r>
              <a:rPr lang="en-US" sz="3100" dirty="0"/>
              <a:t>- 18</a:t>
            </a:r>
            <a:r>
              <a:rPr lang="en-US" sz="3100" baseline="30000" dirty="0"/>
              <a:t>th</a:t>
            </a:r>
            <a:r>
              <a:rPr lang="en-US" sz="3100" dirty="0"/>
              <a:t> March 2026</a:t>
            </a:r>
            <a:br>
              <a:rPr lang="en-KE" sz="3100" dirty="0"/>
            </a:br>
            <a:br>
              <a:rPr lang="en-US" sz="3100" dirty="0"/>
            </a:br>
            <a:br>
              <a:rPr lang="en-US" sz="3100" dirty="0"/>
            </a:br>
            <a:r>
              <a:rPr lang="en-US" sz="2700" dirty="0"/>
              <a:t>By: Eng. Beatrice LEMA</a:t>
            </a:r>
            <a:br>
              <a:rPr lang="en-US" sz="2700" dirty="0"/>
            </a:br>
            <a:r>
              <a:rPr lang="en-US" sz="2700" dirty="0"/>
              <a:t>Vice-Chairperson | EACO Working Group 7 on E-waste Management and Green ICTs</a:t>
            </a: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Title 1"/>
          <p:cNvSpPr>
            <a:spLocks noGrp="1"/>
          </p:cNvSpPr>
          <p:nvPr>
            <p:ph type="title"/>
          </p:nvPr>
        </p:nvSpPr>
        <p:spPr>
          <a:xfrm>
            <a:off x="467544" y="844277"/>
            <a:ext cx="8229600" cy="832123"/>
          </a:xfrm>
        </p:spPr>
        <p:txBody>
          <a:bodyPr>
            <a:normAutofit/>
          </a:bodyPr>
          <a:lstStyle/>
          <a:p>
            <a:br>
              <a:rPr lang="en-GB" sz="3200" dirty="0"/>
            </a:br>
            <a:r>
              <a:rPr lang="en-GB" sz="3200" dirty="0"/>
              <a:t>Funding and Projects</a:t>
            </a:r>
            <a:endParaRPr lang="en-GB" sz="3200" b="1" dirty="0"/>
          </a:p>
        </p:txBody>
      </p:sp>
      <p:sp>
        <p:nvSpPr>
          <p:cNvPr id="1048613" name="Content Placeholder 2"/>
          <p:cNvSpPr>
            <a:spLocks noGrp="1"/>
          </p:cNvSpPr>
          <p:nvPr>
            <p:ph idx="1"/>
          </p:nvPr>
        </p:nvSpPr>
        <p:spPr>
          <a:xfrm>
            <a:off x="457200" y="1828801"/>
            <a:ext cx="8229600" cy="4953000"/>
          </a:xfrm>
        </p:spPr>
        <p:txBody>
          <a:bodyPr>
            <a:normAutofit/>
          </a:bodyPr>
          <a:lstStyle/>
          <a:p>
            <a:pPr>
              <a:buFont typeface="Wingdings" panose="05000000000000000000" pitchFamily="2" charset="2"/>
              <a:buChar char="Ø"/>
            </a:pPr>
            <a:r>
              <a:rPr lang="en-US" sz="2400" dirty="0"/>
              <a:t>The total amount of required initial investment in the first five years to implement the 1</a:t>
            </a:r>
            <a:r>
              <a:rPr lang="en-US" sz="2400" baseline="30000" dirty="0"/>
              <a:t>st</a:t>
            </a:r>
            <a:r>
              <a:rPr lang="en-US" sz="2400" dirty="0"/>
              <a:t> strategy was estimated at USD 1,680,000, which translates into an average of USD 336,000 per annum </a:t>
            </a:r>
          </a:p>
          <a:p>
            <a:pPr>
              <a:buFont typeface="Wingdings" panose="05000000000000000000" pitchFamily="2" charset="2"/>
              <a:buChar char="Ø"/>
            </a:pPr>
            <a:r>
              <a:rPr lang="en-GB" sz="2400" dirty="0"/>
              <a:t>ITU also committed technical support and funds estimated at $ 100,000 towards Harmonized E-waste Data/Statistics Survey. </a:t>
            </a:r>
          </a:p>
          <a:p>
            <a:pPr>
              <a:buFont typeface="Wingdings" panose="05000000000000000000" pitchFamily="2" charset="2"/>
              <a:buChar char="Ø"/>
            </a:pPr>
            <a:r>
              <a:rPr lang="en-US" sz="2400" dirty="0"/>
              <a:t>EACO is still exploring funding possibilities by other donors including: UNDP, UNEP, DFID, ITU-D, DANIDA, World Bank, Basel Convention, Waste Concepts Kenya, KFW and EU to fully implement the Regional Strategy </a:t>
            </a:r>
          </a:p>
          <a:p>
            <a:pPr>
              <a:buFont typeface="Wingdings" panose="05000000000000000000" pitchFamily="2" charset="2"/>
              <a:buChar char="Ø"/>
            </a:pPr>
            <a:endParaRPr lang="en-GB"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Title 1"/>
          <p:cNvSpPr>
            <a:spLocks noGrp="1"/>
          </p:cNvSpPr>
          <p:nvPr>
            <p:ph type="title"/>
          </p:nvPr>
        </p:nvSpPr>
        <p:spPr>
          <a:xfrm>
            <a:off x="457200" y="1143000"/>
            <a:ext cx="8229600" cy="838200"/>
          </a:xfrm>
        </p:spPr>
        <p:txBody>
          <a:bodyPr>
            <a:normAutofit/>
          </a:bodyPr>
          <a:lstStyle/>
          <a:p>
            <a:r>
              <a:rPr lang="en-US" sz="3600" dirty="0"/>
              <a:t>Capacity building &amp; Awareness workshops</a:t>
            </a:r>
            <a:endParaRPr lang="en-GB" sz="3600" b="1" dirty="0"/>
          </a:p>
        </p:txBody>
      </p:sp>
      <p:sp>
        <p:nvSpPr>
          <p:cNvPr id="1048615" name="Content Placeholder 2"/>
          <p:cNvSpPr>
            <a:spLocks noGrp="1"/>
          </p:cNvSpPr>
          <p:nvPr>
            <p:ph idx="1"/>
          </p:nvPr>
        </p:nvSpPr>
        <p:spPr>
          <a:xfrm>
            <a:off x="457200" y="1981200"/>
            <a:ext cx="8229600" cy="4800600"/>
          </a:xfrm>
        </p:spPr>
        <p:txBody>
          <a:bodyPr>
            <a:noAutofit/>
          </a:bodyPr>
          <a:lstStyle/>
          <a:p>
            <a:pPr>
              <a:buFont typeface="Arial" charset="0"/>
              <a:buChar char="•"/>
            </a:pPr>
            <a:endParaRPr lang="en-US" sz="2400" dirty="0"/>
          </a:p>
          <a:p>
            <a:pPr>
              <a:buFont typeface="Arial" charset="0"/>
              <a:buChar char="•"/>
            </a:pPr>
            <a:r>
              <a:rPr lang="en-US" sz="2400" dirty="0"/>
              <a:t>EACO has undertaken training on E-waste Statistics, Green ICTs and E-waste management in 2016, 2017 and 2019.</a:t>
            </a:r>
          </a:p>
          <a:p>
            <a:pPr>
              <a:buFont typeface="Arial" charset="0"/>
              <a:buChar char="•"/>
            </a:pPr>
            <a:r>
              <a:rPr lang="en-US" sz="2400" dirty="0"/>
              <a:t>A few universities and colleges have incorporated E-waste in their academic curriculum: Kisii University and Multimedia University in Kenya.</a:t>
            </a:r>
          </a:p>
          <a:p>
            <a:r>
              <a:rPr lang="en-US" sz="2400" dirty="0"/>
              <a:t>Successful awareness workshops have been held annually since 2015, to date.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6" name="Title 1"/>
          <p:cNvSpPr>
            <a:spLocks noGrp="1"/>
          </p:cNvSpPr>
          <p:nvPr>
            <p:ph type="title"/>
          </p:nvPr>
        </p:nvSpPr>
        <p:spPr>
          <a:xfrm>
            <a:off x="457200" y="1143000"/>
            <a:ext cx="8229600" cy="838200"/>
          </a:xfrm>
        </p:spPr>
        <p:txBody>
          <a:bodyPr>
            <a:normAutofit/>
          </a:bodyPr>
          <a:lstStyle/>
          <a:p>
            <a:r>
              <a:rPr lang="en-US" sz="3600" dirty="0"/>
              <a:t>Capacity building &amp; Awareness workshops…</a:t>
            </a:r>
            <a:endParaRPr lang="en-GB" sz="3600" b="1" dirty="0"/>
          </a:p>
        </p:txBody>
      </p:sp>
      <p:sp>
        <p:nvSpPr>
          <p:cNvPr id="1048617" name="Content Placeholder 2"/>
          <p:cNvSpPr>
            <a:spLocks noGrp="1"/>
          </p:cNvSpPr>
          <p:nvPr>
            <p:ph idx="1"/>
          </p:nvPr>
        </p:nvSpPr>
        <p:spPr>
          <a:xfrm>
            <a:off x="457200" y="1981200"/>
            <a:ext cx="8229600" cy="4800600"/>
          </a:xfrm>
        </p:spPr>
        <p:txBody>
          <a:bodyPr>
            <a:noAutofit/>
          </a:bodyPr>
          <a:lstStyle/>
          <a:p>
            <a:r>
              <a:rPr lang="en-US" sz="2400" dirty="0"/>
              <a:t>Participation in workshops were more than 150 participants in each and drawn from within and beyond the region comprising: Government Representatives, local, regional and International experts, E-waste collectors, recyclers and other stakeholders.</a:t>
            </a:r>
          </a:p>
          <a:p>
            <a:pPr marL="0" indent="0">
              <a:buNone/>
            </a:pP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8" name="Title 1"/>
          <p:cNvSpPr>
            <a:spLocks noGrp="1"/>
          </p:cNvSpPr>
          <p:nvPr>
            <p:ph type="title"/>
          </p:nvPr>
        </p:nvSpPr>
        <p:spPr>
          <a:xfrm>
            <a:off x="457200" y="1235075"/>
            <a:ext cx="8229600" cy="517525"/>
          </a:xfrm>
        </p:spPr>
        <p:txBody>
          <a:bodyPr>
            <a:normAutofit/>
          </a:bodyPr>
          <a:lstStyle/>
          <a:p>
            <a:br>
              <a:rPr lang="en-US" sz="3200" dirty="0"/>
            </a:br>
            <a:r>
              <a:rPr lang="en-US" sz="3200" dirty="0"/>
              <a:t>E-waste Survey </a:t>
            </a:r>
            <a:br>
              <a:rPr lang="en-US" sz="3200" dirty="0"/>
            </a:br>
            <a:endParaRPr lang="en-US" sz="3200" dirty="0"/>
          </a:p>
        </p:txBody>
      </p:sp>
      <p:sp>
        <p:nvSpPr>
          <p:cNvPr id="1048619" name="Content Placeholder 2"/>
          <p:cNvSpPr>
            <a:spLocks noGrp="1"/>
          </p:cNvSpPr>
          <p:nvPr>
            <p:ph idx="1"/>
          </p:nvPr>
        </p:nvSpPr>
        <p:spPr>
          <a:xfrm>
            <a:off x="457200" y="1828801"/>
            <a:ext cx="8229600" cy="4876799"/>
          </a:xfrm>
        </p:spPr>
        <p:txBody>
          <a:bodyPr>
            <a:noAutofit/>
          </a:bodyPr>
          <a:lstStyle/>
          <a:p>
            <a:r>
              <a:rPr lang="en-US" sz="2400" dirty="0"/>
              <a:t>Aimed at establishing reliable statistics for the region</a:t>
            </a:r>
            <a:r>
              <a:rPr lang="en-US" sz="2400" b="1" dirty="0"/>
              <a:t>.</a:t>
            </a:r>
            <a:endParaRPr lang="en-US" sz="2400" dirty="0"/>
          </a:p>
          <a:p>
            <a:endParaRPr lang="en-US" sz="2400" dirty="0"/>
          </a:p>
          <a:p>
            <a:r>
              <a:rPr lang="en-US" sz="2400" dirty="0"/>
              <a:t>Rwanda, Kenya, Tanzania and Uganda have done their surveys.</a:t>
            </a:r>
          </a:p>
          <a:p>
            <a:endParaRPr lang="en-US" sz="2400" dirty="0"/>
          </a:p>
          <a:p>
            <a:r>
              <a:rPr lang="en-US" sz="2400" dirty="0"/>
              <a:t>Other member countries are undertaking/planning surveys and expected to complete in the near future.</a:t>
            </a:r>
          </a:p>
          <a:p>
            <a:endParaRPr lang="en-US" sz="2400" dirty="0"/>
          </a:p>
          <a:p>
            <a:r>
              <a:rPr lang="en-US" sz="2400" dirty="0"/>
              <a:t>ITU finalized a project to harmonize E-waste Data in 2022, and this has contributed to the EACO Database for reference.</a:t>
            </a:r>
          </a:p>
          <a:p>
            <a:endParaRPr lang="en-US" sz="2800" dirty="0"/>
          </a:p>
          <a:p>
            <a:pPr marL="0" indent="0">
              <a:buNone/>
            </a:pPr>
            <a:endParaRPr lang="en-US" sz="2400" dirty="0"/>
          </a:p>
          <a:p>
            <a:endParaRPr lang="en-GB"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Title 1"/>
          <p:cNvSpPr>
            <a:spLocks noGrp="1"/>
          </p:cNvSpPr>
          <p:nvPr>
            <p:ph type="title"/>
          </p:nvPr>
        </p:nvSpPr>
        <p:spPr>
          <a:xfrm>
            <a:off x="457200" y="1235075"/>
            <a:ext cx="8229600" cy="517525"/>
          </a:xfrm>
        </p:spPr>
        <p:txBody>
          <a:bodyPr>
            <a:normAutofit/>
          </a:bodyPr>
          <a:lstStyle/>
          <a:p>
            <a:br>
              <a:rPr lang="en-US" sz="3200" dirty="0"/>
            </a:br>
            <a:r>
              <a:rPr lang="en-US" sz="3200" dirty="0"/>
              <a:t>Green ICTs</a:t>
            </a:r>
            <a:br>
              <a:rPr lang="en-US" sz="3200" dirty="0"/>
            </a:br>
            <a:endParaRPr lang="en-US" sz="3200" dirty="0"/>
          </a:p>
        </p:txBody>
      </p:sp>
      <p:sp>
        <p:nvSpPr>
          <p:cNvPr id="1048621" name="Content Placeholder 2"/>
          <p:cNvSpPr>
            <a:spLocks noGrp="1"/>
          </p:cNvSpPr>
          <p:nvPr>
            <p:ph idx="1"/>
          </p:nvPr>
        </p:nvSpPr>
        <p:spPr>
          <a:xfrm>
            <a:off x="457200" y="1828801"/>
            <a:ext cx="8229600" cy="4876799"/>
          </a:xfrm>
        </p:spPr>
        <p:txBody>
          <a:bodyPr>
            <a:noAutofit/>
          </a:bodyPr>
          <a:lstStyle/>
          <a:p>
            <a:r>
              <a:rPr lang="en-US" sz="2400" dirty="0"/>
              <a:t>EACO has drafted and is working on comprehensive information paper on Green ICTs which will be recommended for adoption by members </a:t>
            </a:r>
          </a:p>
          <a:p>
            <a:endParaRPr lang="en-US" sz="2400" dirty="0"/>
          </a:p>
          <a:p>
            <a:r>
              <a:rPr lang="en-US" sz="2400" dirty="0"/>
              <a:t>ITU has recognized EACO contributions on Green ICTs during their Green Standards Week and Study Group 5 Meetings</a:t>
            </a:r>
          </a:p>
          <a:p>
            <a:endParaRPr lang="en-US" sz="2800" dirty="0"/>
          </a:p>
          <a:p>
            <a:pPr marL="0" indent="0">
              <a:buNone/>
            </a:pPr>
            <a:endParaRPr lang="en-US" sz="2400" dirty="0"/>
          </a:p>
          <a:p>
            <a:endParaRPr lang="en-GB"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6" name="Title 1"/>
          <p:cNvSpPr>
            <a:spLocks noGrp="1"/>
          </p:cNvSpPr>
          <p:nvPr>
            <p:ph type="title"/>
          </p:nvPr>
        </p:nvSpPr>
        <p:spPr>
          <a:xfrm>
            <a:off x="457200" y="1235075"/>
            <a:ext cx="8229600" cy="517525"/>
          </a:xfrm>
        </p:spPr>
        <p:txBody>
          <a:bodyPr>
            <a:normAutofit/>
          </a:bodyPr>
          <a:lstStyle/>
          <a:p>
            <a:br>
              <a:rPr lang="en-US" sz="3200" dirty="0"/>
            </a:br>
            <a:r>
              <a:rPr lang="en-US" sz="3200" dirty="0"/>
              <a:t>Partnerships</a:t>
            </a:r>
            <a:br>
              <a:rPr lang="en-US" sz="3200" dirty="0"/>
            </a:br>
            <a:endParaRPr lang="en-US" sz="3200" dirty="0"/>
          </a:p>
        </p:txBody>
      </p:sp>
      <p:sp>
        <p:nvSpPr>
          <p:cNvPr id="1048627" name="Content Placeholder 2"/>
          <p:cNvSpPr>
            <a:spLocks noGrp="1"/>
          </p:cNvSpPr>
          <p:nvPr>
            <p:ph idx="1"/>
          </p:nvPr>
        </p:nvSpPr>
        <p:spPr>
          <a:xfrm>
            <a:off x="457200" y="1828801"/>
            <a:ext cx="8229600" cy="4876799"/>
          </a:xfrm>
        </p:spPr>
        <p:txBody>
          <a:bodyPr>
            <a:noAutofit/>
          </a:bodyPr>
          <a:lstStyle/>
          <a:p>
            <a:r>
              <a:rPr lang="en-US" sz="2800" dirty="0"/>
              <a:t>The working group has always worked together with other stakeholders on E-waste.</a:t>
            </a:r>
          </a:p>
          <a:p>
            <a:pPr marL="0" indent="0">
              <a:buNone/>
            </a:pPr>
            <a:endParaRPr lang="en-US" sz="2800" dirty="0"/>
          </a:p>
          <a:p>
            <a:r>
              <a:rPr lang="en-US" sz="2800" dirty="0"/>
              <a:t>The group and workshop participants have visited E-waste facilities in Kenya, Tanzania, Rwanda and Burundi and learnt good lessons.</a:t>
            </a:r>
          </a:p>
          <a:p>
            <a:endParaRPr lang="en-US" sz="2800" dirty="0"/>
          </a:p>
          <a:p>
            <a:pPr marL="0" indent="0">
              <a:buNone/>
            </a:pPr>
            <a:endParaRPr lang="en-US" sz="2400" dirty="0"/>
          </a:p>
          <a:p>
            <a:endParaRPr lang="en-GB"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8" name="Title 1"/>
          <p:cNvSpPr>
            <a:spLocks noGrp="1"/>
          </p:cNvSpPr>
          <p:nvPr>
            <p:ph type="title"/>
          </p:nvPr>
        </p:nvSpPr>
        <p:spPr>
          <a:xfrm>
            <a:off x="457200" y="1140694"/>
            <a:ext cx="8229600" cy="764306"/>
          </a:xfrm>
        </p:spPr>
        <p:txBody>
          <a:bodyPr>
            <a:normAutofit/>
          </a:bodyPr>
          <a:lstStyle/>
          <a:p>
            <a:br>
              <a:rPr lang="en-US" sz="3200" dirty="0"/>
            </a:br>
            <a:br>
              <a:rPr lang="en-US" sz="3200" dirty="0"/>
            </a:br>
            <a:r>
              <a:rPr lang="en-US" sz="3200" dirty="0"/>
              <a:t>Challenges </a:t>
            </a:r>
            <a:br>
              <a:rPr lang="en-US" sz="3200" dirty="0"/>
            </a:br>
            <a:br>
              <a:rPr lang="en-GB" sz="3200" u="sng" dirty="0"/>
            </a:br>
            <a:endParaRPr lang="en-GB" sz="3200" dirty="0"/>
          </a:p>
        </p:txBody>
      </p:sp>
      <p:sp>
        <p:nvSpPr>
          <p:cNvPr id="1048629" name="Content Placeholder 2"/>
          <p:cNvSpPr>
            <a:spLocks noGrp="1"/>
          </p:cNvSpPr>
          <p:nvPr>
            <p:ph idx="1"/>
          </p:nvPr>
        </p:nvSpPr>
        <p:spPr>
          <a:xfrm>
            <a:off x="457200" y="2062808"/>
            <a:ext cx="8229600" cy="4566592"/>
          </a:xfrm>
        </p:spPr>
        <p:txBody>
          <a:bodyPr>
            <a:normAutofit/>
          </a:bodyPr>
          <a:lstStyle/>
          <a:p>
            <a:pPr marL="0" indent="0">
              <a:buNone/>
            </a:pPr>
            <a:endParaRPr lang="en-US" sz="2400" b="1" dirty="0"/>
          </a:p>
          <a:p>
            <a:pPr lvl="0"/>
            <a:r>
              <a:rPr lang="en-US" sz="2400" dirty="0"/>
              <a:t>Inadequate awareness</a:t>
            </a:r>
          </a:p>
          <a:p>
            <a:pPr lvl="0"/>
            <a:r>
              <a:rPr lang="en-US" sz="2400" dirty="0"/>
              <a:t>Limited expertise in the region on the subject matter of Green ICTs and E-Waste.</a:t>
            </a:r>
          </a:p>
          <a:p>
            <a:pPr lvl="0"/>
            <a:r>
              <a:rPr lang="en-US" sz="2400" dirty="0"/>
              <a:t>Inadequate funding.</a:t>
            </a:r>
          </a:p>
          <a:p>
            <a:pPr lvl="0"/>
            <a:r>
              <a:rPr lang="en-US" sz="2400" dirty="0"/>
              <a:t>Inadequate Government support especially on legal framework</a:t>
            </a:r>
          </a:p>
          <a:p>
            <a:pPr lvl="0"/>
            <a:endParaRPr lang="en-US" sz="2000" dirty="0"/>
          </a:p>
          <a:p>
            <a:pPr lvl="0"/>
            <a:endParaRPr lang="en-US" sz="2800" b="1" i="1" dirty="0">
              <a:solidFill>
                <a:srgbClr val="0070C0"/>
              </a:solidFill>
              <a:latin typeface="Century Gothic"/>
              <a:cs typeface="Century Gothic"/>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Title 1"/>
          <p:cNvSpPr>
            <a:spLocks noGrp="1"/>
          </p:cNvSpPr>
          <p:nvPr>
            <p:ph type="title"/>
          </p:nvPr>
        </p:nvSpPr>
        <p:spPr>
          <a:xfrm>
            <a:off x="457200" y="1140694"/>
            <a:ext cx="8229600" cy="764306"/>
          </a:xfrm>
        </p:spPr>
        <p:txBody>
          <a:bodyPr>
            <a:normAutofit/>
          </a:bodyPr>
          <a:lstStyle/>
          <a:p>
            <a:br>
              <a:rPr lang="en-US" sz="3200" dirty="0"/>
            </a:br>
            <a:br>
              <a:rPr lang="en-US" sz="3200" dirty="0"/>
            </a:br>
            <a:r>
              <a:rPr lang="en-US" sz="3200" dirty="0"/>
              <a:t>Future</a:t>
            </a:r>
            <a:br>
              <a:rPr lang="en-GB" sz="3200" u="sng" dirty="0"/>
            </a:br>
            <a:endParaRPr lang="en-GB" sz="3200" dirty="0"/>
          </a:p>
        </p:txBody>
      </p:sp>
      <p:sp>
        <p:nvSpPr>
          <p:cNvPr id="1048631" name="Content Placeholder 2"/>
          <p:cNvSpPr>
            <a:spLocks noGrp="1"/>
          </p:cNvSpPr>
          <p:nvPr>
            <p:ph idx="1"/>
          </p:nvPr>
        </p:nvSpPr>
        <p:spPr>
          <a:xfrm>
            <a:off x="457200" y="2062808"/>
            <a:ext cx="8229600" cy="4566592"/>
          </a:xfrm>
        </p:spPr>
        <p:txBody>
          <a:bodyPr>
            <a:normAutofit/>
          </a:bodyPr>
          <a:lstStyle/>
          <a:p>
            <a:pPr marL="0" indent="0">
              <a:buNone/>
            </a:pPr>
            <a:endParaRPr lang="en-US" sz="2400" b="1" dirty="0"/>
          </a:p>
          <a:p>
            <a:pPr lvl="0"/>
            <a:r>
              <a:rPr lang="en-US" sz="2400" dirty="0"/>
              <a:t>Full implementation of the Regional Strategy</a:t>
            </a:r>
          </a:p>
          <a:p>
            <a:pPr lvl="0"/>
            <a:r>
              <a:rPr lang="en-US" sz="2400" dirty="0"/>
              <a:t>Concerted efforts by both Governments and Private Sector on combating e-waste.</a:t>
            </a:r>
          </a:p>
          <a:p>
            <a:pPr lvl="0"/>
            <a:r>
              <a:rPr lang="en-US" sz="2400" dirty="0"/>
              <a:t>Establishment of a concept note on Regional E-waste Facility</a:t>
            </a:r>
          </a:p>
          <a:p>
            <a:pPr lvl="0"/>
            <a:r>
              <a:rPr lang="en-US" sz="2400" dirty="0"/>
              <a:t>Generation of E-waste Fund through stakeholder collaboration and partnership.</a:t>
            </a:r>
          </a:p>
          <a:p>
            <a:pPr lvl="0"/>
            <a:r>
              <a:rPr lang="en-US" sz="2400" dirty="0"/>
              <a:t>Zero Negative Impact of E-waste in </a:t>
            </a:r>
            <a:r>
              <a:rPr lang="en-US" sz="2400"/>
              <a:t>the region.</a:t>
            </a:r>
            <a:endParaRPr lang="en-US" sz="2400" dirty="0"/>
          </a:p>
          <a:p>
            <a:pPr lvl="0"/>
            <a:endParaRPr lang="en-US" sz="2000" dirty="0"/>
          </a:p>
          <a:p>
            <a:pPr lvl="0"/>
            <a:endParaRPr lang="en-US" sz="2800" b="1" i="1" dirty="0">
              <a:solidFill>
                <a:srgbClr val="0070C0"/>
              </a:solidFill>
              <a:latin typeface="Century Gothic"/>
              <a:cs typeface="Century Gothic"/>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2" name="Title 1"/>
          <p:cNvSpPr>
            <a:spLocks noGrp="1"/>
          </p:cNvSpPr>
          <p:nvPr>
            <p:ph type="title"/>
          </p:nvPr>
        </p:nvSpPr>
        <p:spPr>
          <a:xfrm>
            <a:off x="457200" y="1140694"/>
            <a:ext cx="8229600" cy="764306"/>
          </a:xfrm>
        </p:spPr>
        <p:txBody>
          <a:bodyPr>
            <a:normAutofit/>
          </a:bodyPr>
          <a:lstStyle/>
          <a:p>
            <a:br>
              <a:rPr lang="en-US" sz="3200" dirty="0"/>
            </a:br>
            <a:br>
              <a:rPr lang="en-US" sz="3200" dirty="0"/>
            </a:br>
            <a:br>
              <a:rPr lang="en-GB" sz="3200" u="sng" dirty="0"/>
            </a:br>
            <a:endParaRPr lang="en-GB" sz="3200" dirty="0"/>
          </a:p>
        </p:txBody>
      </p:sp>
      <p:sp>
        <p:nvSpPr>
          <p:cNvPr id="1048633" name="Content Placeholder 2"/>
          <p:cNvSpPr>
            <a:spLocks noGrp="1"/>
          </p:cNvSpPr>
          <p:nvPr>
            <p:ph idx="1"/>
          </p:nvPr>
        </p:nvSpPr>
        <p:spPr>
          <a:xfrm>
            <a:off x="457200" y="2062808"/>
            <a:ext cx="8229600" cy="4566592"/>
          </a:xfrm>
        </p:spPr>
        <p:txBody>
          <a:bodyPr>
            <a:normAutofit/>
          </a:bodyPr>
          <a:lstStyle/>
          <a:p>
            <a:pPr marL="0" indent="0">
              <a:buNone/>
            </a:pPr>
            <a:endParaRPr lang="en-US" sz="2400" b="1" dirty="0"/>
          </a:p>
          <a:p>
            <a:pPr lvl="0"/>
            <a:endParaRPr lang="en-US" sz="2000" dirty="0"/>
          </a:p>
          <a:p>
            <a:pPr lvl="0"/>
            <a:endParaRPr lang="en-US" sz="2800" b="1" i="1" dirty="0">
              <a:solidFill>
                <a:srgbClr val="0070C0"/>
              </a:solidFill>
              <a:latin typeface="Century Gothic"/>
              <a:cs typeface="Century Gothic"/>
            </a:endParaRPr>
          </a:p>
          <a:p>
            <a:pPr marL="0" lvl="0" indent="0" algn="ctr">
              <a:buNone/>
            </a:pPr>
            <a:r>
              <a:rPr lang="en-GB" sz="2800" b="1" i="1" dirty="0">
                <a:solidFill>
                  <a:srgbClr val="0070C0"/>
                </a:solidFill>
                <a:latin typeface="Century Gothic"/>
                <a:cs typeface="Century Gothic"/>
              </a:rPr>
              <a:t>E-waste management starts with you</a:t>
            </a:r>
          </a:p>
          <a:p>
            <a:pPr marL="0" lvl="0" indent="0" algn="ctr">
              <a:buNone/>
            </a:pPr>
            <a:endParaRPr lang="en-GB" sz="2800" b="1" i="1" dirty="0">
              <a:solidFill>
                <a:srgbClr val="0070C0"/>
              </a:solidFill>
              <a:effectLst/>
              <a:latin typeface="Century Gothic"/>
              <a:cs typeface="Century Gothic"/>
            </a:endParaRPr>
          </a:p>
          <a:p>
            <a:pPr marL="0" lvl="0" indent="0" algn="ctr">
              <a:buNone/>
            </a:pPr>
            <a:r>
              <a:rPr lang="en-GB" sz="2800" b="1" i="1" dirty="0">
                <a:solidFill>
                  <a:srgbClr val="0070C0"/>
                </a:solidFill>
                <a:latin typeface="Century Gothic"/>
                <a:cs typeface="Century Gothic"/>
              </a:rPr>
              <a:t>End</a:t>
            </a:r>
            <a:endParaRPr lang="en-US" sz="2800" dirty="0">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1CAB5-D1F6-1BD5-DF9A-9C6A12664823}"/>
              </a:ext>
            </a:extLst>
          </p:cNvPr>
          <p:cNvSpPr>
            <a:spLocks noGrp="1"/>
          </p:cNvSpPr>
          <p:nvPr>
            <p:ph type="title"/>
          </p:nvPr>
        </p:nvSpPr>
        <p:spPr>
          <a:xfrm>
            <a:off x="457200" y="990600"/>
            <a:ext cx="8229600" cy="427038"/>
          </a:xfrm>
        </p:spPr>
        <p:txBody>
          <a:bodyPr>
            <a:normAutofit fontScale="90000"/>
          </a:bodyPr>
          <a:lstStyle/>
          <a:p>
            <a:r>
              <a:rPr lang="en-TZ" dirty="0"/>
              <a:t>Outline</a:t>
            </a:r>
          </a:p>
        </p:txBody>
      </p:sp>
      <p:sp>
        <p:nvSpPr>
          <p:cNvPr id="3" name="Content Placeholder 2">
            <a:extLst>
              <a:ext uri="{FF2B5EF4-FFF2-40B4-BE49-F238E27FC236}">
                <a16:creationId xmlns:a16="http://schemas.microsoft.com/office/drawing/2014/main" id="{629A4F6E-DF50-0354-2E3A-6B3C50BD627E}"/>
              </a:ext>
            </a:extLst>
          </p:cNvPr>
          <p:cNvSpPr>
            <a:spLocks noGrp="1"/>
          </p:cNvSpPr>
          <p:nvPr>
            <p:ph idx="1"/>
          </p:nvPr>
        </p:nvSpPr>
        <p:spPr/>
        <p:txBody>
          <a:bodyPr/>
          <a:lstStyle/>
          <a:p>
            <a:r>
              <a:rPr lang="en-TZ" dirty="0"/>
              <a:t>Background</a:t>
            </a:r>
          </a:p>
          <a:p>
            <a:r>
              <a:rPr lang="en-TZ" dirty="0"/>
              <a:t>Objective</a:t>
            </a:r>
          </a:p>
          <a:p>
            <a:r>
              <a:rPr lang="en-TZ" dirty="0"/>
              <a:t>Membership</a:t>
            </a:r>
          </a:p>
          <a:p>
            <a:r>
              <a:rPr lang="en-TZ" dirty="0"/>
              <a:t>ToR of WG07</a:t>
            </a:r>
          </a:p>
          <a:p>
            <a:r>
              <a:rPr lang="en-TZ" dirty="0"/>
              <a:t>Framework &amp; Committees</a:t>
            </a:r>
          </a:p>
          <a:p>
            <a:r>
              <a:rPr lang="en-TZ" dirty="0"/>
              <a:t>Regional Strategy</a:t>
            </a:r>
          </a:p>
          <a:p>
            <a:endParaRPr lang="en-TZ" dirty="0"/>
          </a:p>
        </p:txBody>
      </p:sp>
    </p:spTree>
    <p:extLst>
      <p:ext uri="{BB962C8B-B14F-4D97-AF65-F5344CB8AC3E}">
        <p14:creationId xmlns:p14="http://schemas.microsoft.com/office/powerpoint/2010/main" val="161688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1"/>
          <p:cNvSpPr>
            <a:spLocks noGrp="1"/>
          </p:cNvSpPr>
          <p:nvPr>
            <p:ph type="title"/>
          </p:nvPr>
        </p:nvSpPr>
        <p:spPr>
          <a:xfrm>
            <a:off x="457200" y="1143000"/>
            <a:ext cx="8229600" cy="685800"/>
          </a:xfrm>
        </p:spPr>
        <p:txBody>
          <a:bodyPr>
            <a:normAutofit/>
          </a:bodyPr>
          <a:lstStyle/>
          <a:p>
            <a:pPr lvl="0"/>
            <a:r>
              <a:rPr lang="en-GB" sz="3600" dirty="0"/>
              <a:t>Background </a:t>
            </a:r>
          </a:p>
        </p:txBody>
      </p:sp>
      <p:sp>
        <p:nvSpPr>
          <p:cNvPr id="1048593" name="Content Placeholder 2"/>
          <p:cNvSpPr>
            <a:spLocks noGrp="1"/>
          </p:cNvSpPr>
          <p:nvPr>
            <p:ph idx="1"/>
          </p:nvPr>
        </p:nvSpPr>
        <p:spPr>
          <a:xfrm>
            <a:off x="457200" y="1828800"/>
            <a:ext cx="8229600" cy="4724400"/>
          </a:xfrm>
        </p:spPr>
        <p:txBody>
          <a:bodyPr>
            <a:normAutofit/>
          </a:bodyPr>
          <a:lstStyle/>
          <a:p>
            <a:r>
              <a:rPr lang="en-GB" sz="2400" dirty="0"/>
              <a:t>The East African Communications Organization (EACO) was established in 2012, as a regional autonomous organization with international legal personality and is headquartered in Kigali Rwanda.</a:t>
            </a:r>
          </a:p>
          <a:p>
            <a:pPr marL="0" indent="0">
              <a:buNone/>
            </a:pPr>
            <a:r>
              <a:rPr lang="en-GB" sz="2400" dirty="0"/>
              <a:t> </a:t>
            </a:r>
          </a:p>
          <a:p>
            <a:r>
              <a:rPr lang="en-GB" sz="2400" dirty="0"/>
              <a:t>EACO brings together national ICT regulators, operators, services providers (in the telecommunication, broadcasting and postal sub-sectors), ICT training institutions and other stakeholders in the communication sector within Burundi, DRC, Kenya, Rwanda, South Sudan, Tanzania and Uganda.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Title 1"/>
          <p:cNvSpPr>
            <a:spLocks noGrp="1"/>
          </p:cNvSpPr>
          <p:nvPr>
            <p:ph type="title"/>
          </p:nvPr>
        </p:nvSpPr>
        <p:spPr>
          <a:xfrm>
            <a:off x="457200" y="1143000"/>
            <a:ext cx="8229600" cy="685800"/>
          </a:xfrm>
        </p:spPr>
        <p:txBody>
          <a:bodyPr>
            <a:normAutofit/>
          </a:bodyPr>
          <a:lstStyle/>
          <a:p>
            <a:pPr lvl="0"/>
            <a:r>
              <a:rPr lang="en-GB" sz="3600" dirty="0"/>
              <a:t>Objective </a:t>
            </a:r>
          </a:p>
        </p:txBody>
      </p:sp>
      <p:sp>
        <p:nvSpPr>
          <p:cNvPr id="1048595" name="Content Placeholder 2"/>
          <p:cNvSpPr>
            <a:spLocks noGrp="1"/>
          </p:cNvSpPr>
          <p:nvPr>
            <p:ph idx="1"/>
          </p:nvPr>
        </p:nvSpPr>
        <p:spPr>
          <a:xfrm>
            <a:off x="457200" y="1828800"/>
            <a:ext cx="8229600" cy="4724400"/>
          </a:xfrm>
        </p:spPr>
        <p:txBody>
          <a:bodyPr>
            <a:normAutofit/>
          </a:bodyPr>
          <a:lstStyle/>
          <a:p>
            <a:r>
              <a:rPr lang="en-GB" sz="2400" dirty="0"/>
              <a:t>The broad objective of EACO is to strengthen and promote cooperation among the seven East African Community (EAC) countries in the development and provision of postal, telecommunication and broadcasting services in East Africa.</a:t>
            </a:r>
          </a:p>
          <a:p>
            <a:pPr marL="0" indent="0">
              <a:buNone/>
            </a:pPr>
            <a:endParaRPr lang="en-GB" sz="2400" dirty="0"/>
          </a:p>
          <a:p>
            <a:r>
              <a:rPr lang="en-GB" sz="2400" dirty="0"/>
              <a:t>EACO is organized in various technical working groups, among other organs. Working Group 07 on E-waste Management and Green ICTs is one such group.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Title 1"/>
          <p:cNvSpPr>
            <a:spLocks noGrp="1"/>
          </p:cNvSpPr>
          <p:nvPr>
            <p:ph type="title"/>
          </p:nvPr>
        </p:nvSpPr>
        <p:spPr>
          <a:xfrm>
            <a:off x="457200" y="1143000"/>
            <a:ext cx="8229600" cy="685800"/>
          </a:xfrm>
        </p:spPr>
        <p:txBody>
          <a:bodyPr>
            <a:normAutofit/>
          </a:bodyPr>
          <a:lstStyle/>
          <a:p>
            <a:pPr lvl="0"/>
            <a:r>
              <a:rPr lang="en-GB" sz="3600" dirty="0"/>
              <a:t>Membership </a:t>
            </a:r>
          </a:p>
        </p:txBody>
      </p:sp>
      <p:sp>
        <p:nvSpPr>
          <p:cNvPr id="1048597" name="Content Placeholder 2"/>
          <p:cNvSpPr>
            <a:spLocks noGrp="1"/>
          </p:cNvSpPr>
          <p:nvPr>
            <p:ph idx="1"/>
          </p:nvPr>
        </p:nvSpPr>
        <p:spPr>
          <a:xfrm>
            <a:off x="457200" y="1828800"/>
            <a:ext cx="8229600" cy="4724400"/>
          </a:xfrm>
        </p:spPr>
        <p:txBody>
          <a:bodyPr>
            <a:normAutofit fontScale="92500" lnSpcReduction="10000"/>
          </a:bodyPr>
          <a:lstStyle/>
          <a:p>
            <a:r>
              <a:rPr lang="en-GB" sz="2400" dirty="0"/>
              <a:t>Burundi</a:t>
            </a:r>
          </a:p>
          <a:p>
            <a:r>
              <a:rPr lang="en-GB" sz="2400" dirty="0"/>
              <a:t>Democratic Republic of Congo</a:t>
            </a:r>
          </a:p>
          <a:p>
            <a:r>
              <a:rPr lang="en-GB" sz="2400" dirty="0"/>
              <a:t>Kenya</a:t>
            </a:r>
          </a:p>
          <a:p>
            <a:r>
              <a:rPr lang="en-GB" sz="2400" dirty="0"/>
              <a:t>Rwanda</a:t>
            </a:r>
          </a:p>
          <a:p>
            <a:r>
              <a:rPr lang="en-GB" sz="2400" dirty="0"/>
              <a:t>South Sudan</a:t>
            </a:r>
          </a:p>
          <a:p>
            <a:r>
              <a:rPr lang="en-GB" sz="2400" dirty="0"/>
              <a:t>Tanzania</a:t>
            </a:r>
          </a:p>
          <a:p>
            <a:r>
              <a:rPr lang="en-GB" sz="2400" dirty="0"/>
              <a:t>Uganda</a:t>
            </a:r>
          </a:p>
          <a:p>
            <a:endParaRPr lang="en-GB" sz="2400" dirty="0"/>
          </a:p>
          <a:p>
            <a:pPr marL="0" indent="0">
              <a:buNone/>
            </a:pPr>
            <a:r>
              <a:rPr lang="en-GB" sz="2400" dirty="0"/>
              <a:t>EACO Secretariat is responsible for coordination of activities</a:t>
            </a:r>
          </a:p>
          <a:p>
            <a:endParaRPr lang="en-GB" sz="2400" dirty="0"/>
          </a:p>
          <a:p>
            <a:pPr marL="0" indent="0">
              <a:buNone/>
            </a:pPr>
            <a:r>
              <a:rPr lang="en-GB" sz="2400" dirty="0"/>
              <a:t>The working group conducts its business through holding physical meetings, online meetings, trainings,  workshops</a:t>
            </a:r>
          </a:p>
          <a:p>
            <a:endParaRPr lang="en-GB" sz="2400" dirty="0"/>
          </a:p>
          <a:p>
            <a:endParaRPr lang="en-GB"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Title 1"/>
          <p:cNvSpPr>
            <a:spLocks noGrp="1"/>
          </p:cNvSpPr>
          <p:nvPr>
            <p:ph type="title"/>
          </p:nvPr>
        </p:nvSpPr>
        <p:spPr>
          <a:xfrm>
            <a:off x="467544" y="1068685"/>
            <a:ext cx="8229600" cy="607715"/>
          </a:xfrm>
        </p:spPr>
        <p:txBody>
          <a:bodyPr>
            <a:normAutofit fontScale="90000"/>
          </a:bodyPr>
          <a:lstStyle/>
          <a:p>
            <a:br>
              <a:rPr lang="en-GB" sz="3600" b="1" dirty="0"/>
            </a:br>
            <a:br>
              <a:rPr lang="en-GB" sz="3600" b="1" dirty="0"/>
            </a:br>
            <a:r>
              <a:rPr lang="en-US" sz="3600" dirty="0"/>
              <a:t>Terms of Reference for the WG 07</a:t>
            </a:r>
            <a:br>
              <a:rPr lang="en-US" sz="3600" dirty="0"/>
            </a:br>
            <a:br>
              <a:rPr lang="en-GB" sz="3600" u="sng" dirty="0"/>
            </a:br>
            <a:endParaRPr lang="en-GB" sz="3600" dirty="0"/>
          </a:p>
        </p:txBody>
      </p:sp>
      <p:sp>
        <p:nvSpPr>
          <p:cNvPr id="1048599" name="Content Placeholder 2"/>
          <p:cNvSpPr>
            <a:spLocks noGrp="1"/>
          </p:cNvSpPr>
          <p:nvPr>
            <p:ph idx="1"/>
          </p:nvPr>
        </p:nvSpPr>
        <p:spPr>
          <a:xfrm>
            <a:off x="457200" y="1447801"/>
            <a:ext cx="8229600" cy="5257800"/>
          </a:xfrm>
        </p:spPr>
        <p:txBody>
          <a:bodyPr>
            <a:normAutofit fontScale="39286" lnSpcReduction="20000"/>
          </a:bodyPr>
          <a:lstStyle/>
          <a:p>
            <a:pPr lvl="0"/>
            <a:endParaRPr lang="en-US" sz="6400" dirty="0"/>
          </a:p>
          <a:p>
            <a:pPr lvl="0"/>
            <a:r>
              <a:rPr lang="en-US" sz="6400" dirty="0"/>
              <a:t>To analyze the level of e-waste in the region and its impact on humans and the environment.</a:t>
            </a:r>
          </a:p>
          <a:p>
            <a:pPr lvl="0"/>
            <a:r>
              <a:rPr lang="en-US" sz="6400" dirty="0"/>
              <a:t>To harmonize policies, strategies and regulations on e-waste management in the region.</a:t>
            </a:r>
          </a:p>
          <a:p>
            <a:pPr lvl="0"/>
            <a:r>
              <a:rPr lang="en-US" sz="6400" dirty="0"/>
              <a:t>To recommend adoption of green ICT best practices by stakeholders in the communications sector.</a:t>
            </a:r>
          </a:p>
          <a:p>
            <a:pPr lvl="0"/>
            <a:r>
              <a:rPr lang="en-US" sz="6400" dirty="0"/>
              <a:t>To recommend national and regional environmentally sound e-waste management systems for the EAC region.</a:t>
            </a:r>
          </a:p>
          <a:p>
            <a:pPr lvl="0"/>
            <a:r>
              <a:rPr lang="en-US" sz="6400" dirty="0"/>
              <a:t>To develop strategies for public awareness on issues relating to e-waste.</a:t>
            </a:r>
          </a:p>
          <a:p>
            <a:endParaRPr lang="en-US" sz="3600" dirty="0"/>
          </a:p>
          <a:p>
            <a:pPr algn="l"/>
            <a:endParaRPr lang="en-GB" sz="2800" u="sng"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Title 1"/>
          <p:cNvSpPr>
            <a:spLocks noGrp="1"/>
          </p:cNvSpPr>
          <p:nvPr>
            <p:ph type="title"/>
          </p:nvPr>
        </p:nvSpPr>
        <p:spPr>
          <a:xfrm>
            <a:off x="467544" y="1068685"/>
            <a:ext cx="8229600" cy="607715"/>
          </a:xfrm>
        </p:spPr>
        <p:txBody>
          <a:bodyPr>
            <a:normAutofit fontScale="90000"/>
          </a:bodyPr>
          <a:lstStyle/>
          <a:p>
            <a:br>
              <a:rPr lang="en-GB" sz="3600" b="1" dirty="0"/>
            </a:br>
            <a:br>
              <a:rPr lang="en-GB" sz="3600" b="1" dirty="0"/>
            </a:br>
            <a:r>
              <a:rPr lang="en-US" sz="3600" dirty="0"/>
              <a:t>Terms of Reference for the WG 07…</a:t>
            </a:r>
            <a:br>
              <a:rPr lang="en-US" sz="3600" dirty="0"/>
            </a:br>
            <a:br>
              <a:rPr lang="en-GB" sz="3600" u="sng" dirty="0"/>
            </a:br>
            <a:endParaRPr lang="en-GB" sz="3600" dirty="0"/>
          </a:p>
        </p:txBody>
      </p:sp>
      <p:sp>
        <p:nvSpPr>
          <p:cNvPr id="1048601" name="Content Placeholder 2"/>
          <p:cNvSpPr>
            <a:spLocks noGrp="1"/>
          </p:cNvSpPr>
          <p:nvPr>
            <p:ph idx="1"/>
          </p:nvPr>
        </p:nvSpPr>
        <p:spPr>
          <a:xfrm>
            <a:off x="457200" y="1447801"/>
            <a:ext cx="8229600" cy="5257800"/>
          </a:xfrm>
        </p:spPr>
        <p:txBody>
          <a:bodyPr>
            <a:normAutofit fontScale="35714" lnSpcReduction="20000"/>
          </a:bodyPr>
          <a:lstStyle/>
          <a:p>
            <a:pPr lvl="0"/>
            <a:endParaRPr lang="en-US" sz="6400" dirty="0"/>
          </a:p>
          <a:p>
            <a:pPr lvl="0"/>
            <a:r>
              <a:rPr lang="en-US" sz="6400" dirty="0"/>
              <a:t>To recommend strategies for collaboration/cooperation between National ICT Regulators, National Environmental Management Authorities and other environmental management Agencies with a view to establishing and strengthening the e-waste management systems within the region.</a:t>
            </a:r>
          </a:p>
          <a:p>
            <a:pPr lvl="0"/>
            <a:endParaRPr lang="en-US" sz="6400" dirty="0"/>
          </a:p>
          <a:p>
            <a:pPr lvl="0"/>
            <a:r>
              <a:rPr lang="en-US" sz="6400" dirty="0"/>
              <a:t>To coordinate and follow up the work of the relevant ITU Study Group(s) and facilitate the development of regional recommendations or contributions relating to the work of this ITU Study Group(s) or other relevant international and regional organization. </a:t>
            </a:r>
          </a:p>
          <a:p>
            <a:pPr lvl="0"/>
            <a:endParaRPr lang="en-US" sz="6400" dirty="0"/>
          </a:p>
          <a:p>
            <a:pPr lvl="0"/>
            <a:r>
              <a:rPr lang="en-US" sz="6400" dirty="0"/>
              <a:t>To harmonize the framework for ICT  counterfeit gadgets management within the region </a:t>
            </a:r>
            <a:endParaRPr lang="en-US" sz="3600" b="1" dirty="0"/>
          </a:p>
          <a:p>
            <a:endParaRPr lang="en-US" sz="3600" dirty="0"/>
          </a:p>
          <a:p>
            <a:pPr algn="l"/>
            <a:endParaRPr lang="en-GB" sz="2800"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Title 1"/>
          <p:cNvSpPr>
            <a:spLocks noGrp="1"/>
          </p:cNvSpPr>
          <p:nvPr>
            <p:ph type="title"/>
          </p:nvPr>
        </p:nvSpPr>
        <p:spPr>
          <a:xfrm>
            <a:off x="467544" y="1068685"/>
            <a:ext cx="8229600" cy="607715"/>
          </a:xfrm>
        </p:spPr>
        <p:txBody>
          <a:bodyPr>
            <a:normAutofit fontScale="90000"/>
          </a:bodyPr>
          <a:lstStyle/>
          <a:p>
            <a:br>
              <a:rPr lang="en-GB" sz="3600" b="1" dirty="0"/>
            </a:br>
            <a:br>
              <a:rPr lang="en-GB" sz="3600" b="1" dirty="0"/>
            </a:br>
            <a:r>
              <a:rPr lang="en-US" sz="3600" dirty="0"/>
              <a:t>Framework &amp; Committees </a:t>
            </a:r>
            <a:br>
              <a:rPr lang="en-US" sz="3600" dirty="0"/>
            </a:br>
            <a:br>
              <a:rPr lang="en-GB" sz="3600" u="sng" dirty="0"/>
            </a:br>
            <a:endParaRPr lang="en-GB" sz="3600" dirty="0"/>
          </a:p>
        </p:txBody>
      </p:sp>
      <p:sp>
        <p:nvSpPr>
          <p:cNvPr id="1048603" name="Content Placeholder 2"/>
          <p:cNvSpPr>
            <a:spLocks noGrp="1"/>
          </p:cNvSpPr>
          <p:nvPr>
            <p:ph idx="1"/>
          </p:nvPr>
        </p:nvSpPr>
        <p:spPr>
          <a:xfrm>
            <a:off x="457200" y="1828801"/>
            <a:ext cx="8229600" cy="4876799"/>
          </a:xfrm>
        </p:spPr>
        <p:txBody>
          <a:bodyPr>
            <a:normAutofit fontScale="64286" lnSpcReduction="20000"/>
          </a:bodyPr>
          <a:lstStyle/>
          <a:p>
            <a:pPr>
              <a:buFontTx/>
              <a:buChar char="-"/>
            </a:pPr>
            <a:r>
              <a:rPr lang="en-US" sz="3600" dirty="0"/>
              <a:t>Model Framework on E-waste Management for the Region.</a:t>
            </a:r>
          </a:p>
          <a:p>
            <a:pPr>
              <a:buFontTx/>
              <a:buChar char="-"/>
            </a:pPr>
            <a:r>
              <a:rPr lang="en-US" sz="3600" dirty="0"/>
              <a:t>The framework gave guidelines to countries regarding formulation of E-waste Management in the region</a:t>
            </a:r>
          </a:p>
          <a:p>
            <a:pPr>
              <a:buFontTx/>
              <a:buChar char="-"/>
            </a:pPr>
            <a:r>
              <a:rPr lang="en-US" sz="3600" dirty="0"/>
              <a:t>Facilitated constitution of National E-waste Steering Committees in the EACO Member countries to coordinate the E-waste strategies within their respective countries</a:t>
            </a:r>
          </a:p>
          <a:p>
            <a:pPr>
              <a:buFontTx/>
              <a:buChar char="-"/>
            </a:pPr>
            <a:r>
              <a:rPr lang="en-US" sz="3600" dirty="0"/>
              <a:t>Established EACO Regional E-waste Management Steering Committee (RSC).</a:t>
            </a:r>
          </a:p>
          <a:p>
            <a:pPr>
              <a:buFontTx/>
              <a:buChar char="-"/>
            </a:pPr>
            <a:r>
              <a:rPr lang="en-US" sz="3600" dirty="0"/>
              <a:t>The Committee consists of Chairpersons and Secretaries of the National Steering Committees (NSC).</a:t>
            </a:r>
          </a:p>
          <a:p>
            <a:pPr>
              <a:buFontTx/>
              <a:buChar char="-"/>
            </a:pPr>
            <a:endParaRPr lang="en-US" sz="3600" dirty="0"/>
          </a:p>
          <a:p>
            <a:endParaRPr lang="en-US" sz="3600" dirty="0"/>
          </a:p>
          <a:p>
            <a:pPr algn="l"/>
            <a:endParaRPr lang="en-GB" sz="2800" u="sn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Title 1"/>
          <p:cNvSpPr>
            <a:spLocks noGrp="1"/>
          </p:cNvSpPr>
          <p:nvPr>
            <p:ph type="title"/>
          </p:nvPr>
        </p:nvSpPr>
        <p:spPr>
          <a:xfrm>
            <a:off x="467544" y="844277"/>
            <a:ext cx="8229600" cy="984523"/>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pPr>
            <a:r>
              <a:rPr lang="en-US" sz="3200" dirty="0"/>
              <a:t>Regional Strategy</a:t>
            </a:r>
          </a:p>
        </p:txBody>
      </p:sp>
      <p:sp>
        <p:nvSpPr>
          <p:cNvPr id="1048605" name="Content Placeholder 2"/>
          <p:cNvSpPr>
            <a:spLocks noGrp="1"/>
          </p:cNvSpPr>
          <p:nvPr>
            <p:ph idx="1"/>
          </p:nvPr>
        </p:nvSpPr>
        <p:spPr>
          <a:xfrm>
            <a:off x="446856" y="1676400"/>
            <a:ext cx="8229600" cy="4953000"/>
          </a:xfrm>
        </p:spPr>
        <p:txBody>
          <a:bodyPr>
            <a:normAutofit fontScale="92500" lnSpcReduction="10000"/>
          </a:bodyPr>
          <a:lstStyle/>
          <a:p>
            <a:r>
              <a:rPr lang="en-US" sz="2400" dirty="0"/>
              <a:t>The Regional Committee formulated the 1</a:t>
            </a:r>
            <a:r>
              <a:rPr lang="en-US" sz="2400" baseline="30000" dirty="0"/>
              <a:t>st</a:t>
            </a:r>
            <a:r>
              <a:rPr lang="en-US" sz="2400" dirty="0"/>
              <a:t> Regional E-waste Strategy in July, 2017 in Kampala, Uganda and the 2</a:t>
            </a:r>
            <a:r>
              <a:rPr lang="en-US" sz="2400" baseline="30000" dirty="0"/>
              <a:t>nd</a:t>
            </a:r>
            <a:r>
              <a:rPr lang="en-US" sz="2400" dirty="0"/>
              <a:t> Strategy covering 2022 – 2027. </a:t>
            </a:r>
          </a:p>
          <a:p>
            <a:r>
              <a:rPr lang="en-US" sz="2400" dirty="0"/>
              <a:t>Pillars of strategy:</a:t>
            </a:r>
          </a:p>
          <a:p>
            <a:pPr lvl="1"/>
            <a:r>
              <a:rPr lang="en-US" sz="2000" dirty="0"/>
              <a:t>Policy, Legal and Regulatory framework</a:t>
            </a:r>
          </a:p>
          <a:p>
            <a:pPr lvl="1"/>
            <a:r>
              <a:rPr lang="en-US" sz="2000" dirty="0"/>
              <a:t>Infrastructure for e-waste management </a:t>
            </a:r>
          </a:p>
          <a:p>
            <a:pPr lvl="1"/>
            <a:r>
              <a:rPr lang="en-US" sz="2000" dirty="0"/>
              <a:t>Resource mobilization</a:t>
            </a:r>
          </a:p>
          <a:p>
            <a:pPr lvl="1"/>
            <a:r>
              <a:rPr lang="en-US" sz="2000" dirty="0"/>
              <a:t>Coordination, institutional alignment </a:t>
            </a:r>
          </a:p>
          <a:p>
            <a:pPr lvl="1"/>
            <a:r>
              <a:rPr lang="en-US" sz="2000" dirty="0"/>
              <a:t>Capacity building, research and innovation</a:t>
            </a:r>
            <a:endParaRPr lang="en-US" sz="2400" dirty="0"/>
          </a:p>
          <a:p>
            <a:r>
              <a:rPr lang="en-US" sz="2400" dirty="0"/>
              <a:t>The strategy has been shared by the National E-waste Steering Committees in the member countries. </a:t>
            </a:r>
          </a:p>
          <a:p>
            <a:r>
              <a:rPr lang="en-US" sz="2400" dirty="0"/>
              <a:t>Strategy is currently at different stages of implementation by various countries. Regional Steering Committee is strengthening the framework for monitoring and evaluating its implementation.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1038</Words>
  <Application>Microsoft Office PowerPoint</Application>
  <PresentationFormat>On-screen Show (4:3)</PresentationFormat>
  <Paragraphs>109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Century Gothic</vt:lpstr>
      <vt:lpstr>Wingdings</vt:lpstr>
      <vt:lpstr>Office Theme</vt:lpstr>
      <vt:lpstr>EACO WG 07 ACTIVITIES AND MILESTONES IN REGIONAL E-WASTE MANAGEMENT AND GREEN ICTs  Presented to the 8th E-waste Awareness Workshop 16th - 18th March 2026   By: Eng. Beatrice LEMA Vice-Chairperson | EACO Working Group 7 on E-waste Management and Green ICTs</vt:lpstr>
      <vt:lpstr>Outline</vt:lpstr>
      <vt:lpstr>Background </vt:lpstr>
      <vt:lpstr>Objective </vt:lpstr>
      <vt:lpstr>Membership </vt:lpstr>
      <vt:lpstr>  Terms of Reference for the WG 07  </vt:lpstr>
      <vt:lpstr>  Terms of Reference for the WG 07…  </vt:lpstr>
      <vt:lpstr>  Framework &amp; Committees   </vt:lpstr>
      <vt:lpstr>Regional Strategy</vt:lpstr>
      <vt:lpstr> Funding and Projects</vt:lpstr>
      <vt:lpstr>Capacity building &amp; Awareness workshops</vt:lpstr>
      <vt:lpstr>Capacity building &amp; Awareness workshops…</vt:lpstr>
      <vt:lpstr> E-waste Survey  </vt:lpstr>
      <vt:lpstr> Green ICTs </vt:lpstr>
      <vt:lpstr> Partnerships </vt:lpstr>
      <vt:lpstr>  Challenges   </vt:lpstr>
      <vt:lpstr>  Future </vt:lpstr>
      <vt:lpstr>   </vt:lpstr>
    </vt:vector>
  </TitlesOfParts>
  <Company>CCK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of the EACO E-Transactions Taskforce</dc:title>
  <dc:creator>ISL</dc:creator>
  <cp:lastModifiedBy>Dr. Norah Sitati</cp:lastModifiedBy>
  <cp:revision>2</cp:revision>
  <dcterms:created xsi:type="dcterms:W3CDTF">2013-06-24T04:56:34Z</dcterms:created>
  <dcterms:modified xsi:type="dcterms:W3CDTF">2026-03-15T21:50:30Z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2ec25ffe7ded4ae0863f3c52c4e3dbad</vt:lpwstr>
  </property>
</Properties>
</file>