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CD00"/>
    <a:srgbClr val="C8CFD0"/>
    <a:srgbClr val="50AC32"/>
    <a:srgbClr val="AFD9A0"/>
    <a:srgbClr val="FFFAE7"/>
    <a:srgbClr val="6E7D80"/>
    <a:srgbClr val="495B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D7E8E0-C228-402F-BB16-2C36A788EA69}" v="3" dt="2026-03-17T07:38:02.3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41" d="100"/>
          <a:sy n="141" d="100"/>
        </p:scale>
        <p:origin x="66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rien Specker" userId="1224939729_tp_dropbox_plus" providerId="OAuth2" clId="{A5DB35EA-1E58-4456-ABBA-662972C7C61E}"/>
    <pc:docChg chg="undo custSel modSld">
      <pc:chgData name="Adrien Specker" userId="1224939729_tp_dropbox_plus" providerId="OAuth2" clId="{A5DB35EA-1E58-4456-ABBA-662972C7C61E}" dt="2026-03-17T07:38:29.836" v="1097" actId="1076"/>
      <pc:docMkLst>
        <pc:docMk/>
      </pc:docMkLst>
      <pc:sldChg chg="modSp mod">
        <pc:chgData name="Adrien Specker" userId="1224939729_tp_dropbox_plus" providerId="OAuth2" clId="{A5DB35EA-1E58-4456-ABBA-662972C7C61E}" dt="2026-03-17T07:02:43.569" v="332" actId="14100"/>
        <pc:sldMkLst>
          <pc:docMk/>
          <pc:sldMk cId="0" sldId="257"/>
        </pc:sldMkLst>
        <pc:spChg chg="mod">
          <ac:chgData name="Adrien Specker" userId="1224939729_tp_dropbox_plus" providerId="OAuth2" clId="{A5DB35EA-1E58-4456-ABBA-662972C7C61E}" dt="2026-03-17T07:02:11.348" v="331" actId="20577"/>
          <ac:spMkLst>
            <pc:docMk/>
            <pc:sldMk cId="0" sldId="257"/>
            <ac:spMk id="8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0:29.788" v="11" actId="20577"/>
          <ac:spMkLst>
            <pc:docMk/>
            <pc:sldMk cId="0" sldId="257"/>
            <ac:spMk id="9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7T07:02:43.569" v="332" actId="14100"/>
          <ac:spMkLst>
            <pc:docMk/>
            <pc:sldMk cId="0" sldId="257"/>
            <ac:spMk id="16" creationId="{00000000-0000-0000-0000-000000000000}"/>
          </ac:spMkLst>
        </pc:spChg>
      </pc:sldChg>
      <pc:sldChg chg="delSp modSp mod">
        <pc:chgData name="Adrien Specker" userId="1224939729_tp_dropbox_plus" providerId="OAuth2" clId="{A5DB35EA-1E58-4456-ABBA-662972C7C61E}" dt="2026-03-17T07:05:03.604" v="373" actId="20577"/>
        <pc:sldMkLst>
          <pc:docMk/>
          <pc:sldMk cId="0" sldId="258"/>
        </pc:sldMkLst>
        <pc:spChg chg="mod">
          <ac:chgData name="Adrien Specker" userId="1224939729_tp_dropbox_plus" providerId="OAuth2" clId="{A5DB35EA-1E58-4456-ABBA-662972C7C61E}" dt="2026-03-16T09:14:16.778" v="25" actId="2711"/>
          <ac:spMkLst>
            <pc:docMk/>
            <pc:sldMk cId="0" sldId="258"/>
            <ac:spMk id="2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09:33.530" v="1" actId="2085"/>
          <ac:spMkLst>
            <pc:docMk/>
            <pc:sldMk cId="0" sldId="258"/>
            <ac:spMk id="3" creationId="{00000000-0000-0000-0000-000000000000}"/>
          </ac:spMkLst>
        </pc:spChg>
        <pc:spChg chg="del">
          <ac:chgData name="Adrien Specker" userId="1224939729_tp_dropbox_plus" providerId="OAuth2" clId="{A5DB35EA-1E58-4456-ABBA-662972C7C61E}" dt="2026-03-16T09:09:43.176" v="2" actId="478"/>
          <ac:spMkLst>
            <pc:docMk/>
            <pc:sldMk cId="0" sldId="258"/>
            <ac:spMk id="5" creationId="{00000000-0000-0000-0000-000000000000}"/>
          </ac:spMkLst>
        </pc:spChg>
        <pc:spChg chg="del">
          <ac:chgData name="Adrien Specker" userId="1224939729_tp_dropbox_plus" providerId="OAuth2" clId="{A5DB35EA-1E58-4456-ABBA-662972C7C61E}" dt="2026-03-16T09:09:47.809" v="3" actId="478"/>
          <ac:spMkLst>
            <pc:docMk/>
            <pc:sldMk cId="0" sldId="258"/>
            <ac:spMk id="6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1:32.147" v="16" actId="207"/>
          <ac:spMkLst>
            <pc:docMk/>
            <pc:sldMk cId="0" sldId="258"/>
            <ac:spMk id="8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4:16.778" v="25" actId="2711"/>
          <ac:spMkLst>
            <pc:docMk/>
            <pc:sldMk cId="0" sldId="258"/>
            <ac:spMk id="9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0:52.090" v="13" actId="2085"/>
          <ac:spMkLst>
            <pc:docMk/>
            <pc:sldMk cId="0" sldId="258"/>
            <ac:spMk id="10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7T07:03:42.021" v="336" actId="20577"/>
          <ac:spMkLst>
            <pc:docMk/>
            <pc:sldMk cId="0" sldId="258"/>
            <ac:spMk id="11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1:16.797" v="15" actId="207"/>
          <ac:spMkLst>
            <pc:docMk/>
            <pc:sldMk cId="0" sldId="258"/>
            <ac:spMk id="13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4:16.778" v="25" actId="2711"/>
          <ac:spMkLst>
            <pc:docMk/>
            <pc:sldMk cId="0" sldId="258"/>
            <ac:spMk id="14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7T07:03:54.145" v="342" actId="20577"/>
          <ac:spMkLst>
            <pc:docMk/>
            <pc:sldMk cId="0" sldId="258"/>
            <ac:spMk id="15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4:16.778" v="25" actId="2711"/>
          <ac:spMkLst>
            <pc:docMk/>
            <pc:sldMk cId="0" sldId="258"/>
            <ac:spMk id="16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1:16.797" v="15" actId="207"/>
          <ac:spMkLst>
            <pc:docMk/>
            <pc:sldMk cId="0" sldId="258"/>
            <ac:spMk id="17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0:52.090" v="13" actId="2085"/>
          <ac:spMkLst>
            <pc:docMk/>
            <pc:sldMk cId="0" sldId="258"/>
            <ac:spMk id="18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7T07:04:00.616" v="344" actId="20577"/>
          <ac:spMkLst>
            <pc:docMk/>
            <pc:sldMk cId="0" sldId="258"/>
            <ac:spMk id="19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4:16.778" v="25" actId="2711"/>
          <ac:spMkLst>
            <pc:docMk/>
            <pc:sldMk cId="0" sldId="258"/>
            <ac:spMk id="21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4:16.778" v="25" actId="2711"/>
          <ac:spMkLst>
            <pc:docMk/>
            <pc:sldMk cId="0" sldId="258"/>
            <ac:spMk id="22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1:57.038" v="19" actId="2085"/>
          <ac:spMkLst>
            <pc:docMk/>
            <pc:sldMk cId="0" sldId="258"/>
            <ac:spMk id="23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7T07:04:08.466" v="348" actId="20577"/>
          <ac:spMkLst>
            <pc:docMk/>
            <pc:sldMk cId="0" sldId="258"/>
            <ac:spMk id="24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7T07:04:24.085" v="359" actId="20577"/>
          <ac:spMkLst>
            <pc:docMk/>
            <pc:sldMk cId="0" sldId="258"/>
            <ac:spMk id="25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4:16.778" v="25" actId="2711"/>
          <ac:spMkLst>
            <pc:docMk/>
            <pc:sldMk cId="0" sldId="258"/>
            <ac:spMk id="26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1:57.038" v="19" actId="2085"/>
          <ac:spMkLst>
            <pc:docMk/>
            <pc:sldMk cId="0" sldId="258"/>
            <ac:spMk id="27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7T07:04:13.685" v="350" actId="20577"/>
          <ac:spMkLst>
            <pc:docMk/>
            <pc:sldMk cId="0" sldId="258"/>
            <ac:spMk id="28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7T07:05:03.604" v="373" actId="20577"/>
          <ac:spMkLst>
            <pc:docMk/>
            <pc:sldMk cId="0" sldId="258"/>
            <ac:spMk id="29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4:16.778" v="25" actId="2711"/>
          <ac:spMkLst>
            <pc:docMk/>
            <pc:sldMk cId="0" sldId="258"/>
            <ac:spMk id="30" creationId="{0D8C9EC3-B3BD-CA25-5809-EB4B7AEA9C00}"/>
          </ac:spMkLst>
        </pc:spChg>
      </pc:sldChg>
      <pc:sldChg chg="delSp modSp mod">
        <pc:chgData name="Adrien Specker" userId="1224939729_tp_dropbox_plus" providerId="OAuth2" clId="{A5DB35EA-1E58-4456-ABBA-662972C7C61E}" dt="2026-03-17T07:06:22.274" v="391" actId="20577"/>
        <pc:sldMkLst>
          <pc:docMk/>
          <pc:sldMk cId="0" sldId="259"/>
        </pc:sldMkLst>
        <pc:spChg chg="mod">
          <ac:chgData name="Adrien Specker" userId="1224939729_tp_dropbox_plus" providerId="OAuth2" clId="{A5DB35EA-1E58-4456-ABBA-662972C7C61E}" dt="2026-03-16T09:14:31.896" v="26" actId="2711"/>
          <ac:spMkLst>
            <pc:docMk/>
            <pc:sldMk cId="0" sldId="259"/>
            <ac:spMk id="2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4:31.896" v="26" actId="2711"/>
          <ac:spMkLst>
            <pc:docMk/>
            <pc:sldMk cId="0" sldId="259"/>
            <ac:spMk id="3" creationId="{00000000-0000-0000-0000-000000000000}"/>
          </ac:spMkLst>
        </pc:spChg>
        <pc:spChg chg="del">
          <ac:chgData name="Adrien Specker" userId="1224939729_tp_dropbox_plus" providerId="OAuth2" clId="{A5DB35EA-1E58-4456-ABBA-662972C7C61E}" dt="2026-03-16T09:13:50.920" v="24" actId="478"/>
          <ac:spMkLst>
            <pc:docMk/>
            <pc:sldMk cId="0" sldId="259"/>
            <ac:spMk id="5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4:31.896" v="26" actId="2711"/>
          <ac:spMkLst>
            <pc:docMk/>
            <pc:sldMk cId="0" sldId="259"/>
            <ac:spMk id="6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7T07:05:23.580" v="377" actId="20577"/>
          <ac:spMkLst>
            <pc:docMk/>
            <pc:sldMk cId="0" sldId="259"/>
            <ac:spMk id="7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4:31.896" v="26" actId="2711"/>
          <ac:spMkLst>
            <pc:docMk/>
            <pc:sldMk cId="0" sldId="259"/>
            <ac:spMk id="8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7T07:05:59.680" v="381" actId="20577"/>
          <ac:spMkLst>
            <pc:docMk/>
            <pc:sldMk cId="0" sldId="259"/>
            <ac:spMk id="9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5:13.181" v="35" actId="1076"/>
          <ac:spMkLst>
            <pc:docMk/>
            <pc:sldMk cId="0" sldId="259"/>
            <ac:spMk id="10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7T07:06:22.274" v="391" actId="20577"/>
          <ac:spMkLst>
            <pc:docMk/>
            <pc:sldMk cId="0" sldId="259"/>
            <ac:spMk id="11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6:04.311" v="67" actId="122"/>
          <ac:spMkLst>
            <pc:docMk/>
            <pc:sldMk cId="0" sldId="259"/>
            <ac:spMk id="12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4:31.896" v="26" actId="2711"/>
          <ac:spMkLst>
            <pc:docMk/>
            <pc:sldMk cId="0" sldId="259"/>
            <ac:spMk id="13" creationId="{BEDFEAEE-CA9A-1BB2-9572-C1F60F9073FB}"/>
          </ac:spMkLst>
        </pc:spChg>
      </pc:sldChg>
      <pc:sldChg chg="delSp modSp mod">
        <pc:chgData name="Adrien Specker" userId="1224939729_tp_dropbox_plus" providerId="OAuth2" clId="{A5DB35EA-1E58-4456-ABBA-662972C7C61E}" dt="2026-03-16T09:16:45.879" v="71" actId="2711"/>
        <pc:sldMkLst>
          <pc:docMk/>
          <pc:sldMk cId="0" sldId="260"/>
        </pc:sldMkLst>
        <pc:spChg chg="mod">
          <ac:chgData name="Adrien Specker" userId="1224939729_tp_dropbox_plus" providerId="OAuth2" clId="{A5DB35EA-1E58-4456-ABBA-662972C7C61E}" dt="2026-03-16T09:16:45.879" v="71" actId="2711"/>
          <ac:spMkLst>
            <pc:docMk/>
            <pc:sldMk cId="0" sldId="260"/>
            <ac:spMk id="2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6:45.879" v="71" actId="2711"/>
          <ac:spMkLst>
            <pc:docMk/>
            <pc:sldMk cId="0" sldId="260"/>
            <ac:spMk id="3" creationId="{00000000-0000-0000-0000-000000000000}"/>
          </ac:spMkLst>
        </pc:spChg>
        <pc:spChg chg="del">
          <ac:chgData name="Adrien Specker" userId="1224939729_tp_dropbox_plus" providerId="OAuth2" clId="{A5DB35EA-1E58-4456-ABBA-662972C7C61E}" dt="2026-03-16T09:16:21.535" v="70" actId="478"/>
          <ac:spMkLst>
            <pc:docMk/>
            <pc:sldMk cId="0" sldId="260"/>
            <ac:spMk id="5" creationId="{00000000-0000-0000-0000-000000000000}"/>
          </ac:spMkLst>
        </pc:spChg>
        <pc:spChg chg="del">
          <ac:chgData name="Adrien Specker" userId="1224939729_tp_dropbox_plus" providerId="OAuth2" clId="{A5DB35EA-1E58-4456-ABBA-662972C7C61E}" dt="2026-03-16T09:16:21.535" v="70" actId="478"/>
          <ac:spMkLst>
            <pc:docMk/>
            <pc:sldMk cId="0" sldId="260"/>
            <ac:spMk id="6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6:45.879" v="71" actId="2711"/>
          <ac:spMkLst>
            <pc:docMk/>
            <pc:sldMk cId="0" sldId="260"/>
            <ac:spMk id="7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6:45.879" v="71" actId="2711"/>
          <ac:spMkLst>
            <pc:docMk/>
            <pc:sldMk cId="0" sldId="260"/>
            <ac:spMk id="15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6:45.879" v="71" actId="2711"/>
          <ac:spMkLst>
            <pc:docMk/>
            <pc:sldMk cId="0" sldId="260"/>
            <ac:spMk id="16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6:45.879" v="71" actId="2711"/>
          <ac:spMkLst>
            <pc:docMk/>
            <pc:sldMk cId="0" sldId="260"/>
            <ac:spMk id="19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6:45.879" v="71" actId="2711"/>
          <ac:spMkLst>
            <pc:docMk/>
            <pc:sldMk cId="0" sldId="260"/>
            <ac:spMk id="20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6:45.879" v="71" actId="2711"/>
          <ac:spMkLst>
            <pc:docMk/>
            <pc:sldMk cId="0" sldId="260"/>
            <ac:spMk id="24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6:45.879" v="71" actId="2711"/>
          <ac:spMkLst>
            <pc:docMk/>
            <pc:sldMk cId="0" sldId="260"/>
            <ac:spMk id="30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6:45.879" v="71" actId="2711"/>
          <ac:spMkLst>
            <pc:docMk/>
            <pc:sldMk cId="0" sldId="260"/>
            <ac:spMk id="31" creationId="{00000000-0000-0000-0000-000000000000}"/>
          </ac:spMkLst>
        </pc:spChg>
      </pc:sldChg>
      <pc:sldChg chg="delSp modSp mod">
        <pc:chgData name="Adrien Specker" userId="1224939729_tp_dropbox_plus" providerId="OAuth2" clId="{A5DB35EA-1E58-4456-ABBA-662972C7C61E}" dt="2026-03-17T07:28:03.011" v="642" actId="20577"/>
        <pc:sldMkLst>
          <pc:docMk/>
          <pc:sldMk cId="0" sldId="261"/>
        </pc:sldMkLst>
        <pc:spChg chg="mod">
          <ac:chgData name="Adrien Specker" userId="1224939729_tp_dropbox_plus" providerId="OAuth2" clId="{A5DB35EA-1E58-4456-ABBA-662972C7C61E}" dt="2026-03-16T09:16:57.456" v="73" actId="2085"/>
          <ac:spMkLst>
            <pc:docMk/>
            <pc:sldMk cId="0" sldId="261"/>
            <ac:spMk id="2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6:57.456" v="73" actId="2085"/>
          <ac:spMkLst>
            <pc:docMk/>
            <pc:sldMk cId="0" sldId="261"/>
            <ac:spMk id="3" creationId="{00000000-0000-0000-0000-000000000000}"/>
          </ac:spMkLst>
        </pc:spChg>
        <pc:spChg chg="del">
          <ac:chgData name="Adrien Specker" userId="1224939729_tp_dropbox_plus" providerId="OAuth2" clId="{A5DB35EA-1E58-4456-ABBA-662972C7C61E}" dt="2026-03-16T09:17:00.180" v="74" actId="478"/>
          <ac:spMkLst>
            <pc:docMk/>
            <pc:sldMk cId="0" sldId="261"/>
            <ac:spMk id="5" creationId="{00000000-0000-0000-0000-000000000000}"/>
          </ac:spMkLst>
        </pc:spChg>
        <pc:spChg chg="del">
          <ac:chgData name="Adrien Specker" userId="1224939729_tp_dropbox_plus" providerId="OAuth2" clId="{A5DB35EA-1E58-4456-ABBA-662972C7C61E}" dt="2026-03-16T09:17:03.478" v="75" actId="478"/>
          <ac:spMkLst>
            <pc:docMk/>
            <pc:sldMk cId="0" sldId="261"/>
            <ac:spMk id="6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7:08.208" v="76" actId="2711"/>
          <ac:spMkLst>
            <pc:docMk/>
            <pc:sldMk cId="0" sldId="261"/>
            <ac:spMk id="9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7T07:08:12.379" v="432" actId="20577"/>
          <ac:spMkLst>
            <pc:docMk/>
            <pc:sldMk cId="0" sldId="261"/>
            <ac:spMk id="12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7T07:26:32.008" v="535" actId="1076"/>
          <ac:spMkLst>
            <pc:docMk/>
            <pc:sldMk cId="0" sldId="261"/>
            <ac:spMk id="14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7T07:25:56.430" v="440" actId="20577"/>
          <ac:spMkLst>
            <pc:docMk/>
            <pc:sldMk cId="0" sldId="261"/>
            <ac:spMk id="17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7T07:08:19.133" v="436" actId="20577"/>
          <ac:spMkLst>
            <pc:docMk/>
            <pc:sldMk cId="0" sldId="261"/>
            <ac:spMk id="18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7T07:27:38.288" v="631" actId="20577"/>
          <ac:spMkLst>
            <pc:docMk/>
            <pc:sldMk cId="0" sldId="261"/>
            <ac:spMk id="19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7:08.208" v="76" actId="2711"/>
          <ac:spMkLst>
            <pc:docMk/>
            <pc:sldMk cId="0" sldId="261"/>
            <ac:spMk id="21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7:08.208" v="76" actId="2711"/>
          <ac:spMkLst>
            <pc:docMk/>
            <pc:sldMk cId="0" sldId="261"/>
            <ac:spMk id="22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7T07:25:59.319" v="442" actId="20577"/>
          <ac:spMkLst>
            <pc:docMk/>
            <pc:sldMk cId="0" sldId="261"/>
            <ac:spMk id="23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7T07:07:59.205" v="424" actId="20577"/>
          <ac:spMkLst>
            <pc:docMk/>
            <pc:sldMk cId="0" sldId="261"/>
            <ac:spMk id="24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7T07:27:28.497" v="630" actId="20577"/>
          <ac:spMkLst>
            <pc:docMk/>
            <pc:sldMk cId="0" sldId="261"/>
            <ac:spMk id="25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7:08.208" v="76" actId="2711"/>
          <ac:spMkLst>
            <pc:docMk/>
            <pc:sldMk cId="0" sldId="261"/>
            <ac:spMk id="26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7:08.208" v="76" actId="2711"/>
          <ac:spMkLst>
            <pc:docMk/>
            <pc:sldMk cId="0" sldId="261"/>
            <ac:spMk id="27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7:08.208" v="76" actId="2711"/>
          <ac:spMkLst>
            <pc:docMk/>
            <pc:sldMk cId="0" sldId="261"/>
            <ac:spMk id="28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7T07:28:03.011" v="642" actId="20577"/>
          <ac:spMkLst>
            <pc:docMk/>
            <pc:sldMk cId="0" sldId="261"/>
            <ac:spMk id="31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7:08.208" v="76" actId="2711"/>
          <ac:spMkLst>
            <pc:docMk/>
            <pc:sldMk cId="0" sldId="261"/>
            <ac:spMk id="36" creationId="{00000000-0000-0000-0000-000000000000}"/>
          </ac:spMkLst>
        </pc:spChg>
      </pc:sldChg>
      <pc:sldChg chg="delSp modSp mod">
        <pc:chgData name="Adrien Specker" userId="1224939729_tp_dropbox_plus" providerId="OAuth2" clId="{A5DB35EA-1E58-4456-ABBA-662972C7C61E}" dt="2026-03-17T07:28:57.931" v="691" actId="20577"/>
        <pc:sldMkLst>
          <pc:docMk/>
          <pc:sldMk cId="0" sldId="262"/>
        </pc:sldMkLst>
        <pc:spChg chg="mod">
          <ac:chgData name="Adrien Specker" userId="1224939729_tp_dropbox_plus" providerId="OAuth2" clId="{A5DB35EA-1E58-4456-ABBA-662972C7C61E}" dt="2026-03-16T09:17:17.617" v="78" actId="2085"/>
          <ac:spMkLst>
            <pc:docMk/>
            <pc:sldMk cId="0" sldId="262"/>
            <ac:spMk id="2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7:17.617" v="78" actId="2085"/>
          <ac:spMkLst>
            <pc:docMk/>
            <pc:sldMk cId="0" sldId="262"/>
            <ac:spMk id="3" creationId="{00000000-0000-0000-0000-000000000000}"/>
          </ac:spMkLst>
        </pc:spChg>
        <pc:spChg chg="del">
          <ac:chgData name="Adrien Specker" userId="1224939729_tp_dropbox_plus" providerId="OAuth2" clId="{A5DB35EA-1E58-4456-ABBA-662972C7C61E}" dt="2026-03-16T09:17:19.987" v="79" actId="478"/>
          <ac:spMkLst>
            <pc:docMk/>
            <pc:sldMk cId="0" sldId="262"/>
            <ac:spMk id="5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7:25.600" v="80" actId="2711"/>
          <ac:spMkLst>
            <pc:docMk/>
            <pc:sldMk cId="0" sldId="262"/>
            <ac:spMk id="6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7:25.600" v="80" actId="2711"/>
          <ac:spMkLst>
            <pc:docMk/>
            <pc:sldMk cId="0" sldId="262"/>
            <ac:spMk id="7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7:25.600" v="80" actId="2711"/>
          <ac:spMkLst>
            <pc:docMk/>
            <pc:sldMk cId="0" sldId="262"/>
            <ac:spMk id="9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7T07:28:27.295" v="685" actId="20577"/>
          <ac:spMkLst>
            <pc:docMk/>
            <pc:sldMk cId="0" sldId="262"/>
            <ac:spMk id="10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7:25.600" v="80" actId="2711"/>
          <ac:spMkLst>
            <pc:docMk/>
            <pc:sldMk cId="0" sldId="262"/>
            <ac:spMk id="11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7:25.600" v="80" actId="2711"/>
          <ac:spMkLst>
            <pc:docMk/>
            <pc:sldMk cId="0" sldId="262"/>
            <ac:spMk id="14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7:25.600" v="80" actId="2711"/>
          <ac:spMkLst>
            <pc:docMk/>
            <pc:sldMk cId="0" sldId="262"/>
            <ac:spMk id="15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7:25.600" v="80" actId="2711"/>
          <ac:spMkLst>
            <pc:docMk/>
            <pc:sldMk cId="0" sldId="262"/>
            <ac:spMk id="17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7:25.600" v="80" actId="2711"/>
          <ac:spMkLst>
            <pc:docMk/>
            <pc:sldMk cId="0" sldId="262"/>
            <ac:spMk id="18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7T07:28:57.931" v="691" actId="20577"/>
          <ac:spMkLst>
            <pc:docMk/>
            <pc:sldMk cId="0" sldId="262"/>
            <ac:spMk id="22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7:25.600" v="80" actId="2711"/>
          <ac:spMkLst>
            <pc:docMk/>
            <pc:sldMk cId="0" sldId="262"/>
            <ac:spMk id="23" creationId="{1A667FFF-6796-6A53-440F-6E1FB3A4F7DD}"/>
          </ac:spMkLst>
        </pc:spChg>
      </pc:sldChg>
      <pc:sldChg chg="delSp modSp mod">
        <pc:chgData name="Adrien Specker" userId="1224939729_tp_dropbox_plus" providerId="OAuth2" clId="{A5DB35EA-1E58-4456-ABBA-662972C7C61E}" dt="2026-03-17T07:29:29.354" v="728" actId="20577"/>
        <pc:sldMkLst>
          <pc:docMk/>
          <pc:sldMk cId="0" sldId="263"/>
        </pc:sldMkLst>
        <pc:spChg chg="mod">
          <ac:chgData name="Adrien Specker" userId="1224939729_tp_dropbox_plus" providerId="OAuth2" clId="{A5DB35EA-1E58-4456-ABBA-662972C7C61E}" dt="2026-03-16T09:17:46.193" v="85" actId="2711"/>
          <ac:spMkLst>
            <pc:docMk/>
            <pc:sldMk cId="0" sldId="263"/>
            <ac:spMk id="2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7:35.150" v="82" actId="2085"/>
          <ac:spMkLst>
            <pc:docMk/>
            <pc:sldMk cId="0" sldId="263"/>
            <ac:spMk id="3" creationId="{00000000-0000-0000-0000-000000000000}"/>
          </ac:spMkLst>
        </pc:spChg>
        <pc:spChg chg="del">
          <ac:chgData name="Adrien Specker" userId="1224939729_tp_dropbox_plus" providerId="OAuth2" clId="{A5DB35EA-1E58-4456-ABBA-662972C7C61E}" dt="2026-03-16T09:17:36.981" v="83" actId="478"/>
          <ac:spMkLst>
            <pc:docMk/>
            <pc:sldMk cId="0" sldId="263"/>
            <ac:spMk id="5" creationId="{00000000-0000-0000-0000-000000000000}"/>
          </ac:spMkLst>
        </pc:spChg>
        <pc:spChg chg="del">
          <ac:chgData name="Adrien Specker" userId="1224939729_tp_dropbox_plus" providerId="OAuth2" clId="{A5DB35EA-1E58-4456-ABBA-662972C7C61E}" dt="2026-03-16T09:17:41.115" v="84" actId="478"/>
          <ac:spMkLst>
            <pc:docMk/>
            <pc:sldMk cId="0" sldId="263"/>
            <ac:spMk id="6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7:46.193" v="85" actId="2711"/>
          <ac:spMkLst>
            <pc:docMk/>
            <pc:sldMk cId="0" sldId="263"/>
            <ac:spMk id="7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10:06:59.911" v="275" actId="207"/>
          <ac:spMkLst>
            <pc:docMk/>
            <pc:sldMk cId="0" sldId="263"/>
            <ac:spMk id="8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7:46.193" v="85" actId="2711"/>
          <ac:spMkLst>
            <pc:docMk/>
            <pc:sldMk cId="0" sldId="263"/>
            <ac:spMk id="9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7:46.193" v="85" actId="2711"/>
          <ac:spMkLst>
            <pc:docMk/>
            <pc:sldMk cId="0" sldId="263"/>
            <ac:spMk id="10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7:46.193" v="85" actId="2711"/>
          <ac:spMkLst>
            <pc:docMk/>
            <pc:sldMk cId="0" sldId="263"/>
            <ac:spMk id="11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7:46.193" v="85" actId="2711"/>
          <ac:spMkLst>
            <pc:docMk/>
            <pc:sldMk cId="0" sldId="263"/>
            <ac:spMk id="15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10:07:35.424" v="283" actId="207"/>
          <ac:spMkLst>
            <pc:docMk/>
            <pc:sldMk cId="0" sldId="263"/>
            <ac:spMk id="17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10:07:33.911" v="280" actId="207"/>
          <ac:spMkLst>
            <pc:docMk/>
            <pc:sldMk cId="0" sldId="263"/>
            <ac:spMk id="18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10:07:34.721" v="282" actId="207"/>
          <ac:spMkLst>
            <pc:docMk/>
            <pc:sldMk cId="0" sldId="263"/>
            <ac:spMk id="19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7:46.193" v="85" actId="2711"/>
          <ac:spMkLst>
            <pc:docMk/>
            <pc:sldMk cId="0" sldId="263"/>
            <ac:spMk id="20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10:07:34.721" v="282" actId="207"/>
          <ac:spMkLst>
            <pc:docMk/>
            <pc:sldMk cId="0" sldId="263"/>
            <ac:spMk id="21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7:46.193" v="85" actId="2711"/>
          <ac:spMkLst>
            <pc:docMk/>
            <pc:sldMk cId="0" sldId="263"/>
            <ac:spMk id="22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7T07:29:29.354" v="728" actId="20577"/>
          <ac:spMkLst>
            <pc:docMk/>
            <pc:sldMk cId="0" sldId="263"/>
            <ac:spMk id="25" creationId="{00000000-0000-0000-0000-000000000000}"/>
          </ac:spMkLst>
        </pc:spChg>
      </pc:sldChg>
      <pc:sldChg chg="delSp modSp mod">
        <pc:chgData name="Adrien Specker" userId="1224939729_tp_dropbox_plus" providerId="OAuth2" clId="{A5DB35EA-1E58-4456-ABBA-662972C7C61E}" dt="2026-03-17T07:32:10.368" v="782" actId="20577"/>
        <pc:sldMkLst>
          <pc:docMk/>
          <pc:sldMk cId="0" sldId="264"/>
        </pc:sldMkLst>
        <pc:spChg chg="mod">
          <ac:chgData name="Adrien Specker" userId="1224939729_tp_dropbox_plus" providerId="OAuth2" clId="{A5DB35EA-1E58-4456-ABBA-662972C7C61E}" dt="2026-03-16T09:18:01.118" v="87" actId="2085"/>
          <ac:spMkLst>
            <pc:docMk/>
            <pc:sldMk cId="0" sldId="264"/>
            <ac:spMk id="2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8:09.059" v="89" actId="2711"/>
          <ac:spMkLst>
            <pc:docMk/>
            <pc:sldMk cId="0" sldId="264"/>
            <ac:spMk id="3" creationId="{00000000-0000-0000-0000-000000000000}"/>
          </ac:spMkLst>
        </pc:spChg>
        <pc:spChg chg="del">
          <ac:chgData name="Adrien Specker" userId="1224939729_tp_dropbox_plus" providerId="OAuth2" clId="{A5DB35EA-1E58-4456-ABBA-662972C7C61E}" dt="2026-03-16T09:18:03.435" v="88" actId="478"/>
          <ac:spMkLst>
            <pc:docMk/>
            <pc:sldMk cId="0" sldId="264"/>
            <ac:spMk id="5" creationId="{00000000-0000-0000-0000-000000000000}"/>
          </ac:spMkLst>
        </pc:spChg>
        <pc:spChg chg="del">
          <ac:chgData name="Adrien Specker" userId="1224939729_tp_dropbox_plus" providerId="OAuth2" clId="{A5DB35EA-1E58-4456-ABBA-662972C7C61E}" dt="2026-03-16T09:18:03.435" v="88" actId="478"/>
          <ac:spMkLst>
            <pc:docMk/>
            <pc:sldMk cId="0" sldId="264"/>
            <ac:spMk id="6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8:09.059" v="89" actId="2711"/>
          <ac:spMkLst>
            <pc:docMk/>
            <pc:sldMk cId="0" sldId="264"/>
            <ac:spMk id="7" creationId="{00000000-0000-0000-0000-000000000000}"/>
          </ac:spMkLst>
        </pc:spChg>
        <pc:spChg chg="del">
          <ac:chgData name="Adrien Specker" userId="1224939729_tp_dropbox_plus" providerId="OAuth2" clId="{A5DB35EA-1E58-4456-ABBA-662972C7C61E}" dt="2026-03-17T07:29:49.610" v="729" actId="478"/>
          <ac:spMkLst>
            <pc:docMk/>
            <pc:sldMk cId="0" sldId="264"/>
            <ac:spMk id="8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8:09.059" v="89" actId="2711"/>
          <ac:spMkLst>
            <pc:docMk/>
            <pc:sldMk cId="0" sldId="264"/>
            <ac:spMk id="9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7T07:31:23.750" v="740" actId="20577"/>
          <ac:spMkLst>
            <pc:docMk/>
            <pc:sldMk cId="0" sldId="264"/>
            <ac:spMk id="12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8:09.059" v="89" actId="2711"/>
          <ac:spMkLst>
            <pc:docMk/>
            <pc:sldMk cId="0" sldId="264"/>
            <ac:spMk id="13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8:09.059" v="89" actId="2711"/>
          <ac:spMkLst>
            <pc:docMk/>
            <pc:sldMk cId="0" sldId="264"/>
            <ac:spMk id="15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7T07:31:31.262" v="745" actId="20577"/>
          <ac:spMkLst>
            <pc:docMk/>
            <pc:sldMk cId="0" sldId="264"/>
            <ac:spMk id="16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8:09.059" v="89" actId="2711"/>
          <ac:spMkLst>
            <pc:docMk/>
            <pc:sldMk cId="0" sldId="264"/>
            <ac:spMk id="19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7T07:31:43.866" v="755" actId="20577"/>
          <ac:spMkLst>
            <pc:docMk/>
            <pc:sldMk cId="0" sldId="264"/>
            <ac:spMk id="20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8:09.059" v="89" actId="2711"/>
          <ac:spMkLst>
            <pc:docMk/>
            <pc:sldMk cId="0" sldId="264"/>
            <ac:spMk id="21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7T07:31:54.337" v="767" actId="20577"/>
          <ac:spMkLst>
            <pc:docMk/>
            <pc:sldMk cId="0" sldId="264"/>
            <ac:spMk id="24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7T07:32:00.867" v="777" actId="20577"/>
          <ac:spMkLst>
            <pc:docMk/>
            <pc:sldMk cId="0" sldId="264"/>
            <ac:spMk id="28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7T07:32:10.368" v="782" actId="20577"/>
          <ac:spMkLst>
            <pc:docMk/>
            <pc:sldMk cId="0" sldId="264"/>
            <ac:spMk id="32" creationId="{00000000-0000-0000-0000-000000000000}"/>
          </ac:spMkLst>
        </pc:spChg>
      </pc:sldChg>
      <pc:sldChg chg="delSp modSp mod">
        <pc:chgData name="Adrien Specker" userId="1224939729_tp_dropbox_plus" providerId="OAuth2" clId="{A5DB35EA-1E58-4456-ABBA-662972C7C61E}" dt="2026-03-17T07:33:54.650" v="938" actId="20577"/>
        <pc:sldMkLst>
          <pc:docMk/>
          <pc:sldMk cId="0" sldId="265"/>
        </pc:sldMkLst>
        <pc:spChg chg="mod">
          <ac:chgData name="Adrien Specker" userId="1224939729_tp_dropbox_plus" providerId="OAuth2" clId="{A5DB35EA-1E58-4456-ABBA-662972C7C61E}" dt="2026-03-16T09:18:17.107" v="91" actId="2085"/>
          <ac:spMkLst>
            <pc:docMk/>
            <pc:sldMk cId="0" sldId="265"/>
            <ac:spMk id="2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8:17.107" v="91" actId="2085"/>
          <ac:spMkLst>
            <pc:docMk/>
            <pc:sldMk cId="0" sldId="265"/>
            <ac:spMk id="3" creationId="{00000000-0000-0000-0000-000000000000}"/>
          </ac:spMkLst>
        </pc:spChg>
        <pc:spChg chg="del">
          <ac:chgData name="Adrien Specker" userId="1224939729_tp_dropbox_plus" providerId="OAuth2" clId="{A5DB35EA-1E58-4456-ABBA-662972C7C61E}" dt="2026-03-16T09:18:19.318" v="92" actId="478"/>
          <ac:spMkLst>
            <pc:docMk/>
            <pc:sldMk cId="0" sldId="265"/>
            <ac:spMk id="5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8:24.147" v="93" actId="2711"/>
          <ac:spMkLst>
            <pc:docMk/>
            <pc:sldMk cId="0" sldId="265"/>
            <ac:spMk id="7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8:24.147" v="93" actId="2711"/>
          <ac:spMkLst>
            <pc:docMk/>
            <pc:sldMk cId="0" sldId="265"/>
            <ac:spMk id="9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7T07:32:41.792" v="797" actId="20577"/>
          <ac:spMkLst>
            <pc:docMk/>
            <pc:sldMk cId="0" sldId="265"/>
            <ac:spMk id="11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7T07:33:15.907" v="886" actId="20577"/>
          <ac:spMkLst>
            <pc:docMk/>
            <pc:sldMk cId="0" sldId="265"/>
            <ac:spMk id="14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7T07:33:00.370" v="872" actId="20577"/>
          <ac:spMkLst>
            <pc:docMk/>
            <pc:sldMk cId="0" sldId="265"/>
            <ac:spMk id="16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8:24.147" v="93" actId="2711"/>
          <ac:spMkLst>
            <pc:docMk/>
            <pc:sldMk cId="0" sldId="265"/>
            <ac:spMk id="17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7T07:33:36.955" v="937" actId="20577"/>
          <ac:spMkLst>
            <pc:docMk/>
            <pc:sldMk cId="0" sldId="265"/>
            <ac:spMk id="19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7T07:33:27.558" v="912" actId="20577"/>
          <ac:spMkLst>
            <pc:docMk/>
            <pc:sldMk cId="0" sldId="265"/>
            <ac:spMk id="21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8:24.147" v="93" actId="2711"/>
          <ac:spMkLst>
            <pc:docMk/>
            <pc:sldMk cId="0" sldId="265"/>
            <ac:spMk id="24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8:24.147" v="93" actId="2711"/>
          <ac:spMkLst>
            <pc:docMk/>
            <pc:sldMk cId="0" sldId="265"/>
            <ac:spMk id="26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7T07:33:54.650" v="938" actId="20577"/>
          <ac:spMkLst>
            <pc:docMk/>
            <pc:sldMk cId="0" sldId="265"/>
            <ac:spMk id="27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8:24.147" v="93" actId="2711"/>
          <ac:spMkLst>
            <pc:docMk/>
            <pc:sldMk cId="0" sldId="265"/>
            <ac:spMk id="28" creationId="{50992367-FF02-F1E7-85C0-34A271BD2ED3}"/>
          </ac:spMkLst>
        </pc:spChg>
      </pc:sldChg>
      <pc:sldChg chg="delSp modSp mod">
        <pc:chgData name="Adrien Specker" userId="1224939729_tp_dropbox_plus" providerId="OAuth2" clId="{A5DB35EA-1E58-4456-ABBA-662972C7C61E}" dt="2026-03-17T07:35:17.619" v="1019" actId="20577"/>
        <pc:sldMkLst>
          <pc:docMk/>
          <pc:sldMk cId="0" sldId="266"/>
        </pc:sldMkLst>
        <pc:spChg chg="mod">
          <ac:chgData name="Adrien Specker" userId="1224939729_tp_dropbox_plus" providerId="OAuth2" clId="{A5DB35EA-1E58-4456-ABBA-662972C7C61E}" dt="2026-03-16T09:18:34.028" v="95" actId="2085"/>
          <ac:spMkLst>
            <pc:docMk/>
            <pc:sldMk cId="0" sldId="266"/>
            <ac:spMk id="2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8:34.028" v="95" actId="2085"/>
          <ac:spMkLst>
            <pc:docMk/>
            <pc:sldMk cId="0" sldId="266"/>
            <ac:spMk id="3" creationId="{00000000-0000-0000-0000-000000000000}"/>
          </ac:spMkLst>
        </pc:spChg>
        <pc:spChg chg="del">
          <ac:chgData name="Adrien Specker" userId="1224939729_tp_dropbox_plus" providerId="OAuth2" clId="{A5DB35EA-1E58-4456-ABBA-662972C7C61E}" dt="2026-03-16T09:18:37.703" v="96" actId="478"/>
          <ac:spMkLst>
            <pc:docMk/>
            <pc:sldMk cId="0" sldId="266"/>
            <ac:spMk id="5" creationId="{00000000-0000-0000-0000-000000000000}"/>
          </ac:spMkLst>
        </pc:spChg>
        <pc:spChg chg="del">
          <ac:chgData name="Adrien Specker" userId="1224939729_tp_dropbox_plus" providerId="OAuth2" clId="{A5DB35EA-1E58-4456-ABBA-662972C7C61E}" dt="2026-03-16T09:18:37.703" v="96" actId="478"/>
          <ac:spMkLst>
            <pc:docMk/>
            <pc:sldMk cId="0" sldId="266"/>
            <ac:spMk id="6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7T07:35:17.619" v="1019" actId="20577"/>
          <ac:spMkLst>
            <pc:docMk/>
            <pc:sldMk cId="0" sldId="266"/>
            <ac:spMk id="7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8:42.459" v="97" actId="2711"/>
          <ac:spMkLst>
            <pc:docMk/>
            <pc:sldMk cId="0" sldId="266"/>
            <ac:spMk id="8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8:42.459" v="97" actId="2711"/>
          <ac:spMkLst>
            <pc:docMk/>
            <pc:sldMk cId="0" sldId="266"/>
            <ac:spMk id="9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8:42.459" v="97" actId="2711"/>
          <ac:spMkLst>
            <pc:docMk/>
            <pc:sldMk cId="0" sldId="266"/>
            <ac:spMk id="10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8:42.459" v="97" actId="2711"/>
          <ac:spMkLst>
            <pc:docMk/>
            <pc:sldMk cId="0" sldId="266"/>
            <ac:spMk id="13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8:42.459" v="97" actId="2711"/>
          <ac:spMkLst>
            <pc:docMk/>
            <pc:sldMk cId="0" sldId="266"/>
            <ac:spMk id="15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8:42.459" v="97" actId="2711"/>
          <ac:spMkLst>
            <pc:docMk/>
            <pc:sldMk cId="0" sldId="266"/>
            <ac:spMk id="18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8:42.459" v="97" actId="2711"/>
          <ac:spMkLst>
            <pc:docMk/>
            <pc:sldMk cId="0" sldId="266"/>
            <ac:spMk id="20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8:42.459" v="97" actId="2711"/>
          <ac:spMkLst>
            <pc:docMk/>
            <pc:sldMk cId="0" sldId="266"/>
            <ac:spMk id="22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8:42.459" v="97" actId="2711"/>
          <ac:spMkLst>
            <pc:docMk/>
            <pc:sldMk cId="0" sldId="266"/>
            <ac:spMk id="25" creationId="{00000000-0000-0000-0000-000000000000}"/>
          </ac:spMkLst>
        </pc:spChg>
      </pc:sldChg>
      <pc:sldChg chg="addSp delSp modSp mod">
        <pc:chgData name="Adrien Specker" userId="1224939729_tp_dropbox_plus" providerId="OAuth2" clId="{A5DB35EA-1E58-4456-ABBA-662972C7C61E}" dt="2026-03-17T07:38:29.836" v="1097" actId="1076"/>
        <pc:sldMkLst>
          <pc:docMk/>
          <pc:sldMk cId="0" sldId="267"/>
        </pc:sldMkLst>
        <pc:spChg chg="mod">
          <ac:chgData name="Adrien Specker" userId="1224939729_tp_dropbox_plus" providerId="OAuth2" clId="{A5DB35EA-1E58-4456-ABBA-662972C7C61E}" dt="2026-03-16T09:18:58.570" v="101" actId="2711"/>
          <ac:spMkLst>
            <pc:docMk/>
            <pc:sldMk cId="0" sldId="267"/>
            <ac:spMk id="2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8:50.905" v="99" actId="2085"/>
          <ac:spMkLst>
            <pc:docMk/>
            <pc:sldMk cId="0" sldId="267"/>
            <ac:spMk id="3" creationId="{00000000-0000-0000-0000-000000000000}"/>
          </ac:spMkLst>
        </pc:spChg>
        <pc:spChg chg="del">
          <ac:chgData name="Adrien Specker" userId="1224939729_tp_dropbox_plus" providerId="OAuth2" clId="{A5DB35EA-1E58-4456-ABBA-662972C7C61E}" dt="2026-03-16T09:18:54.025" v="100" actId="478"/>
          <ac:spMkLst>
            <pc:docMk/>
            <pc:sldMk cId="0" sldId="267"/>
            <ac:spMk id="5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8:58.570" v="101" actId="2711"/>
          <ac:spMkLst>
            <pc:docMk/>
            <pc:sldMk cId="0" sldId="267"/>
            <ac:spMk id="6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7T07:37:38.030" v="1057" actId="5793"/>
          <ac:spMkLst>
            <pc:docMk/>
            <pc:sldMk cId="0" sldId="267"/>
            <ac:spMk id="7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24:40.031" v="169" actId="14100"/>
          <ac:spMkLst>
            <pc:docMk/>
            <pc:sldMk cId="0" sldId="267"/>
            <ac:spMk id="8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24:42.706" v="170" actId="14100"/>
          <ac:spMkLst>
            <pc:docMk/>
            <pc:sldMk cId="0" sldId="267"/>
            <ac:spMk id="11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24:45.046" v="171" actId="14100"/>
          <ac:spMkLst>
            <pc:docMk/>
            <pc:sldMk cId="0" sldId="267"/>
            <ac:spMk id="14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18:58.570" v="101" actId="2711"/>
          <ac:spMkLst>
            <pc:docMk/>
            <pc:sldMk cId="0" sldId="267"/>
            <ac:spMk id="16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24:58.399" v="174" actId="1076"/>
          <ac:spMkLst>
            <pc:docMk/>
            <pc:sldMk cId="0" sldId="267"/>
            <ac:spMk id="17" creationId="{00000000-0000-0000-0000-000000000000}"/>
          </ac:spMkLst>
        </pc:spChg>
        <pc:spChg chg="del mod">
          <ac:chgData name="Adrien Specker" userId="1224939729_tp_dropbox_plus" providerId="OAuth2" clId="{A5DB35EA-1E58-4456-ABBA-662972C7C61E}" dt="2026-03-16T09:19:50.750" v="105" actId="478"/>
          <ac:spMkLst>
            <pc:docMk/>
            <pc:sldMk cId="0" sldId="267"/>
            <ac:spMk id="18" creationId="{00000000-0000-0000-0000-000000000000}"/>
          </ac:spMkLst>
        </pc:spChg>
        <pc:spChg chg="del mod">
          <ac:chgData name="Adrien Specker" userId="1224939729_tp_dropbox_plus" providerId="OAuth2" clId="{A5DB35EA-1E58-4456-ABBA-662972C7C61E}" dt="2026-03-16T09:20:12.142" v="113" actId="478"/>
          <ac:spMkLst>
            <pc:docMk/>
            <pc:sldMk cId="0" sldId="267"/>
            <ac:spMk id="19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24:58.399" v="174" actId="1076"/>
          <ac:spMkLst>
            <pc:docMk/>
            <pc:sldMk cId="0" sldId="267"/>
            <ac:spMk id="20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24:58.399" v="174" actId="1076"/>
          <ac:spMkLst>
            <pc:docMk/>
            <pc:sldMk cId="0" sldId="267"/>
            <ac:spMk id="21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24:58.399" v="174" actId="1076"/>
          <ac:spMkLst>
            <pc:docMk/>
            <pc:sldMk cId="0" sldId="267"/>
            <ac:spMk id="22" creationId="{00000000-0000-0000-0000-000000000000}"/>
          </ac:spMkLst>
        </pc:spChg>
        <pc:spChg chg="mod">
          <ac:chgData name="Adrien Specker" userId="1224939729_tp_dropbox_plus" providerId="OAuth2" clId="{A5DB35EA-1E58-4456-ABBA-662972C7C61E}" dt="2026-03-16T09:25:09.195" v="177" actId="14100"/>
          <ac:spMkLst>
            <pc:docMk/>
            <pc:sldMk cId="0" sldId="267"/>
            <ac:spMk id="23" creationId="{00000000-0000-0000-0000-000000000000}"/>
          </ac:spMkLst>
        </pc:spChg>
        <pc:spChg chg="add mod">
          <ac:chgData name="Adrien Specker" userId="1224939729_tp_dropbox_plus" providerId="OAuth2" clId="{A5DB35EA-1E58-4456-ABBA-662972C7C61E}" dt="2026-03-17T07:38:29.836" v="1097" actId="1076"/>
          <ac:spMkLst>
            <pc:docMk/>
            <pc:sldMk cId="0" sldId="267"/>
            <ac:spMk id="28" creationId="{2C702A99-4380-251C-6E2B-060751A34817}"/>
          </ac:spMkLst>
        </pc:spChg>
        <pc:picChg chg="mod">
          <ac:chgData name="Adrien Specker" userId="1224939729_tp_dropbox_plus" providerId="OAuth2" clId="{A5DB35EA-1E58-4456-ABBA-662972C7C61E}" dt="2026-03-16T09:24:32.262" v="168"/>
          <ac:picMkLst>
            <pc:docMk/>
            <pc:sldMk cId="0" sldId="267"/>
            <ac:picMk id="9" creationId="{00000000-0000-0000-0000-000000000000}"/>
          </ac:picMkLst>
        </pc:picChg>
        <pc:picChg chg="mod">
          <ac:chgData name="Adrien Specker" userId="1224939729_tp_dropbox_plus" providerId="OAuth2" clId="{A5DB35EA-1E58-4456-ABBA-662972C7C61E}" dt="2026-03-16T09:24:32.262" v="168"/>
          <ac:picMkLst>
            <pc:docMk/>
            <pc:sldMk cId="0" sldId="267"/>
            <ac:picMk id="12" creationId="{00000000-0000-0000-0000-000000000000}"/>
          </ac:picMkLst>
        </pc:picChg>
        <pc:picChg chg="mod">
          <ac:chgData name="Adrien Specker" userId="1224939729_tp_dropbox_plus" providerId="OAuth2" clId="{A5DB35EA-1E58-4456-ABBA-662972C7C61E}" dt="2026-03-16T09:24:32.262" v="168"/>
          <ac:picMkLst>
            <pc:docMk/>
            <pc:sldMk cId="0" sldId="267"/>
            <ac:picMk id="15" creationId="{00000000-0000-0000-0000-000000000000}"/>
          </ac:picMkLst>
        </pc:picChg>
        <pc:picChg chg="add del mod">
          <ac:chgData name="Adrien Specker" userId="1224939729_tp_dropbox_plus" providerId="OAuth2" clId="{A5DB35EA-1E58-4456-ABBA-662972C7C61E}" dt="2026-03-16T09:20:14.244" v="114" actId="478"/>
          <ac:picMkLst>
            <pc:docMk/>
            <pc:sldMk cId="0" sldId="267"/>
            <ac:picMk id="25" creationId="{80AAC269-27EC-F839-6148-E91F8B02DE6A}"/>
          </ac:picMkLst>
        </pc:picChg>
        <pc:picChg chg="add mod modCrop">
          <ac:chgData name="Adrien Specker" userId="1224939729_tp_dropbox_plus" providerId="OAuth2" clId="{A5DB35EA-1E58-4456-ABBA-662972C7C61E}" dt="2026-03-16T09:24:58.399" v="174" actId="1076"/>
          <ac:picMkLst>
            <pc:docMk/>
            <pc:sldMk cId="0" sldId="267"/>
            <ac:picMk id="27" creationId="{D4C4F330-6E00-8EE6-BDA6-63FAC9A70A87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45597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95B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hyperlink" Target="mailto:info@step-initiative.org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jp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1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0" y="0"/>
            <a:ext cx="4114800" cy="5143500"/>
          </a:xfrm>
          <a:prstGeom prst="rect">
            <a:avLst/>
          </a:prstGeom>
          <a:solidFill>
            <a:schemeClr val="bg1"/>
          </a:solidFill>
          <a:ln w="12700">
            <a:solidFill>
              <a:srgbClr val="F5F0E8"/>
            </a:solidFill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3" name="Shape 1"/>
          <p:cNvSpPr/>
          <p:nvPr/>
        </p:nvSpPr>
        <p:spPr>
          <a:xfrm>
            <a:off x="4846320" y="0"/>
            <a:ext cx="182880" cy="5143500"/>
          </a:xfrm>
          <a:prstGeom prst="rect">
            <a:avLst/>
          </a:prstGeom>
          <a:solidFill>
            <a:srgbClr val="50AC32"/>
          </a:solidFill>
          <a:ln w="12700">
            <a:noFill/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6" name="Text 4"/>
          <p:cNvSpPr/>
          <p:nvPr/>
        </p:nvSpPr>
        <p:spPr>
          <a:xfrm>
            <a:off x="411480" y="2597065"/>
            <a:ext cx="4206240" cy="126153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African</a:t>
            </a:r>
            <a:endParaRPr lang="en-US" sz="4400" dirty="0">
              <a:latin typeface="Ubuntu" panose="020B0504030602030204" pitchFamily="34" charset="0"/>
            </a:endParaRPr>
          </a:p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Focus Group</a:t>
            </a:r>
            <a:endParaRPr lang="en-US" sz="4400" dirty="0">
              <a:latin typeface="Ubuntu" panose="020B0504030602030204" pitchFamily="34" charset="0"/>
            </a:endParaRPr>
          </a:p>
        </p:txBody>
      </p:sp>
      <p:sp>
        <p:nvSpPr>
          <p:cNvPr id="7" name="Text 5"/>
          <p:cNvSpPr/>
          <p:nvPr/>
        </p:nvSpPr>
        <p:spPr>
          <a:xfrm>
            <a:off x="457200" y="3996266"/>
            <a:ext cx="4206240" cy="62145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AFD9A0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Building circular electronics ecosystems</a:t>
            </a:r>
            <a:endParaRPr lang="en-US" sz="1300" dirty="0">
              <a:solidFill>
                <a:srgbClr val="AFD9A0"/>
              </a:solidFill>
              <a:latin typeface="Ubuntu" panose="020B0504030602030204" pitchFamily="34" charset="0"/>
            </a:endParaRPr>
          </a:p>
          <a:p>
            <a:pPr marL="0" indent="0">
              <a:buNone/>
            </a:pPr>
            <a:r>
              <a:rPr lang="en-US" sz="1300" i="1" dirty="0">
                <a:solidFill>
                  <a:srgbClr val="AFD9A0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across the African continent</a:t>
            </a:r>
            <a:endParaRPr lang="en-US" sz="1300" dirty="0">
              <a:solidFill>
                <a:srgbClr val="AFD9A0"/>
              </a:solidFill>
              <a:latin typeface="Ubuntu" panose="020B0504030602030204" pitchFamily="34" charset="0"/>
            </a:endParaRPr>
          </a:p>
        </p:txBody>
      </p:sp>
      <p:sp>
        <p:nvSpPr>
          <p:cNvPr id="8" name="Text 6"/>
          <p:cNvSpPr/>
          <p:nvPr/>
        </p:nvSpPr>
        <p:spPr>
          <a:xfrm>
            <a:off x="457200" y="4572000"/>
            <a:ext cx="4206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E7D80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Hosted by the World Resources Forum Association</a:t>
            </a:r>
            <a:endParaRPr lang="en-US" sz="900" dirty="0">
              <a:solidFill>
                <a:srgbClr val="6E7D80"/>
              </a:solidFill>
              <a:latin typeface="Ubuntu" panose="020B0504030602030204" pitchFamily="34" charset="0"/>
            </a:endParaRPr>
          </a:p>
        </p:txBody>
      </p:sp>
      <p:sp>
        <p:nvSpPr>
          <p:cNvPr id="9" name="Text 7"/>
          <p:cNvSpPr/>
          <p:nvPr/>
        </p:nvSpPr>
        <p:spPr>
          <a:xfrm>
            <a:off x="5212080" y="54864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6B7280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Circular Economy for electronics in Africa</a:t>
            </a:r>
            <a:endParaRPr lang="en-US" sz="900" dirty="0">
              <a:latin typeface="Ubuntu" panose="020B0504030602030204" pitchFamily="34" charset="0"/>
            </a:endParaRPr>
          </a:p>
        </p:txBody>
      </p:sp>
      <p:sp>
        <p:nvSpPr>
          <p:cNvPr id="10" name="Text 8"/>
          <p:cNvSpPr/>
          <p:nvPr/>
        </p:nvSpPr>
        <p:spPr>
          <a:xfrm>
            <a:off x="5212080" y="1005840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A5C38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Africa Focus Group Presentation</a:t>
            </a:r>
            <a:endParaRPr lang="en-US" sz="1800" dirty="0">
              <a:latin typeface="Ubuntu" panose="020B0504030602030204" pitchFamily="34" charset="0"/>
            </a:endParaRPr>
          </a:p>
        </p:txBody>
      </p:sp>
      <p:sp>
        <p:nvSpPr>
          <p:cNvPr id="11" name="Shape 9"/>
          <p:cNvSpPr/>
          <p:nvPr/>
        </p:nvSpPr>
        <p:spPr>
          <a:xfrm>
            <a:off x="5212080" y="1828800"/>
            <a:ext cx="3474720" cy="530352"/>
          </a:xfrm>
          <a:prstGeom prst="rect">
            <a:avLst/>
          </a:prstGeom>
          <a:solidFill>
            <a:srgbClr val="C8CFD0"/>
          </a:solidFill>
          <a:ln w="12700">
            <a:solidFill>
              <a:srgbClr val="C5DFCF"/>
            </a:solidFill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pic>
        <p:nvPicPr>
          <p:cNvPr id="12" name="Image 0" descr="preencoded.png"/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349240" y="1911096"/>
            <a:ext cx="320040" cy="320040"/>
          </a:xfrm>
          <a:prstGeom prst="rect">
            <a:avLst/>
          </a:prstGeom>
        </p:spPr>
      </p:pic>
      <p:sp>
        <p:nvSpPr>
          <p:cNvPr id="13" name="Text 10"/>
          <p:cNvSpPr/>
          <p:nvPr/>
        </p:nvSpPr>
        <p:spPr>
          <a:xfrm>
            <a:off x="5806440" y="1865376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6E7D80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Circular Electronics</a:t>
            </a:r>
            <a:endParaRPr lang="en-US" sz="1200" dirty="0">
              <a:solidFill>
                <a:srgbClr val="6E7D80"/>
              </a:solidFill>
              <a:latin typeface="Ubuntu" panose="020B0504030602030204" pitchFamily="34" charset="0"/>
            </a:endParaRPr>
          </a:p>
        </p:txBody>
      </p:sp>
      <p:sp>
        <p:nvSpPr>
          <p:cNvPr id="14" name="Shape 11"/>
          <p:cNvSpPr/>
          <p:nvPr/>
        </p:nvSpPr>
        <p:spPr>
          <a:xfrm>
            <a:off x="5212080" y="2487168"/>
            <a:ext cx="3474720" cy="530352"/>
          </a:xfrm>
          <a:prstGeom prst="rect">
            <a:avLst/>
          </a:prstGeom>
          <a:solidFill>
            <a:srgbClr val="C8CFD0"/>
          </a:solidFill>
          <a:ln w="12700">
            <a:solidFill>
              <a:srgbClr val="C5DFCF"/>
            </a:solidFill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349240" y="2569464"/>
            <a:ext cx="320040" cy="32004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806440" y="2523744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6E7D80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Multi-Stakeholder Platform</a:t>
            </a:r>
            <a:endParaRPr lang="en-US" sz="1200" dirty="0">
              <a:solidFill>
                <a:srgbClr val="6E7D80"/>
              </a:solidFill>
              <a:latin typeface="Ubuntu" panose="020B0504030602030204" pitchFamily="34" charset="0"/>
            </a:endParaRPr>
          </a:p>
        </p:txBody>
      </p:sp>
      <p:sp>
        <p:nvSpPr>
          <p:cNvPr id="17" name="Shape 13"/>
          <p:cNvSpPr/>
          <p:nvPr/>
        </p:nvSpPr>
        <p:spPr>
          <a:xfrm>
            <a:off x="5212080" y="3145536"/>
            <a:ext cx="3474720" cy="530352"/>
          </a:xfrm>
          <a:prstGeom prst="rect">
            <a:avLst/>
          </a:prstGeom>
          <a:solidFill>
            <a:srgbClr val="C8CFD0"/>
          </a:solidFill>
          <a:ln w="12700">
            <a:solidFill>
              <a:srgbClr val="C5DFCF"/>
            </a:solidFill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5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349240" y="3227832"/>
            <a:ext cx="320040" cy="320040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5806440" y="3182112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6E7D80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Coordination across the continent</a:t>
            </a:r>
            <a:endParaRPr lang="en-US" sz="1200" dirty="0">
              <a:solidFill>
                <a:srgbClr val="6E7D80"/>
              </a:solidFill>
              <a:latin typeface="Ubuntu" panose="020B0504030602030204" pitchFamily="34" charset="0"/>
            </a:endParaRPr>
          </a:p>
        </p:txBody>
      </p:sp>
      <p:sp>
        <p:nvSpPr>
          <p:cNvPr id="20" name="Shape 15"/>
          <p:cNvSpPr/>
          <p:nvPr/>
        </p:nvSpPr>
        <p:spPr>
          <a:xfrm>
            <a:off x="5212080" y="3803904"/>
            <a:ext cx="3474720" cy="530352"/>
          </a:xfrm>
          <a:prstGeom prst="rect">
            <a:avLst/>
          </a:prstGeom>
          <a:solidFill>
            <a:srgbClr val="C8CFD0"/>
          </a:solidFill>
          <a:ln w="12700">
            <a:solidFill>
              <a:srgbClr val="C5DFCF"/>
            </a:solidFill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6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349240" y="3886200"/>
            <a:ext cx="320040" cy="32004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5806440" y="384048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6E7D80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Environmental Impact</a:t>
            </a:r>
            <a:endParaRPr lang="en-US" sz="1200" dirty="0">
              <a:solidFill>
                <a:srgbClr val="6E7D80"/>
              </a:solidFill>
              <a:latin typeface="Ubuntu" panose="020B0504030602030204" pitchFamily="34" charset="0"/>
            </a:endParaRPr>
          </a:p>
        </p:txBody>
      </p:sp>
      <p:sp>
        <p:nvSpPr>
          <p:cNvPr id="23" name="Text 17"/>
          <p:cNvSpPr/>
          <p:nvPr/>
        </p:nvSpPr>
        <p:spPr>
          <a:xfrm>
            <a:off x="5212080" y="448056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March 2026 – Adrien Specker</a:t>
            </a:r>
            <a:endParaRPr lang="en-US" sz="1000" dirty="0">
              <a:latin typeface="Ubuntu" panose="020B0504030602030204" pitchFamily="34" charset="0"/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B0CCAFA3-3FD2-C9C9-ADAC-679BB923A24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-1" y="0"/>
            <a:ext cx="4854549" cy="256032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50AC32"/>
          </a:solidFill>
          <a:ln w="12700">
            <a:noFill/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3" name="Shape 1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50AC32"/>
          </a:solidFill>
          <a:ln w="12700">
            <a:noFill/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6" name="Text 4"/>
          <p:cNvSpPr/>
          <p:nvPr/>
        </p:nvSpPr>
        <p:spPr>
          <a:xfrm>
            <a:off x="457200" y="5029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Roadmap to Launch</a:t>
            </a:r>
            <a:endParaRPr lang="en-US" sz="3400" dirty="0">
              <a:latin typeface="Ubuntu" panose="020B0504030602030204" pitchFamily="34" charset="0"/>
            </a:endParaRPr>
          </a:p>
        </p:txBody>
      </p:sp>
      <p:sp>
        <p:nvSpPr>
          <p:cNvPr id="7" name="Shape 5"/>
          <p:cNvSpPr/>
          <p:nvPr/>
        </p:nvSpPr>
        <p:spPr>
          <a:xfrm>
            <a:off x="640080" y="2468880"/>
            <a:ext cx="7863840" cy="0"/>
          </a:xfrm>
          <a:prstGeom prst="line">
            <a:avLst/>
          </a:prstGeom>
          <a:noFill/>
          <a:ln w="254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8" name="Shape 6"/>
          <p:cNvSpPr/>
          <p:nvPr/>
        </p:nvSpPr>
        <p:spPr>
          <a:xfrm>
            <a:off x="530352" y="2359152"/>
            <a:ext cx="256032" cy="256032"/>
          </a:xfrm>
          <a:prstGeom prst="ellipse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9" name="Text 7"/>
          <p:cNvSpPr/>
          <p:nvPr/>
        </p:nvSpPr>
        <p:spPr>
          <a:xfrm>
            <a:off x="0" y="1417320"/>
            <a:ext cx="1463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E8A020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Nov 2025</a:t>
            </a:r>
            <a:endParaRPr lang="en-US" sz="1000" dirty="0">
              <a:latin typeface="Ubuntu" panose="020B0504030602030204" pitchFamily="34" charset="0"/>
            </a:endParaRPr>
          </a:p>
        </p:txBody>
      </p:sp>
      <p:sp>
        <p:nvSpPr>
          <p:cNvPr id="10" name="Shape 8"/>
          <p:cNvSpPr/>
          <p:nvPr/>
        </p:nvSpPr>
        <p:spPr>
          <a:xfrm>
            <a:off x="658368" y="1874520"/>
            <a:ext cx="0" cy="484632"/>
          </a:xfrm>
          <a:prstGeom prst="line">
            <a:avLst/>
          </a:prstGeom>
          <a:noFill/>
          <a:ln w="12700">
            <a:solidFill>
              <a:srgbClr val="6B7280"/>
            </a:solidFill>
            <a:prstDash val="dash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11" name="Text 9"/>
          <p:cNvSpPr/>
          <p:nvPr/>
        </p:nvSpPr>
        <p:spPr>
          <a:xfrm>
            <a:off x="0" y="2697480"/>
            <a:ext cx="1554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5F0E8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Focus Group</a:t>
            </a:r>
            <a:endParaRPr lang="en-US" sz="1000" dirty="0">
              <a:latin typeface="Ubuntu" panose="020B0504030602030204" pitchFamily="34" charset="0"/>
            </a:endParaRPr>
          </a:p>
          <a:p>
            <a:pPr marL="0" indent="0" algn="ctr">
              <a:buNone/>
            </a:pPr>
            <a:r>
              <a:rPr lang="en-US" sz="1000" dirty="0">
                <a:solidFill>
                  <a:srgbClr val="F5F0E8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Idea initiated</a:t>
            </a:r>
            <a:endParaRPr lang="en-US" sz="1000" dirty="0">
              <a:latin typeface="Ubuntu" panose="020B0504030602030204" pitchFamily="34" charset="0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45720" y="3429000"/>
            <a:ext cx="1417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i="1" dirty="0">
                <a:solidFill>
                  <a:srgbClr val="4CAF7D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✓ Complete</a:t>
            </a:r>
            <a:endParaRPr lang="en-US" sz="800" dirty="0">
              <a:latin typeface="Ubuntu" panose="020B0504030602030204" pitchFamily="34" charset="0"/>
            </a:endParaRPr>
          </a:p>
        </p:txBody>
      </p:sp>
      <p:sp>
        <p:nvSpPr>
          <p:cNvPr id="13" name="Shape 11"/>
          <p:cNvSpPr/>
          <p:nvPr/>
        </p:nvSpPr>
        <p:spPr>
          <a:xfrm>
            <a:off x="2542032" y="2359152"/>
            <a:ext cx="256032" cy="256032"/>
          </a:xfrm>
          <a:prstGeom prst="ellipse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2011680" y="1417320"/>
            <a:ext cx="1463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E8A020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Dec 2025 – Feb 2026</a:t>
            </a:r>
            <a:endParaRPr lang="en-US" sz="1000" dirty="0">
              <a:latin typeface="Ubuntu" panose="020B0504030602030204" pitchFamily="34" charset="0"/>
            </a:endParaRPr>
          </a:p>
        </p:txBody>
      </p:sp>
      <p:sp>
        <p:nvSpPr>
          <p:cNvPr id="15" name="Shape 13"/>
          <p:cNvSpPr/>
          <p:nvPr/>
        </p:nvSpPr>
        <p:spPr>
          <a:xfrm>
            <a:off x="2670048" y="1874520"/>
            <a:ext cx="0" cy="484632"/>
          </a:xfrm>
          <a:prstGeom prst="line">
            <a:avLst/>
          </a:prstGeom>
          <a:noFill/>
          <a:ln w="12700">
            <a:solidFill>
              <a:srgbClr val="6B7280"/>
            </a:solidFill>
            <a:prstDash val="dash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2011680" y="2697480"/>
            <a:ext cx="1554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5F0E8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Feedback gathering from members</a:t>
            </a:r>
            <a:endParaRPr lang="en-US" sz="1000" dirty="0">
              <a:latin typeface="Ubuntu" panose="020B0504030602030204" pitchFamily="34" charset="0"/>
            </a:endParaRPr>
          </a:p>
        </p:txBody>
      </p:sp>
      <p:sp>
        <p:nvSpPr>
          <p:cNvPr id="17" name="Text 15"/>
          <p:cNvSpPr/>
          <p:nvPr/>
        </p:nvSpPr>
        <p:spPr>
          <a:xfrm>
            <a:off x="2057400" y="3429000"/>
            <a:ext cx="1417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i="1" dirty="0">
                <a:solidFill>
                  <a:srgbClr val="4CAF7D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✓ Complete</a:t>
            </a:r>
            <a:endParaRPr lang="en-US" sz="800" dirty="0">
              <a:latin typeface="Ubuntu" panose="020B0504030602030204" pitchFamily="34" charset="0"/>
            </a:endParaRPr>
          </a:p>
        </p:txBody>
      </p:sp>
      <p:sp>
        <p:nvSpPr>
          <p:cNvPr id="18" name="Shape 16"/>
          <p:cNvSpPr/>
          <p:nvPr/>
        </p:nvSpPr>
        <p:spPr>
          <a:xfrm>
            <a:off x="4553712" y="2359152"/>
            <a:ext cx="256032" cy="256032"/>
          </a:xfrm>
          <a:prstGeom prst="ellipse">
            <a:avLst/>
          </a:prstGeom>
          <a:solidFill>
            <a:srgbClr val="4CAF7D"/>
          </a:solidFill>
          <a:ln w="12700">
            <a:solidFill>
              <a:srgbClr val="4CAF7D"/>
            </a:solidFill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19" name="Text 17"/>
          <p:cNvSpPr/>
          <p:nvPr/>
        </p:nvSpPr>
        <p:spPr>
          <a:xfrm>
            <a:off x="4023360" y="1417320"/>
            <a:ext cx="1463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E8A020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March – April 2026</a:t>
            </a:r>
            <a:endParaRPr lang="en-US" sz="1000" dirty="0">
              <a:latin typeface="Ubuntu" panose="020B0504030602030204" pitchFamily="34" charset="0"/>
            </a:endParaRPr>
          </a:p>
        </p:txBody>
      </p:sp>
      <p:sp>
        <p:nvSpPr>
          <p:cNvPr id="20" name="Shape 18"/>
          <p:cNvSpPr/>
          <p:nvPr/>
        </p:nvSpPr>
        <p:spPr>
          <a:xfrm>
            <a:off x="4681728" y="1874520"/>
            <a:ext cx="0" cy="484632"/>
          </a:xfrm>
          <a:prstGeom prst="line">
            <a:avLst/>
          </a:prstGeom>
          <a:noFill/>
          <a:ln w="12700">
            <a:solidFill>
              <a:srgbClr val="6B7280"/>
            </a:solidFill>
            <a:prstDash val="dash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21" name="Text 19"/>
          <p:cNvSpPr/>
          <p:nvPr/>
        </p:nvSpPr>
        <p:spPr>
          <a:xfrm>
            <a:off x="4023360" y="2697480"/>
            <a:ext cx="1554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5F0E8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Launching of the group</a:t>
            </a:r>
            <a:endParaRPr lang="en-US" sz="1000" dirty="0">
              <a:latin typeface="Ubuntu" panose="020B0504030602030204" pitchFamily="34" charset="0"/>
            </a:endParaRPr>
          </a:p>
        </p:txBody>
      </p:sp>
      <p:sp>
        <p:nvSpPr>
          <p:cNvPr id="22" name="Shape 20"/>
          <p:cNvSpPr/>
          <p:nvPr/>
        </p:nvSpPr>
        <p:spPr>
          <a:xfrm>
            <a:off x="6565392" y="2359152"/>
            <a:ext cx="256032" cy="256032"/>
          </a:xfrm>
          <a:prstGeom prst="ellipse">
            <a:avLst/>
          </a:prstGeom>
          <a:solidFill>
            <a:srgbClr val="4CAF7D"/>
          </a:solidFill>
          <a:ln w="12700">
            <a:solidFill>
              <a:srgbClr val="4CAF7D"/>
            </a:solidFill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23" name="Text 21"/>
          <p:cNvSpPr/>
          <p:nvPr/>
        </p:nvSpPr>
        <p:spPr>
          <a:xfrm>
            <a:off x="6035040" y="1417320"/>
            <a:ext cx="1463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E8A020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April 2026</a:t>
            </a:r>
            <a:endParaRPr lang="en-US" sz="1000" dirty="0">
              <a:latin typeface="Ubuntu" panose="020B0504030602030204" pitchFamily="34" charset="0"/>
            </a:endParaRPr>
          </a:p>
        </p:txBody>
      </p:sp>
      <p:sp>
        <p:nvSpPr>
          <p:cNvPr id="24" name="Shape 22"/>
          <p:cNvSpPr/>
          <p:nvPr/>
        </p:nvSpPr>
        <p:spPr>
          <a:xfrm>
            <a:off x="6693408" y="1874520"/>
            <a:ext cx="0" cy="484632"/>
          </a:xfrm>
          <a:prstGeom prst="line">
            <a:avLst/>
          </a:prstGeom>
          <a:noFill/>
          <a:ln w="12700">
            <a:solidFill>
              <a:srgbClr val="6B7280"/>
            </a:solidFill>
            <a:prstDash val="dash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25" name="Text 23"/>
          <p:cNvSpPr/>
          <p:nvPr/>
        </p:nvSpPr>
        <p:spPr>
          <a:xfrm>
            <a:off x="6035040" y="2697480"/>
            <a:ext cx="1554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5F0E8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Inaugural webinar:</a:t>
            </a:r>
            <a:endParaRPr lang="en-US" sz="1000" dirty="0">
              <a:latin typeface="Ubuntu" panose="020B0504030602030204" pitchFamily="34" charset="0"/>
            </a:endParaRPr>
          </a:p>
          <a:p>
            <a:pPr marL="0" indent="0" algn="ctr">
              <a:buNone/>
            </a:pPr>
            <a:r>
              <a:rPr lang="en-US" sz="1000" dirty="0">
                <a:solidFill>
                  <a:srgbClr val="F5F0E8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Core Group activation</a:t>
            </a:r>
            <a:endParaRPr lang="en-US" sz="1000" dirty="0">
              <a:latin typeface="Ubuntu" panose="020B0504030602030204" pitchFamily="34" charset="0"/>
            </a:endParaRPr>
          </a:p>
        </p:txBody>
      </p:sp>
      <p:sp>
        <p:nvSpPr>
          <p:cNvPr id="26" name="Shape 24"/>
          <p:cNvSpPr/>
          <p:nvPr/>
        </p:nvSpPr>
        <p:spPr>
          <a:xfrm>
            <a:off x="457200" y="3840480"/>
            <a:ext cx="8229600" cy="868680"/>
          </a:xfrm>
          <a:prstGeom prst="rect">
            <a:avLst/>
          </a:prstGeom>
          <a:solidFill>
            <a:srgbClr val="2E7D52"/>
          </a:solidFill>
          <a:ln w="12700">
            <a:solidFill>
              <a:srgbClr val="4CAF7D"/>
            </a:solidFill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27" name="Text 25"/>
          <p:cNvSpPr/>
          <p:nvPr/>
        </p:nvSpPr>
        <p:spPr>
          <a:xfrm>
            <a:off x="640080" y="3858768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E8A020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Next step: </a:t>
            </a:r>
            <a:r>
              <a:rPr lang="en-US" sz="1100" dirty="0">
                <a:solidFill>
                  <a:srgbClr val="F5F0E8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Inaugural webinar convening existing national, regional and international project representatives alongside existing regional partnership networks. Sub-regional groups (aligned with RECs) to be established based on member demand.</a:t>
            </a:r>
            <a:endParaRPr lang="en-US" sz="1200" dirty="0">
              <a:latin typeface="Ubuntu" panose="020B0504030602030204" pitchFamily="34" charset="0"/>
            </a:endParaRPr>
          </a:p>
        </p:txBody>
      </p:sp>
      <p:sp>
        <p:nvSpPr>
          <p:cNvPr id="28" name="Text 2">
            <a:extLst>
              <a:ext uri="{FF2B5EF4-FFF2-40B4-BE49-F238E27FC236}">
                <a16:creationId xmlns:a16="http://schemas.microsoft.com/office/drawing/2014/main" id="{50992367-FF02-F1E7-85C0-34A271BD2ED3}"/>
              </a:ext>
            </a:extLst>
          </p:cNvPr>
          <p:cNvSpPr/>
          <p:nvPr/>
        </p:nvSpPr>
        <p:spPr>
          <a:xfrm>
            <a:off x="274320" y="4983480"/>
            <a:ext cx="8595360" cy="1600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F5F0E8"/>
                </a:solidFill>
                <a:latin typeface="Ubuntu" panose="020B0504030602030204" pitchFamily="34" charset="0"/>
              </a:rPr>
              <a:t>STEP – Sustainable Electronics Platform |  World Resources Forum Association</a:t>
            </a:r>
            <a:endParaRPr lang="en-US" sz="800" dirty="0">
              <a:latin typeface="Ubuntu" panose="020B050403060203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50AC32"/>
          </a:solidFill>
          <a:ln w="12700">
            <a:noFill/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3" name="Shape 1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50AC32"/>
          </a:solidFill>
          <a:ln w="12700">
            <a:noFill/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7" name="Text 5"/>
          <p:cNvSpPr/>
          <p:nvPr/>
        </p:nvSpPr>
        <p:spPr>
          <a:xfrm>
            <a:off x="457200" y="5029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chemeClr val="bg1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Aligned with EACO</a:t>
            </a:r>
          </a:p>
        </p:txBody>
      </p:sp>
      <p:sp>
        <p:nvSpPr>
          <p:cNvPr id="8" name="Shape 6"/>
          <p:cNvSpPr/>
          <p:nvPr/>
        </p:nvSpPr>
        <p:spPr>
          <a:xfrm>
            <a:off x="365760" y="1325880"/>
            <a:ext cx="8412480" cy="1051560"/>
          </a:xfrm>
          <a:prstGeom prst="rect">
            <a:avLst/>
          </a:prstGeom>
          <a:solidFill>
            <a:srgbClr val="D6EEE2"/>
          </a:solidFill>
          <a:ln w="12700">
            <a:solidFill>
              <a:srgbClr val="C5DFCF"/>
            </a:solidFill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9" name="Shape 7"/>
          <p:cNvSpPr/>
          <p:nvPr/>
        </p:nvSpPr>
        <p:spPr>
          <a:xfrm>
            <a:off x="365760" y="1325880"/>
            <a:ext cx="64008" cy="105156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10" name="Shape 8"/>
          <p:cNvSpPr/>
          <p:nvPr/>
        </p:nvSpPr>
        <p:spPr>
          <a:xfrm>
            <a:off x="502920" y="1435608"/>
            <a:ext cx="640080" cy="347472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11" name="Text 9"/>
          <p:cNvSpPr/>
          <p:nvPr/>
        </p:nvSpPr>
        <p:spPr>
          <a:xfrm>
            <a:off x="502920" y="1435608"/>
            <a:ext cx="640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Ubuntu" panose="020B0504030602030204" pitchFamily="34" charset="0"/>
              </a:rPr>
              <a:t>Obj. (e)</a:t>
            </a:r>
            <a:endParaRPr lang="en-US" sz="900" dirty="0">
              <a:latin typeface="Ubuntu" panose="020B0504030602030204" pitchFamily="34" charset="0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1280160" y="1417320"/>
            <a:ext cx="3474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5C38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Strengthen multi-stakeholder partnerships for circular economy transitions</a:t>
            </a:r>
            <a:endParaRPr lang="en-US" sz="1000" dirty="0">
              <a:latin typeface="Ubuntu" panose="020B0504030602030204" pitchFamily="34" charset="0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1280160" y="1856232"/>
            <a:ext cx="73152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2C2C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The focus group explicitly brings together businesses, governments, academia, civil society and international projects — creating a structured multi-stakeholder platform for Africa.</a:t>
            </a:r>
            <a:endParaRPr lang="en-US" sz="1000" dirty="0">
              <a:latin typeface="Ubuntu" panose="020B0504030602030204" pitchFamily="34" charset="0"/>
            </a:endParaRPr>
          </a:p>
        </p:txBody>
      </p:sp>
      <p:sp>
        <p:nvSpPr>
          <p:cNvPr id="14" name="Shape 12"/>
          <p:cNvSpPr/>
          <p:nvPr/>
        </p:nvSpPr>
        <p:spPr>
          <a:xfrm>
            <a:off x="365760" y="2487168"/>
            <a:ext cx="8412480" cy="1051560"/>
          </a:xfrm>
          <a:prstGeom prst="rect">
            <a:avLst/>
          </a:prstGeom>
          <a:solidFill>
            <a:srgbClr val="EAF4EE"/>
          </a:solidFill>
          <a:ln w="12700">
            <a:solidFill>
              <a:srgbClr val="C5DFCF"/>
            </a:solidFill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15" name="Shape 13"/>
          <p:cNvSpPr/>
          <p:nvPr/>
        </p:nvSpPr>
        <p:spPr>
          <a:xfrm>
            <a:off x="365760" y="2487168"/>
            <a:ext cx="64008" cy="1051560"/>
          </a:xfrm>
          <a:prstGeom prst="rect">
            <a:avLst/>
          </a:prstGeom>
          <a:solidFill>
            <a:srgbClr val="3B5F9A"/>
          </a:solidFill>
          <a:ln w="12700">
            <a:solidFill>
              <a:srgbClr val="3B5F9A"/>
            </a:solidFill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16" name="Shape 14"/>
          <p:cNvSpPr/>
          <p:nvPr/>
        </p:nvSpPr>
        <p:spPr>
          <a:xfrm>
            <a:off x="502920" y="2596896"/>
            <a:ext cx="640080" cy="347472"/>
          </a:xfrm>
          <a:prstGeom prst="rect">
            <a:avLst/>
          </a:prstGeom>
          <a:solidFill>
            <a:srgbClr val="3B5F9A"/>
          </a:solidFill>
          <a:ln w="12700">
            <a:solidFill>
              <a:srgbClr val="3B5F9A"/>
            </a:solidFill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17" name="Text 15"/>
          <p:cNvSpPr/>
          <p:nvPr/>
        </p:nvSpPr>
        <p:spPr>
          <a:xfrm>
            <a:off x="502920" y="2596896"/>
            <a:ext cx="640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Ubuntu" panose="020B0504030602030204" pitchFamily="34" charset="0"/>
              </a:rPr>
              <a:t>Obj. (f)</a:t>
            </a:r>
            <a:endParaRPr lang="en-US" sz="900" dirty="0">
              <a:latin typeface="Ubuntu" panose="020B0504030602030204" pitchFamily="34" charset="0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1280160" y="2578608"/>
            <a:ext cx="3474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3B5F9A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Promote knowledge exchange and capacity building across Africa</a:t>
            </a:r>
            <a:endParaRPr lang="en-US" sz="1000" dirty="0">
              <a:latin typeface="Ubuntu" panose="020B0504030602030204" pitchFamily="34" charset="0"/>
            </a:endParaRPr>
          </a:p>
        </p:txBody>
      </p:sp>
      <p:sp>
        <p:nvSpPr>
          <p:cNvPr id="19" name="Text 17"/>
          <p:cNvSpPr/>
          <p:nvPr/>
        </p:nvSpPr>
        <p:spPr>
          <a:xfrm>
            <a:off x="1280160" y="3017520"/>
            <a:ext cx="73152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2C2C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The focus group will maintain a knowledge library, run webinars, and facilitate exchange of expertise developed across international projects — including connections to the global STEP network.</a:t>
            </a:r>
            <a:endParaRPr lang="en-US" sz="1000" dirty="0">
              <a:latin typeface="Ubuntu" panose="020B0504030602030204" pitchFamily="34" charset="0"/>
            </a:endParaRPr>
          </a:p>
        </p:txBody>
      </p:sp>
      <p:sp>
        <p:nvSpPr>
          <p:cNvPr id="20" name="Shape 18"/>
          <p:cNvSpPr/>
          <p:nvPr/>
        </p:nvSpPr>
        <p:spPr>
          <a:xfrm>
            <a:off x="365760" y="3648456"/>
            <a:ext cx="8412480" cy="1051560"/>
          </a:xfrm>
          <a:prstGeom prst="rect">
            <a:avLst/>
          </a:prstGeom>
          <a:solidFill>
            <a:srgbClr val="D6EEE2"/>
          </a:solidFill>
          <a:ln w="12700">
            <a:solidFill>
              <a:srgbClr val="C5DFCF"/>
            </a:solidFill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21" name="Shape 19"/>
          <p:cNvSpPr/>
          <p:nvPr/>
        </p:nvSpPr>
        <p:spPr>
          <a:xfrm>
            <a:off x="365760" y="3648456"/>
            <a:ext cx="64008" cy="1051560"/>
          </a:xfrm>
          <a:prstGeom prst="rect">
            <a:avLst/>
          </a:prstGeom>
          <a:solidFill>
            <a:srgbClr val="7A3B9A"/>
          </a:solidFill>
          <a:ln w="12700">
            <a:solidFill>
              <a:srgbClr val="7A3B9A"/>
            </a:solidFill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22" name="Shape 20"/>
          <p:cNvSpPr/>
          <p:nvPr/>
        </p:nvSpPr>
        <p:spPr>
          <a:xfrm>
            <a:off x="502920" y="3758184"/>
            <a:ext cx="640080" cy="347472"/>
          </a:xfrm>
          <a:prstGeom prst="rect">
            <a:avLst/>
          </a:prstGeom>
          <a:solidFill>
            <a:srgbClr val="7A3B9A"/>
          </a:solidFill>
          <a:ln w="12700">
            <a:solidFill>
              <a:srgbClr val="7A3B9A"/>
            </a:solidFill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23" name="Text 21"/>
          <p:cNvSpPr/>
          <p:nvPr/>
        </p:nvSpPr>
        <p:spPr>
          <a:xfrm>
            <a:off x="502920" y="3758184"/>
            <a:ext cx="640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Ubuntu" panose="020B0504030602030204" pitchFamily="34" charset="0"/>
              </a:rPr>
              <a:t>Obj. (g)</a:t>
            </a:r>
            <a:endParaRPr lang="en-US" sz="900" dirty="0">
              <a:latin typeface="Ubuntu" panose="020B0504030602030204" pitchFamily="34" charset="0"/>
            </a:endParaRPr>
          </a:p>
        </p:txBody>
      </p:sp>
      <p:sp>
        <p:nvSpPr>
          <p:cNvPr id="24" name="Text 22"/>
          <p:cNvSpPr/>
          <p:nvPr/>
        </p:nvSpPr>
        <p:spPr>
          <a:xfrm>
            <a:off x="1280160" y="3739896"/>
            <a:ext cx="3474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7A3B9A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Support policy development and harmonisation at regional and continental level</a:t>
            </a:r>
            <a:endParaRPr lang="en-US" sz="1000" dirty="0">
              <a:latin typeface="Ubuntu" panose="020B0504030602030204" pitchFamily="34" charset="0"/>
            </a:endParaRPr>
          </a:p>
        </p:txBody>
      </p:sp>
      <p:sp>
        <p:nvSpPr>
          <p:cNvPr id="25" name="Text 23"/>
          <p:cNvSpPr/>
          <p:nvPr/>
        </p:nvSpPr>
        <p:spPr>
          <a:xfrm>
            <a:off x="1280160" y="4178808"/>
            <a:ext cx="73152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2C2C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A dedicated activity pillar focuses on Africa-wide policy harmonisation on circular electronics, consultation on EPR frameworks, and guidance for national e-waste strategies.</a:t>
            </a:r>
            <a:endParaRPr lang="en-US" sz="1000" dirty="0">
              <a:latin typeface="Ubuntu" panose="020B0504030602030204" pitchFamily="34" charset="0"/>
            </a:endParaRPr>
          </a:p>
        </p:txBody>
      </p:sp>
      <p:sp>
        <p:nvSpPr>
          <p:cNvPr id="26" name="Text 24"/>
          <p:cNvSpPr/>
          <p:nvPr/>
        </p:nvSpPr>
        <p:spPr>
          <a:xfrm>
            <a:off x="457200" y="4681728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B7280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The STEP African Focus Group is designed to be a practical, operational platform — not a duplicative initiative.</a:t>
            </a:r>
            <a:endParaRPr lang="en-US" sz="900" dirty="0">
              <a:latin typeface="Ubuntu" panose="020B0504030602030204" pitchFamily="34" charset="0"/>
            </a:endParaRPr>
          </a:p>
        </p:txBody>
      </p:sp>
      <p:sp>
        <p:nvSpPr>
          <p:cNvPr id="27" name="Text 2">
            <a:extLst>
              <a:ext uri="{FF2B5EF4-FFF2-40B4-BE49-F238E27FC236}">
                <a16:creationId xmlns:a16="http://schemas.microsoft.com/office/drawing/2014/main" id="{5AD6C9F2-2E18-3B02-C942-D737D6ED1BD5}"/>
              </a:ext>
            </a:extLst>
          </p:cNvPr>
          <p:cNvSpPr/>
          <p:nvPr/>
        </p:nvSpPr>
        <p:spPr>
          <a:xfrm>
            <a:off x="274320" y="4983480"/>
            <a:ext cx="8595360" cy="1600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F5F0E8"/>
                </a:solidFill>
                <a:latin typeface="Ubuntu" panose="020B0504030602030204" pitchFamily="34" charset="0"/>
              </a:rPr>
              <a:t>STEP – Sustainable Electronics Platform |  World Resources Forum Association</a:t>
            </a:r>
            <a:endParaRPr lang="en-US" sz="800" dirty="0">
              <a:latin typeface="Ubuntu" panose="020B050403060203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50AC32"/>
          </a:solidFill>
          <a:ln w="12700">
            <a:noFill/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3" name="Shape 1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50AC32"/>
          </a:solidFill>
          <a:ln w="12700">
            <a:noFill/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6" name="Text 4"/>
          <p:cNvSpPr/>
          <p:nvPr/>
        </p:nvSpPr>
        <p:spPr>
          <a:xfrm>
            <a:off x="457200" y="502920"/>
            <a:ext cx="5943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Be Part of the</a:t>
            </a:r>
            <a:endParaRPr lang="en-US" sz="3400" dirty="0">
              <a:latin typeface="Ubuntu" panose="020B0504030602030204" pitchFamily="34" charset="0"/>
            </a:endParaRPr>
          </a:p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African Focus Group</a:t>
            </a:r>
            <a:endParaRPr lang="en-US" sz="3400" dirty="0">
              <a:latin typeface="Ubuntu" panose="020B0504030602030204" pitchFamily="34" charset="0"/>
            </a:endParaRPr>
          </a:p>
        </p:txBody>
      </p:sp>
      <p:sp>
        <p:nvSpPr>
          <p:cNvPr id="7" name="Text 5"/>
          <p:cNvSpPr/>
          <p:nvPr/>
        </p:nvSpPr>
        <p:spPr>
          <a:xfrm>
            <a:off x="457199" y="1973372"/>
            <a:ext cx="3776133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4CAF7D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Building circular electronics ecosystems</a:t>
            </a:r>
            <a:endParaRPr lang="en-US" sz="1500" dirty="0">
              <a:latin typeface="Ubuntu" panose="020B0504030602030204" pitchFamily="34" charset="0"/>
            </a:endParaRPr>
          </a:p>
          <a:p>
            <a:pPr marL="0" indent="0">
              <a:buNone/>
            </a:pPr>
            <a:r>
              <a:rPr lang="en-US" sz="1500" i="1" dirty="0">
                <a:solidFill>
                  <a:srgbClr val="4CAF7D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Together.</a:t>
            </a:r>
            <a:endParaRPr lang="en-US" sz="1500" dirty="0">
              <a:latin typeface="Ubuntu" panose="020B0504030602030204" pitchFamily="34" charset="0"/>
            </a:endParaRPr>
          </a:p>
        </p:txBody>
      </p:sp>
      <p:sp>
        <p:nvSpPr>
          <p:cNvPr id="8" name="Shape 6"/>
          <p:cNvSpPr/>
          <p:nvPr/>
        </p:nvSpPr>
        <p:spPr>
          <a:xfrm>
            <a:off x="457200" y="2834640"/>
            <a:ext cx="3911600" cy="457200"/>
          </a:xfrm>
          <a:prstGeom prst="rect">
            <a:avLst/>
          </a:prstGeom>
          <a:solidFill>
            <a:srgbClr val="2E7D52"/>
          </a:solidFill>
          <a:ln w="12700">
            <a:solidFill>
              <a:srgbClr val="4CAF7D"/>
            </a:solidFill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>
            <a:duotone>
              <a:prstClr val="black"/>
              <a:srgbClr val="FACD00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594360" y="2889504"/>
            <a:ext cx="320040" cy="32004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1051560" y="2871216"/>
            <a:ext cx="4572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5F0E8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Become a STEP member to join the focus group</a:t>
            </a:r>
            <a:endParaRPr lang="en-US" sz="1100" dirty="0">
              <a:latin typeface="Ubuntu" panose="020B0504030602030204" pitchFamily="34" charset="0"/>
            </a:endParaRPr>
          </a:p>
        </p:txBody>
      </p:sp>
      <p:sp>
        <p:nvSpPr>
          <p:cNvPr id="11" name="Shape 8"/>
          <p:cNvSpPr/>
          <p:nvPr/>
        </p:nvSpPr>
        <p:spPr>
          <a:xfrm>
            <a:off x="457200" y="3383280"/>
            <a:ext cx="3911600" cy="457200"/>
          </a:xfrm>
          <a:prstGeom prst="rect">
            <a:avLst/>
          </a:prstGeom>
          <a:solidFill>
            <a:srgbClr val="2E7D52"/>
          </a:solidFill>
          <a:ln w="12700">
            <a:solidFill>
              <a:srgbClr val="4CAF7D"/>
            </a:solidFill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FACD00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594360" y="3438144"/>
            <a:ext cx="320040" cy="32004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1051560" y="3419856"/>
            <a:ext cx="4572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5F0E8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Reach out to contribute to the inaugural webinar</a:t>
            </a:r>
            <a:endParaRPr lang="en-US" sz="1100" dirty="0">
              <a:latin typeface="Ubuntu" panose="020B0504030602030204" pitchFamily="34" charset="0"/>
            </a:endParaRPr>
          </a:p>
        </p:txBody>
      </p:sp>
      <p:sp>
        <p:nvSpPr>
          <p:cNvPr id="14" name="Shape 10"/>
          <p:cNvSpPr/>
          <p:nvPr/>
        </p:nvSpPr>
        <p:spPr>
          <a:xfrm>
            <a:off x="457200" y="3931920"/>
            <a:ext cx="3911600" cy="457200"/>
          </a:xfrm>
          <a:prstGeom prst="rect">
            <a:avLst/>
          </a:prstGeom>
          <a:solidFill>
            <a:srgbClr val="2E7D52"/>
          </a:solidFill>
          <a:ln w="12700">
            <a:solidFill>
              <a:srgbClr val="4CAF7D"/>
            </a:solidFill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FACD00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594360" y="3986784"/>
            <a:ext cx="320040" cy="32004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1051560" y="3968496"/>
            <a:ext cx="4572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5F0E8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Share this initiative with your networks</a:t>
            </a:r>
            <a:endParaRPr lang="en-US" sz="1100" dirty="0">
              <a:latin typeface="Ubuntu" panose="020B0504030602030204" pitchFamily="34" charset="0"/>
            </a:endParaRPr>
          </a:p>
        </p:txBody>
      </p:sp>
      <p:sp>
        <p:nvSpPr>
          <p:cNvPr id="17" name="Shape 12"/>
          <p:cNvSpPr/>
          <p:nvPr/>
        </p:nvSpPr>
        <p:spPr>
          <a:xfrm>
            <a:off x="5537200" y="917751"/>
            <a:ext cx="2468880" cy="3474720"/>
          </a:xfrm>
          <a:prstGeom prst="rect">
            <a:avLst/>
          </a:prstGeom>
          <a:solidFill>
            <a:srgbClr val="2E7D52"/>
          </a:solidFill>
          <a:ln w="12700">
            <a:solidFill>
              <a:srgbClr val="4CAF7D"/>
            </a:solidFill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20" name="Shape 15"/>
          <p:cNvSpPr/>
          <p:nvPr/>
        </p:nvSpPr>
        <p:spPr>
          <a:xfrm>
            <a:off x="5720080" y="2074301"/>
            <a:ext cx="2103120" cy="0"/>
          </a:xfrm>
          <a:prstGeom prst="line">
            <a:avLst/>
          </a:prstGeom>
          <a:noFill/>
          <a:ln w="12700">
            <a:solidFill>
              <a:srgbClr val="4CAF7D"/>
            </a:solidFill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21" name="Text 16"/>
          <p:cNvSpPr/>
          <p:nvPr/>
        </p:nvSpPr>
        <p:spPr>
          <a:xfrm>
            <a:off x="5537200" y="2335071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5F0E8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Hosted by the World Resources</a:t>
            </a:r>
            <a:endParaRPr lang="en-US" sz="1000" dirty="0">
              <a:latin typeface="Ubuntu" panose="020B0504030602030204" pitchFamily="34" charset="0"/>
            </a:endParaRPr>
          </a:p>
          <a:p>
            <a:pPr marL="0" indent="0" algn="ctr">
              <a:buNone/>
            </a:pPr>
            <a:r>
              <a:rPr lang="en-US" sz="1000" dirty="0">
                <a:solidFill>
                  <a:srgbClr val="F5F0E8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Forum Association</a:t>
            </a:r>
            <a:endParaRPr lang="en-US" sz="1000" dirty="0">
              <a:latin typeface="Ubuntu" panose="020B0504030602030204" pitchFamily="34" charset="0"/>
            </a:endParaRPr>
          </a:p>
        </p:txBody>
      </p:sp>
      <p:sp>
        <p:nvSpPr>
          <p:cNvPr id="22" name="Text 17"/>
          <p:cNvSpPr/>
          <p:nvPr/>
        </p:nvSpPr>
        <p:spPr>
          <a:xfrm>
            <a:off x="5537200" y="2929431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4CAF7D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www.wrforum.org/step-2</a:t>
            </a:r>
            <a:endParaRPr lang="en-US" sz="900" dirty="0">
              <a:latin typeface="Ubuntu" panose="020B0504030602030204" pitchFamily="34" charset="0"/>
            </a:endParaRPr>
          </a:p>
        </p:txBody>
      </p:sp>
      <p:sp>
        <p:nvSpPr>
          <p:cNvPr id="23" name="Text 18"/>
          <p:cNvSpPr/>
          <p:nvPr/>
        </p:nvSpPr>
        <p:spPr>
          <a:xfrm>
            <a:off x="5537200" y="3298087"/>
            <a:ext cx="24688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ACD00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Join our African Focus Group !</a:t>
            </a:r>
            <a:endParaRPr lang="en-US" sz="1200" dirty="0">
              <a:solidFill>
                <a:srgbClr val="FACD00"/>
              </a:solidFill>
              <a:latin typeface="Ubuntu" panose="020B0504030602030204" pitchFamily="34" charset="0"/>
            </a:endParaRPr>
          </a:p>
        </p:txBody>
      </p:sp>
      <p:sp>
        <p:nvSpPr>
          <p:cNvPr id="24" name="Text 2">
            <a:extLst>
              <a:ext uri="{FF2B5EF4-FFF2-40B4-BE49-F238E27FC236}">
                <a16:creationId xmlns:a16="http://schemas.microsoft.com/office/drawing/2014/main" id="{C2D43F90-881E-3DF3-33D7-E45A4D509AD6}"/>
              </a:ext>
            </a:extLst>
          </p:cNvPr>
          <p:cNvSpPr/>
          <p:nvPr/>
        </p:nvSpPr>
        <p:spPr>
          <a:xfrm>
            <a:off x="274320" y="4983480"/>
            <a:ext cx="8595360" cy="1600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F5F0E8"/>
                </a:solidFill>
                <a:latin typeface="Ubuntu" panose="020B0504030602030204" pitchFamily="34" charset="0"/>
              </a:rPr>
              <a:t>STEP – Sustainable Electronics Platform |  World Resources Forum Association</a:t>
            </a:r>
            <a:endParaRPr lang="en-US" sz="800" dirty="0">
              <a:latin typeface="Ubuntu" panose="020B0504030602030204" pitchFamily="34" charset="0"/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D4C4F330-6E00-8EE6-BDA6-63FAC9A70A87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r="2729"/>
          <a:stretch>
            <a:fillRect/>
          </a:stretch>
        </p:blipFill>
        <p:spPr>
          <a:xfrm>
            <a:off x="5537201" y="915309"/>
            <a:ext cx="2468880" cy="1053999"/>
          </a:xfrm>
          <a:prstGeom prst="rect">
            <a:avLst/>
          </a:prstGeom>
        </p:spPr>
      </p:pic>
      <p:sp>
        <p:nvSpPr>
          <p:cNvPr id="28" name="Text 17">
            <a:extLst>
              <a:ext uri="{FF2B5EF4-FFF2-40B4-BE49-F238E27FC236}">
                <a16:creationId xmlns:a16="http://schemas.microsoft.com/office/drawing/2014/main" id="{2C702A99-4380-251C-6E2B-060751A34817}"/>
              </a:ext>
            </a:extLst>
          </p:cNvPr>
          <p:cNvSpPr/>
          <p:nvPr/>
        </p:nvSpPr>
        <p:spPr>
          <a:xfrm>
            <a:off x="5537199" y="3880408"/>
            <a:ext cx="2468880" cy="4721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chemeClr val="bg1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info@step-initiative.org</a:t>
            </a:r>
            <a:endParaRPr lang="en-US" sz="1000" b="1" dirty="0">
              <a:solidFill>
                <a:schemeClr val="bg1"/>
              </a:solidFill>
              <a:latin typeface="Ubuntu" panose="020B0504030602030204" pitchFamily="34" charset="0"/>
              <a:ea typeface="Calibri" pitchFamily="34" charset="-122"/>
              <a:cs typeface="Calibri" pitchFamily="34" charset="-120"/>
            </a:endParaRPr>
          </a:p>
          <a:p>
            <a:pPr marL="0" indent="0" algn="ctr">
              <a:buNone/>
            </a:pPr>
            <a:endParaRPr lang="en-US" sz="1000" b="1" dirty="0">
              <a:solidFill>
                <a:schemeClr val="bg1"/>
              </a:solidFill>
              <a:latin typeface="Ubuntu" panose="020B0504030602030204" pitchFamily="34" charset="0"/>
              <a:ea typeface="Calibri" pitchFamily="34" charset="-122"/>
              <a:cs typeface="Calibri" pitchFamily="34" charset="-120"/>
            </a:endParaRPr>
          </a:p>
          <a:p>
            <a:pPr marL="0" indent="0" algn="ctr">
              <a:buNone/>
            </a:pPr>
            <a:r>
              <a:rPr lang="en-US" sz="1000" b="1" dirty="0">
                <a:solidFill>
                  <a:schemeClr val="bg1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Adrien Specker</a:t>
            </a:r>
            <a:endParaRPr lang="en-US" sz="1000" b="1" dirty="0">
              <a:solidFill>
                <a:schemeClr val="bg1"/>
              </a:solidFill>
              <a:latin typeface="Ubuntu" panose="020B050403060203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50AC32"/>
          </a:solidFill>
          <a:ln w="12700">
            <a:noFill/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3" name="Shape 1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50AC32"/>
          </a:solidFill>
          <a:ln w="12700">
            <a:noFill/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4" name="Text 2"/>
          <p:cNvSpPr/>
          <p:nvPr/>
        </p:nvSpPr>
        <p:spPr>
          <a:xfrm>
            <a:off x="274320" y="4983480"/>
            <a:ext cx="8595360" cy="1600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F5F0E8"/>
                </a:solidFill>
                <a:latin typeface="Ubuntu" panose="020B0504030602030204" pitchFamily="34" charset="0"/>
              </a:rPr>
              <a:t>STEP – Sustainable Electronics Platform |  World Resources Forum Association</a:t>
            </a:r>
            <a:endParaRPr lang="en-US" sz="800" dirty="0">
              <a:latin typeface="Ubuntu" panose="020B0504030602030204" pitchFamily="34" charset="0"/>
            </a:endParaRPr>
          </a:p>
        </p:txBody>
      </p:sp>
      <p:sp>
        <p:nvSpPr>
          <p:cNvPr id="7" name="Text 5"/>
          <p:cNvSpPr/>
          <p:nvPr/>
        </p:nvSpPr>
        <p:spPr>
          <a:xfrm>
            <a:off x="457200" y="25146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chemeClr val="bg1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What is STEP?</a:t>
            </a:r>
            <a:endParaRPr lang="en-US" sz="2800" dirty="0">
              <a:solidFill>
                <a:schemeClr val="bg1"/>
              </a:solidFill>
              <a:latin typeface="Ubuntu" panose="020B0504030602030204" pitchFamily="34" charset="0"/>
            </a:endParaRPr>
          </a:p>
        </p:txBody>
      </p:sp>
      <p:sp>
        <p:nvSpPr>
          <p:cNvPr id="8" name="Text 6"/>
          <p:cNvSpPr/>
          <p:nvPr/>
        </p:nvSpPr>
        <p:spPr>
          <a:xfrm>
            <a:off x="457200" y="941832"/>
            <a:ext cx="41148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chemeClr val="bg1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STEP – Sustainable Electronics Platform</a:t>
            </a:r>
            <a:endParaRPr lang="en-US" sz="1300" dirty="0">
              <a:solidFill>
                <a:schemeClr val="bg1"/>
              </a:solidFill>
              <a:latin typeface="Ubuntu" panose="020B0504030602030204" pitchFamily="34" charset="0"/>
            </a:endParaRPr>
          </a:p>
          <a:p>
            <a:pPr marL="0" indent="0">
              <a:buNone/>
            </a:pPr>
            <a:r>
              <a:rPr lang="en-US" sz="600" dirty="0">
                <a:solidFill>
                  <a:srgbClr val="000000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
</a:t>
            </a:r>
            <a:endParaRPr lang="en-US" sz="1300" dirty="0">
              <a:latin typeface="Ubuntu" panose="020B0504030602030204" pitchFamily="34" charset="0"/>
            </a:endParaRPr>
          </a:p>
          <a:p>
            <a:pPr marL="0" indent="0">
              <a:buNone/>
            </a:pPr>
            <a:r>
              <a:rPr lang="en-US" sz="1200" dirty="0">
                <a:solidFill>
                  <a:srgbClr val="C8CFD0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STEP is a leading international platform hosted by the </a:t>
            </a:r>
            <a:r>
              <a:rPr lang="en-US" sz="1200" b="1" dirty="0">
                <a:solidFill>
                  <a:schemeClr val="bg1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World Resources Forum Association</a:t>
            </a:r>
            <a:r>
              <a:rPr lang="en-US" sz="1200" dirty="0">
                <a:solidFill>
                  <a:srgbClr val="C8CFD0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, bringing together businesses, governments, academia, and civil society to advance circular electronics globally.</a:t>
            </a:r>
            <a:endParaRPr lang="en-US" sz="1300" dirty="0">
              <a:solidFill>
                <a:srgbClr val="C8CFD0"/>
              </a:solidFill>
              <a:latin typeface="Ubuntu" panose="020B0504030602030204" pitchFamily="34" charset="0"/>
            </a:endParaRPr>
          </a:p>
        </p:txBody>
      </p:sp>
      <p:sp>
        <p:nvSpPr>
          <p:cNvPr id="9" name="Text 7"/>
          <p:cNvSpPr/>
          <p:nvPr/>
        </p:nvSpPr>
        <p:spPr>
          <a:xfrm>
            <a:off x="457200" y="2834640"/>
            <a:ext cx="41148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8CFD0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Following a strategic reorientation, STEP has committed to </a:t>
            </a:r>
            <a:r>
              <a:rPr lang="en-US" sz="1200" b="1" dirty="0">
                <a:solidFill>
                  <a:schemeClr val="bg1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proactively expanding its footprint and intensifying engagement and reach in the Global South,</a:t>
            </a:r>
            <a:r>
              <a:rPr lang="en-US" sz="1200" dirty="0">
                <a:solidFill>
                  <a:srgbClr val="C8CFD0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 with Africa as a priority region. The focus group distinguishes between collaborating with African partners and working with partners that do business in Africa.</a:t>
            </a:r>
            <a:endParaRPr lang="en-US" sz="1200" dirty="0">
              <a:solidFill>
                <a:srgbClr val="C8CFD0"/>
              </a:solidFill>
              <a:latin typeface="Ubuntu" panose="020B0504030602030204" pitchFamily="34" charset="0"/>
            </a:endParaRPr>
          </a:p>
        </p:txBody>
      </p:sp>
      <p:sp>
        <p:nvSpPr>
          <p:cNvPr id="10" name="Shape 8"/>
          <p:cNvSpPr/>
          <p:nvPr/>
        </p:nvSpPr>
        <p:spPr>
          <a:xfrm>
            <a:off x="4937760" y="1234440"/>
            <a:ext cx="3749040" cy="1005840"/>
          </a:xfrm>
          <a:prstGeom prst="rect">
            <a:avLst/>
          </a:prstGeom>
          <a:solidFill>
            <a:srgbClr val="D6EEE2"/>
          </a:solidFill>
          <a:ln w="12700">
            <a:solidFill>
              <a:srgbClr val="D4E8DC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11" name="Shape 9"/>
          <p:cNvSpPr/>
          <p:nvPr/>
        </p:nvSpPr>
        <p:spPr>
          <a:xfrm>
            <a:off x="4937760" y="1234440"/>
            <a:ext cx="73152" cy="100584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5120640" y="1280160"/>
            <a:ext cx="10972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A5C38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20+</a:t>
            </a:r>
            <a:endParaRPr lang="en-US" sz="3600" dirty="0">
              <a:latin typeface="Ubuntu" panose="020B0504030602030204" pitchFamily="34" charset="0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6217920" y="137160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2C2C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Years of global</a:t>
            </a:r>
            <a:endParaRPr lang="en-US" sz="1100" dirty="0">
              <a:latin typeface="Ubuntu" panose="020B0504030602030204" pitchFamily="34" charset="0"/>
            </a:endParaRPr>
          </a:p>
          <a:p>
            <a:pPr marL="0" indent="0">
              <a:buNone/>
            </a:pPr>
            <a:r>
              <a:rPr lang="en-US" sz="1100" dirty="0">
                <a:solidFill>
                  <a:srgbClr val="2C2C2C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e-waste expertise</a:t>
            </a:r>
            <a:endParaRPr lang="en-US" sz="1100" dirty="0">
              <a:latin typeface="Ubuntu" panose="020B0504030602030204" pitchFamily="34" charset="0"/>
            </a:endParaRPr>
          </a:p>
        </p:txBody>
      </p:sp>
      <p:sp>
        <p:nvSpPr>
          <p:cNvPr id="14" name="Shape 12"/>
          <p:cNvSpPr/>
          <p:nvPr/>
        </p:nvSpPr>
        <p:spPr>
          <a:xfrm>
            <a:off x="4937760" y="2423160"/>
            <a:ext cx="3749040" cy="1005840"/>
          </a:xfrm>
          <a:prstGeom prst="rect">
            <a:avLst/>
          </a:prstGeom>
          <a:solidFill>
            <a:srgbClr val="EAF4EE"/>
          </a:solidFill>
          <a:ln w="12700">
            <a:solidFill>
              <a:srgbClr val="D4E8DC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15" name="Shape 13"/>
          <p:cNvSpPr/>
          <p:nvPr/>
        </p:nvSpPr>
        <p:spPr>
          <a:xfrm>
            <a:off x="4937760" y="2423160"/>
            <a:ext cx="73152" cy="100584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5120640" y="2468880"/>
            <a:ext cx="658368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A5C38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54</a:t>
            </a:r>
            <a:endParaRPr lang="en-US" sz="3600" dirty="0">
              <a:latin typeface="Ubuntu" panose="020B0504030602030204" pitchFamily="34" charset="0"/>
            </a:endParaRPr>
          </a:p>
        </p:txBody>
      </p:sp>
      <p:sp>
        <p:nvSpPr>
          <p:cNvPr id="17" name="Text 15"/>
          <p:cNvSpPr/>
          <p:nvPr/>
        </p:nvSpPr>
        <p:spPr>
          <a:xfrm>
            <a:off x="6217920" y="256032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2C2C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African countries</a:t>
            </a:r>
            <a:endParaRPr lang="en-US" sz="1100" dirty="0">
              <a:latin typeface="Ubuntu" panose="020B0504030602030204" pitchFamily="34" charset="0"/>
            </a:endParaRPr>
          </a:p>
          <a:p>
            <a:pPr marL="0" indent="0">
              <a:buNone/>
            </a:pPr>
            <a:r>
              <a:rPr lang="en-US" sz="1100" dirty="0">
                <a:solidFill>
                  <a:srgbClr val="2C2C2C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targeted for engagement</a:t>
            </a:r>
            <a:endParaRPr lang="en-US" sz="1100" dirty="0">
              <a:latin typeface="Ubuntu" panose="020B0504030602030204" pitchFamily="34" charset="0"/>
            </a:endParaRPr>
          </a:p>
        </p:txBody>
      </p:sp>
      <p:sp>
        <p:nvSpPr>
          <p:cNvPr id="18" name="Shape 16"/>
          <p:cNvSpPr/>
          <p:nvPr/>
        </p:nvSpPr>
        <p:spPr>
          <a:xfrm>
            <a:off x="4937760" y="3611880"/>
            <a:ext cx="3749040" cy="1005840"/>
          </a:xfrm>
          <a:prstGeom prst="rect">
            <a:avLst/>
          </a:prstGeom>
          <a:solidFill>
            <a:srgbClr val="D6EEE2"/>
          </a:solidFill>
          <a:ln w="12700">
            <a:solidFill>
              <a:srgbClr val="D4E8DC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19" name="Shape 17"/>
          <p:cNvSpPr/>
          <p:nvPr/>
        </p:nvSpPr>
        <p:spPr>
          <a:xfrm>
            <a:off x="4937760" y="3611880"/>
            <a:ext cx="73152" cy="100584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20" name="Text 18"/>
          <p:cNvSpPr/>
          <p:nvPr/>
        </p:nvSpPr>
        <p:spPr>
          <a:xfrm>
            <a:off x="5120640" y="3657600"/>
            <a:ext cx="10972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A5C38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3600" dirty="0">
              <a:latin typeface="Ubuntu" panose="020B0504030602030204" pitchFamily="34" charset="0"/>
            </a:endParaRPr>
          </a:p>
        </p:txBody>
      </p:sp>
      <p:sp>
        <p:nvSpPr>
          <p:cNvPr id="21" name="Text 19"/>
          <p:cNvSpPr/>
          <p:nvPr/>
        </p:nvSpPr>
        <p:spPr>
          <a:xfrm>
            <a:off x="6217920" y="374904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2C2C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Focus areas:</a:t>
            </a:r>
            <a:endParaRPr lang="en-US" sz="1100" dirty="0">
              <a:latin typeface="Ubuntu" panose="020B0504030602030204" pitchFamily="34" charset="0"/>
            </a:endParaRPr>
          </a:p>
          <a:p>
            <a:pPr marL="0" indent="0">
              <a:buNone/>
            </a:pPr>
            <a:r>
              <a:rPr lang="en-US" sz="1100" dirty="0">
                <a:solidFill>
                  <a:srgbClr val="2C2C2C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Business · Policy · Research</a:t>
            </a:r>
            <a:endParaRPr lang="en-US" sz="1100" dirty="0">
              <a:latin typeface="Ubuntu" panose="020B050403060203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50AC32"/>
          </a:solidFill>
          <a:ln w="12700">
            <a:noFill/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3" name="Shape 1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50AC32"/>
          </a:solidFill>
          <a:ln w="12700">
            <a:noFill/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7" name="Text 5"/>
          <p:cNvSpPr/>
          <p:nvPr/>
        </p:nvSpPr>
        <p:spPr>
          <a:xfrm>
            <a:off x="457200" y="5029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chemeClr val="bg1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Why Africa? Why Now?</a:t>
            </a:r>
          </a:p>
        </p:txBody>
      </p:sp>
      <p:sp>
        <p:nvSpPr>
          <p:cNvPr id="8" name="Text 6"/>
          <p:cNvSpPr/>
          <p:nvPr/>
        </p:nvSpPr>
        <p:spPr>
          <a:xfrm>
            <a:off x="457200" y="1234440"/>
            <a:ext cx="4114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C8CFD0"/>
                </a:solidFill>
                <a:latin typeface="Ubuntu" panose="020B0504030602030204" pitchFamily="34" charset="0"/>
              </a:rPr>
              <a:t>CHALLENGES</a:t>
            </a:r>
            <a:endParaRPr lang="en-US" sz="900" dirty="0">
              <a:solidFill>
                <a:srgbClr val="C8CFD0"/>
              </a:solidFill>
              <a:latin typeface="Ubuntu" panose="020B0504030602030204" pitchFamily="34" charset="0"/>
            </a:endParaRPr>
          </a:p>
        </p:txBody>
      </p:sp>
      <p:sp>
        <p:nvSpPr>
          <p:cNvPr id="9" name="Shape 7"/>
          <p:cNvSpPr/>
          <p:nvPr/>
        </p:nvSpPr>
        <p:spPr>
          <a:xfrm>
            <a:off x="457200" y="1508760"/>
            <a:ext cx="3931920" cy="960120"/>
          </a:xfrm>
          <a:prstGeom prst="rect">
            <a:avLst/>
          </a:prstGeom>
          <a:solidFill>
            <a:srgbClr val="FFFAE7"/>
          </a:solidFill>
          <a:ln w="12700">
            <a:solidFill>
              <a:srgbClr val="D4E8DC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10" name="Shape 8"/>
          <p:cNvSpPr/>
          <p:nvPr/>
        </p:nvSpPr>
        <p:spPr>
          <a:xfrm>
            <a:off x="457200" y="1508760"/>
            <a:ext cx="64008" cy="960120"/>
          </a:xfrm>
          <a:prstGeom prst="rect">
            <a:avLst/>
          </a:prstGeom>
          <a:solidFill>
            <a:srgbClr val="FACD00"/>
          </a:solidFill>
          <a:ln w="12700">
            <a:noFill/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11" name="Text 9"/>
          <p:cNvSpPr/>
          <p:nvPr/>
        </p:nvSpPr>
        <p:spPr>
          <a:xfrm>
            <a:off x="658368" y="1563624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C2C2C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Informal sector dominance</a:t>
            </a:r>
            <a:endParaRPr lang="en-US" sz="1100" dirty="0">
              <a:latin typeface="Ubuntu" panose="020B0504030602030204" pitchFamily="34" charset="0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658368" y="1856232"/>
            <a:ext cx="3566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Limited formal infrastructure and pervasive informality in e-waste handling across most African countries.</a:t>
            </a:r>
            <a:endParaRPr lang="en-US" sz="1000" dirty="0">
              <a:latin typeface="Ubuntu" panose="020B0504030602030204" pitchFamily="34" charset="0"/>
            </a:endParaRPr>
          </a:p>
        </p:txBody>
      </p:sp>
      <p:sp>
        <p:nvSpPr>
          <p:cNvPr id="13" name="Shape 11"/>
          <p:cNvSpPr/>
          <p:nvPr/>
        </p:nvSpPr>
        <p:spPr>
          <a:xfrm>
            <a:off x="457200" y="2606040"/>
            <a:ext cx="3931920" cy="960120"/>
          </a:xfrm>
          <a:prstGeom prst="rect">
            <a:avLst/>
          </a:prstGeom>
          <a:solidFill>
            <a:srgbClr val="FFFAE7"/>
          </a:solidFill>
          <a:ln w="12700">
            <a:solidFill>
              <a:srgbClr val="D4E8DC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14" name="Shape 12"/>
          <p:cNvSpPr/>
          <p:nvPr/>
        </p:nvSpPr>
        <p:spPr>
          <a:xfrm>
            <a:off x="457200" y="2606040"/>
            <a:ext cx="64008" cy="960120"/>
          </a:xfrm>
          <a:prstGeom prst="rect">
            <a:avLst/>
          </a:prstGeom>
          <a:solidFill>
            <a:srgbClr val="FACD00"/>
          </a:solidFill>
          <a:ln w="12700">
            <a:noFill/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658368" y="2660904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C2C2C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EPR still in its infancy</a:t>
            </a:r>
            <a:endParaRPr lang="en-US" sz="1100" dirty="0">
              <a:latin typeface="Ubuntu" panose="020B0504030602030204" pitchFamily="34" charset="0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658368" y="2953512"/>
            <a:ext cx="3566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Extended Producer Responsibility obligations (common in Europe) are rarely enacted or enforced across Africa.</a:t>
            </a:r>
            <a:endParaRPr lang="en-US" sz="1000" dirty="0">
              <a:latin typeface="Ubuntu" panose="020B0504030602030204" pitchFamily="34" charset="0"/>
            </a:endParaRPr>
          </a:p>
        </p:txBody>
      </p:sp>
      <p:sp>
        <p:nvSpPr>
          <p:cNvPr id="17" name="Shape 15"/>
          <p:cNvSpPr/>
          <p:nvPr/>
        </p:nvSpPr>
        <p:spPr>
          <a:xfrm>
            <a:off x="457200" y="3703320"/>
            <a:ext cx="3931920" cy="960120"/>
          </a:xfrm>
          <a:prstGeom prst="rect">
            <a:avLst/>
          </a:prstGeom>
          <a:solidFill>
            <a:srgbClr val="FFFAE7"/>
          </a:solidFill>
          <a:ln w="12700">
            <a:solidFill>
              <a:srgbClr val="D4E8DC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18" name="Shape 16"/>
          <p:cNvSpPr/>
          <p:nvPr/>
        </p:nvSpPr>
        <p:spPr>
          <a:xfrm>
            <a:off x="457200" y="3703320"/>
            <a:ext cx="64008" cy="960120"/>
          </a:xfrm>
          <a:prstGeom prst="rect">
            <a:avLst/>
          </a:prstGeom>
          <a:solidFill>
            <a:srgbClr val="FACD00"/>
          </a:solidFill>
          <a:ln w="12700">
            <a:noFill/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19" name="Text 17"/>
          <p:cNvSpPr/>
          <p:nvPr/>
        </p:nvSpPr>
        <p:spPr>
          <a:xfrm>
            <a:off x="658368" y="3758184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C2C2C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Financing gap</a:t>
            </a:r>
            <a:endParaRPr lang="en-US" sz="1100" dirty="0">
              <a:latin typeface="Ubuntu" panose="020B0504030602030204" pitchFamily="34" charset="0"/>
            </a:endParaRPr>
          </a:p>
        </p:txBody>
      </p:sp>
      <p:sp>
        <p:nvSpPr>
          <p:cNvPr id="20" name="Text 18"/>
          <p:cNvSpPr/>
          <p:nvPr/>
        </p:nvSpPr>
        <p:spPr>
          <a:xfrm>
            <a:off x="658368" y="4050792"/>
            <a:ext cx="3566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Lack of financing mechanisms to fund the proper handling of e-waste remains a critical structural barrier for the growing IT demand.</a:t>
            </a:r>
            <a:endParaRPr lang="en-US" sz="1000" dirty="0">
              <a:latin typeface="Ubuntu" panose="020B0504030602030204" pitchFamily="34" charset="0"/>
            </a:endParaRPr>
          </a:p>
        </p:txBody>
      </p:sp>
      <p:sp>
        <p:nvSpPr>
          <p:cNvPr id="21" name="Text 19"/>
          <p:cNvSpPr/>
          <p:nvPr/>
        </p:nvSpPr>
        <p:spPr>
          <a:xfrm>
            <a:off x="4846320" y="1234440"/>
            <a:ext cx="3840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C8CFD0"/>
                </a:solidFill>
                <a:latin typeface="Ubuntu" panose="020B0504030602030204" pitchFamily="34" charset="0"/>
              </a:rPr>
              <a:t>OPPORTUNITIES</a:t>
            </a:r>
            <a:endParaRPr lang="en-US" sz="900" dirty="0">
              <a:solidFill>
                <a:srgbClr val="C8CFD0"/>
              </a:solidFill>
              <a:latin typeface="Ubuntu" panose="020B0504030602030204" pitchFamily="34" charset="0"/>
            </a:endParaRPr>
          </a:p>
        </p:txBody>
      </p:sp>
      <p:sp>
        <p:nvSpPr>
          <p:cNvPr id="22" name="Shape 20"/>
          <p:cNvSpPr/>
          <p:nvPr/>
        </p:nvSpPr>
        <p:spPr>
          <a:xfrm>
            <a:off x="4846320" y="1508760"/>
            <a:ext cx="3840480" cy="1280160"/>
          </a:xfrm>
          <a:prstGeom prst="rect">
            <a:avLst/>
          </a:prstGeom>
          <a:solidFill>
            <a:srgbClr val="D6EEE2"/>
          </a:solidFill>
          <a:ln w="12700">
            <a:solidFill>
              <a:srgbClr val="D4E8DC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23" name="Shape 21"/>
          <p:cNvSpPr/>
          <p:nvPr/>
        </p:nvSpPr>
        <p:spPr>
          <a:xfrm>
            <a:off x="4846320" y="1508760"/>
            <a:ext cx="64008" cy="1280160"/>
          </a:xfrm>
          <a:prstGeom prst="rect">
            <a:avLst/>
          </a:prstGeom>
          <a:solidFill>
            <a:srgbClr val="AFD9A0"/>
          </a:solidFill>
          <a:ln w="12700">
            <a:noFill/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24" name="Text 22"/>
          <p:cNvSpPr/>
          <p:nvPr/>
        </p:nvSpPr>
        <p:spPr>
          <a:xfrm>
            <a:off x="5047488" y="1618488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5C38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Resource </a:t>
            </a:r>
            <a:r>
              <a:rPr lang="en-US" sz="1100" b="1" dirty="0" err="1">
                <a:solidFill>
                  <a:srgbClr val="1A5C38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optimisation</a:t>
            </a:r>
            <a:r>
              <a:rPr lang="en-US" sz="1100" b="1" dirty="0">
                <a:solidFill>
                  <a:srgbClr val="1A5C38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 advantage</a:t>
            </a:r>
            <a:endParaRPr lang="en-US" sz="1100" dirty="0">
              <a:latin typeface="Ubuntu" panose="020B0504030602030204" pitchFamily="34" charset="0"/>
            </a:endParaRPr>
          </a:p>
        </p:txBody>
      </p:sp>
      <p:sp>
        <p:nvSpPr>
          <p:cNvPr id="25" name="Text 23"/>
          <p:cNvSpPr/>
          <p:nvPr/>
        </p:nvSpPr>
        <p:spPr>
          <a:xfrm>
            <a:off x="5047488" y="1965960"/>
            <a:ext cx="3474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2C2C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Africa is historically most effective at resource </a:t>
            </a:r>
            <a:r>
              <a:rPr lang="en-US" sz="1000" dirty="0" err="1">
                <a:solidFill>
                  <a:srgbClr val="2C2C2C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optimisation</a:t>
            </a:r>
            <a:r>
              <a:rPr lang="en-US" sz="1000" dirty="0">
                <a:solidFill>
                  <a:srgbClr val="2C2C2C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00" dirty="0">
                <a:solidFill>
                  <a:srgbClr val="2C2C2C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  <a:sym typeface="Wingdings" panose="05000000000000000000" pitchFamily="2" charset="2"/>
              </a:rPr>
              <a:t> </a:t>
            </a:r>
            <a:r>
              <a:rPr lang="en-US" sz="1000" dirty="0">
                <a:solidFill>
                  <a:srgbClr val="2C2C2C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a strong foundation for circular electronics models that prioritise function recovery.</a:t>
            </a:r>
            <a:endParaRPr lang="en-US" sz="1000" dirty="0">
              <a:latin typeface="Ubuntu" panose="020B0504030602030204" pitchFamily="34" charset="0"/>
            </a:endParaRPr>
          </a:p>
        </p:txBody>
      </p:sp>
      <p:sp>
        <p:nvSpPr>
          <p:cNvPr id="26" name="Shape 24"/>
          <p:cNvSpPr/>
          <p:nvPr/>
        </p:nvSpPr>
        <p:spPr>
          <a:xfrm>
            <a:off x="4846320" y="2971800"/>
            <a:ext cx="3840480" cy="1280160"/>
          </a:xfrm>
          <a:prstGeom prst="rect">
            <a:avLst/>
          </a:prstGeom>
          <a:solidFill>
            <a:srgbClr val="D6EEE2"/>
          </a:solidFill>
          <a:ln w="12700">
            <a:solidFill>
              <a:srgbClr val="D4E8DC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27" name="Shape 25"/>
          <p:cNvSpPr/>
          <p:nvPr/>
        </p:nvSpPr>
        <p:spPr>
          <a:xfrm>
            <a:off x="4846320" y="2971800"/>
            <a:ext cx="64008" cy="1280160"/>
          </a:xfrm>
          <a:prstGeom prst="rect">
            <a:avLst/>
          </a:prstGeom>
          <a:solidFill>
            <a:srgbClr val="AFD9A0"/>
          </a:solidFill>
          <a:ln w="12700">
            <a:noFill/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28" name="Text 26"/>
          <p:cNvSpPr/>
          <p:nvPr/>
        </p:nvSpPr>
        <p:spPr>
          <a:xfrm>
            <a:off x="5047488" y="3081528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5C38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Coordination opportunity</a:t>
            </a:r>
            <a:endParaRPr lang="en-US" sz="1100" dirty="0">
              <a:latin typeface="Ubuntu" panose="020B0504030602030204" pitchFamily="34" charset="0"/>
            </a:endParaRPr>
          </a:p>
        </p:txBody>
      </p:sp>
      <p:sp>
        <p:nvSpPr>
          <p:cNvPr id="29" name="Text 27"/>
          <p:cNvSpPr/>
          <p:nvPr/>
        </p:nvSpPr>
        <p:spPr>
          <a:xfrm>
            <a:off x="5047488" y="3429000"/>
            <a:ext cx="3474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2C2C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Many parallel initiatives exist and a targeted coordination around concrete implementation gaps can unlock impact.</a:t>
            </a:r>
            <a:endParaRPr lang="en-US" sz="1000" dirty="0">
              <a:latin typeface="Ubuntu" panose="020B0504030602030204" pitchFamily="34" charset="0"/>
            </a:endParaRPr>
          </a:p>
        </p:txBody>
      </p:sp>
      <p:sp>
        <p:nvSpPr>
          <p:cNvPr id="30" name="Text 2">
            <a:extLst>
              <a:ext uri="{FF2B5EF4-FFF2-40B4-BE49-F238E27FC236}">
                <a16:creationId xmlns:a16="http://schemas.microsoft.com/office/drawing/2014/main" id="{0D8C9EC3-B3BD-CA25-5809-EB4B7AEA9C00}"/>
              </a:ext>
            </a:extLst>
          </p:cNvPr>
          <p:cNvSpPr/>
          <p:nvPr/>
        </p:nvSpPr>
        <p:spPr>
          <a:xfrm>
            <a:off x="274320" y="4983480"/>
            <a:ext cx="8595360" cy="1600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F5F0E8"/>
                </a:solidFill>
                <a:latin typeface="Ubuntu" panose="020B0504030602030204" pitchFamily="34" charset="0"/>
              </a:rPr>
              <a:t>STEP – Sustainable Electronics Platform |  World Resources Forum Association</a:t>
            </a:r>
            <a:endParaRPr lang="en-US" sz="800" dirty="0">
              <a:latin typeface="Ubuntu" panose="020B050403060203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50AC32"/>
          </a:solidFill>
          <a:ln w="12700">
            <a:noFill/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3" name="Shape 1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50AC32"/>
          </a:solidFill>
          <a:ln w="12700">
            <a:noFill/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6" name="Text 4"/>
          <p:cNvSpPr/>
          <p:nvPr/>
        </p:nvSpPr>
        <p:spPr>
          <a:xfrm>
            <a:off x="457200" y="502920"/>
            <a:ext cx="82296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Purpose of the</a:t>
            </a:r>
            <a:endParaRPr lang="en-US" sz="3400" dirty="0">
              <a:latin typeface="Ubuntu" panose="020B0504030602030204" pitchFamily="34" charset="0"/>
            </a:endParaRPr>
          </a:p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African Focus Group</a:t>
            </a:r>
            <a:endParaRPr lang="en-US" sz="3400" dirty="0">
              <a:latin typeface="Ubuntu" panose="020B0504030602030204" pitchFamily="34" charset="0"/>
            </a:endParaRPr>
          </a:p>
        </p:txBody>
      </p:sp>
      <p:sp>
        <p:nvSpPr>
          <p:cNvPr id="7" name="Text 5"/>
          <p:cNvSpPr/>
          <p:nvPr/>
        </p:nvSpPr>
        <p:spPr>
          <a:xfrm>
            <a:off x="457200" y="18288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C8CFD0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The focus group is designed to become a </a:t>
            </a:r>
            <a:r>
              <a:rPr lang="en-US" sz="1300" b="1" dirty="0">
                <a:solidFill>
                  <a:schemeClr val="bg1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go-to platform for circular electronics management on the African continent</a:t>
            </a:r>
            <a:r>
              <a:rPr lang="en-US" sz="1300" b="1" dirty="0">
                <a:solidFill>
                  <a:srgbClr val="C8CFD0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,</a:t>
            </a:r>
            <a:r>
              <a:rPr lang="en-US" sz="1300" dirty="0">
                <a:solidFill>
                  <a:srgbClr val="C8CFD0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 addressing both regional and country-specific policy gaps, and connecting local realities with global expertise.</a:t>
            </a:r>
            <a:endParaRPr lang="en-US" sz="1300" dirty="0">
              <a:solidFill>
                <a:srgbClr val="C8CFD0"/>
              </a:solidFill>
              <a:latin typeface="Ubuntu" panose="020B0504030602030204" pitchFamily="34" charset="0"/>
            </a:endParaRPr>
          </a:p>
        </p:txBody>
      </p:sp>
      <p:sp>
        <p:nvSpPr>
          <p:cNvPr id="8" name="Shape 6"/>
          <p:cNvSpPr/>
          <p:nvPr/>
        </p:nvSpPr>
        <p:spPr>
          <a:xfrm>
            <a:off x="457200" y="2834640"/>
            <a:ext cx="8229600" cy="658368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9" name="Text 7"/>
          <p:cNvSpPr/>
          <p:nvPr/>
        </p:nvSpPr>
        <p:spPr>
          <a:xfrm>
            <a:off x="640080" y="2852928"/>
            <a:ext cx="786384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chemeClr val="bg1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Key principle: </a:t>
            </a:r>
            <a:r>
              <a:rPr lang="en-US" sz="1100" dirty="0">
                <a:solidFill>
                  <a:schemeClr val="bg1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The focus group will prioritise concrete, business-case-supported implementation, focusing on specific issues where STEP can add, practical value.</a:t>
            </a:r>
            <a:endParaRPr lang="en-US" sz="1200" dirty="0">
              <a:solidFill>
                <a:schemeClr val="bg1"/>
              </a:solidFill>
              <a:latin typeface="Ubuntu" panose="020B0504030602030204" pitchFamily="34" charset="0"/>
            </a:endParaRPr>
          </a:p>
        </p:txBody>
      </p:sp>
      <p:sp>
        <p:nvSpPr>
          <p:cNvPr id="10" name="Shape 8"/>
          <p:cNvSpPr/>
          <p:nvPr/>
        </p:nvSpPr>
        <p:spPr>
          <a:xfrm>
            <a:off x="457200" y="3584448"/>
            <a:ext cx="8229600" cy="960120"/>
          </a:xfrm>
          <a:prstGeom prst="rect">
            <a:avLst/>
          </a:prstGeom>
          <a:solidFill>
            <a:srgbClr val="2E7D52"/>
          </a:solidFill>
          <a:ln w="12700">
            <a:solidFill>
              <a:srgbClr val="4CAF7D"/>
            </a:solidFill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11" name="Text 9"/>
          <p:cNvSpPr/>
          <p:nvPr/>
        </p:nvSpPr>
        <p:spPr>
          <a:xfrm>
            <a:off x="640080" y="3602736"/>
            <a:ext cx="78638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chemeClr val="bg1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Strategic Alignment: </a:t>
            </a:r>
            <a:r>
              <a:rPr lang="en-US" sz="1200" dirty="0">
                <a:solidFill>
                  <a:srgbClr val="C8CFD0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The focus group will seek coordination with key existing regional and global initiatives including GIZ SWITCH-2-CE, GEF/UNEP SADC project, ITU programmes, ACEA/ACEF/ACEN platforms, and World Bank country projects, avoiding duplication and maximising collective impact.</a:t>
            </a:r>
            <a:endParaRPr lang="en-US" sz="1300" dirty="0">
              <a:solidFill>
                <a:srgbClr val="C8CFD0"/>
              </a:solidFill>
              <a:latin typeface="Ubuntu" panose="020B0504030602030204" pitchFamily="34" charset="0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457200" y="464515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50AC32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Membership open to STEP members · Aligned with the Latin American Focus Group model · Potential future expansion to other regions of the world.</a:t>
            </a:r>
            <a:endParaRPr lang="en-US" sz="900" dirty="0">
              <a:solidFill>
                <a:srgbClr val="50AC32"/>
              </a:solidFill>
              <a:latin typeface="Ubuntu" panose="020B0504030602030204" pitchFamily="34" charset="0"/>
            </a:endParaRPr>
          </a:p>
        </p:txBody>
      </p:sp>
      <p:sp>
        <p:nvSpPr>
          <p:cNvPr id="13" name="Text 2">
            <a:extLst>
              <a:ext uri="{FF2B5EF4-FFF2-40B4-BE49-F238E27FC236}">
                <a16:creationId xmlns:a16="http://schemas.microsoft.com/office/drawing/2014/main" id="{BEDFEAEE-CA9A-1BB2-9572-C1F60F9073FB}"/>
              </a:ext>
            </a:extLst>
          </p:cNvPr>
          <p:cNvSpPr/>
          <p:nvPr/>
        </p:nvSpPr>
        <p:spPr>
          <a:xfrm>
            <a:off x="274320" y="4983480"/>
            <a:ext cx="8595360" cy="1600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F5F0E8"/>
                </a:solidFill>
                <a:latin typeface="Ubuntu" panose="020B0504030602030204" pitchFamily="34" charset="0"/>
              </a:rPr>
              <a:t>STEP – Sustainable Electronics Platform |  World Resources Forum Association</a:t>
            </a:r>
            <a:endParaRPr lang="en-US" sz="800" dirty="0">
              <a:latin typeface="Ubuntu" panose="020B050403060203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50AC32"/>
          </a:solidFill>
          <a:ln w="12700">
            <a:noFill/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3" name="Shape 1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50AC32"/>
          </a:solidFill>
          <a:ln w="12700">
            <a:noFill/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7" name="Text 5"/>
          <p:cNvSpPr/>
          <p:nvPr/>
        </p:nvSpPr>
        <p:spPr>
          <a:xfrm>
            <a:off x="457200" y="5029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chemeClr val="bg1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Who Is the Focus Group For?</a:t>
            </a:r>
          </a:p>
        </p:txBody>
      </p:sp>
      <p:sp>
        <p:nvSpPr>
          <p:cNvPr id="8" name="Shape 6"/>
          <p:cNvSpPr/>
          <p:nvPr/>
        </p:nvSpPr>
        <p:spPr>
          <a:xfrm>
            <a:off x="365760" y="1325880"/>
            <a:ext cx="2651760" cy="1508760"/>
          </a:xfrm>
          <a:prstGeom prst="rect">
            <a:avLst/>
          </a:prstGeom>
          <a:solidFill>
            <a:srgbClr val="D6EEE2"/>
          </a:solidFill>
          <a:ln w="12700">
            <a:solidFill>
              <a:srgbClr val="D4E8DC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352" y="1490472"/>
            <a:ext cx="347472" cy="347472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960120" y="1463040"/>
            <a:ext cx="1920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5C38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Recyclers &amp; Processors</a:t>
            </a:r>
            <a:endParaRPr lang="en-US" sz="1000" dirty="0">
              <a:latin typeface="Ubuntu" panose="020B0504030602030204" pitchFamily="34" charset="0"/>
            </a:endParaRPr>
          </a:p>
        </p:txBody>
      </p:sp>
      <p:sp>
        <p:nvSpPr>
          <p:cNvPr id="11" name="Text 8"/>
          <p:cNvSpPr/>
          <p:nvPr/>
        </p:nvSpPr>
        <p:spPr>
          <a:xfrm>
            <a:off x="530352" y="1947672"/>
            <a:ext cx="233172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C2C2C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Formal sector recycling companies and informal sector operators seeking formalisation and best practice.</a:t>
            </a:r>
            <a:endParaRPr lang="en-US" sz="900" dirty="0">
              <a:latin typeface="Ubuntu" panose="020B0504030602030204" pitchFamily="34" charset="0"/>
            </a:endParaRPr>
          </a:p>
        </p:txBody>
      </p:sp>
      <p:sp>
        <p:nvSpPr>
          <p:cNvPr id="12" name="Shape 9"/>
          <p:cNvSpPr/>
          <p:nvPr/>
        </p:nvSpPr>
        <p:spPr>
          <a:xfrm>
            <a:off x="3200400" y="1325880"/>
            <a:ext cx="2651760" cy="1508760"/>
          </a:xfrm>
          <a:prstGeom prst="rect">
            <a:avLst/>
          </a:prstGeom>
          <a:solidFill>
            <a:srgbClr val="E8F4EE"/>
          </a:solidFill>
          <a:ln w="12700">
            <a:solidFill>
              <a:srgbClr val="D4E8DC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64992" y="1490472"/>
            <a:ext cx="347472" cy="347472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3794760" y="1463040"/>
            <a:ext cx="1920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E7D52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OEMs, Importers &amp; Distributors</a:t>
            </a:r>
            <a:endParaRPr lang="en-US" sz="1000" dirty="0">
              <a:latin typeface="Ubuntu" panose="020B0504030602030204" pitchFamily="34" charset="0"/>
            </a:endParaRPr>
          </a:p>
        </p:txBody>
      </p:sp>
      <p:sp>
        <p:nvSpPr>
          <p:cNvPr id="15" name="Text 11"/>
          <p:cNvSpPr/>
          <p:nvPr/>
        </p:nvSpPr>
        <p:spPr>
          <a:xfrm>
            <a:off x="3364992" y="1947672"/>
            <a:ext cx="233172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C2C2C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Regional distributors and brand representatives of OEMs placing electronics on African markets (dominant source of EEE put on market).</a:t>
            </a:r>
            <a:endParaRPr lang="en-US" sz="900" dirty="0">
              <a:latin typeface="Ubuntu" panose="020B0504030602030204" pitchFamily="34" charset="0"/>
            </a:endParaRPr>
          </a:p>
        </p:txBody>
      </p:sp>
      <p:sp>
        <p:nvSpPr>
          <p:cNvPr id="16" name="Shape 12"/>
          <p:cNvSpPr/>
          <p:nvPr/>
        </p:nvSpPr>
        <p:spPr>
          <a:xfrm>
            <a:off x="6035040" y="1325880"/>
            <a:ext cx="2651760" cy="1508760"/>
          </a:xfrm>
          <a:prstGeom prst="rect">
            <a:avLst/>
          </a:prstGeom>
          <a:solidFill>
            <a:srgbClr val="E8EEFB"/>
          </a:solidFill>
          <a:ln w="12700">
            <a:solidFill>
              <a:srgbClr val="D4E8DC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9632" y="1490472"/>
            <a:ext cx="347472" cy="347472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6629400" y="1463040"/>
            <a:ext cx="1920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3B5F9A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Governments &amp; Regulators</a:t>
            </a:r>
            <a:endParaRPr lang="en-US" sz="1000" dirty="0">
              <a:latin typeface="Ubuntu" panose="020B0504030602030204" pitchFamily="34" charset="0"/>
            </a:endParaRPr>
          </a:p>
        </p:txBody>
      </p:sp>
      <p:sp>
        <p:nvSpPr>
          <p:cNvPr id="19" name="Text 14"/>
          <p:cNvSpPr/>
          <p:nvPr/>
        </p:nvSpPr>
        <p:spPr>
          <a:xfrm>
            <a:off x="6199632" y="1947672"/>
            <a:ext cx="233172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C2C2C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National ministries, environmental agencies, and regulators working on e-waste policy, EPR frameworks, and national strategies.</a:t>
            </a:r>
            <a:endParaRPr lang="en-US" sz="900" dirty="0">
              <a:latin typeface="Ubuntu" panose="020B0504030602030204" pitchFamily="34" charset="0"/>
            </a:endParaRPr>
          </a:p>
        </p:txBody>
      </p:sp>
      <p:sp>
        <p:nvSpPr>
          <p:cNvPr id="20" name="Shape 15"/>
          <p:cNvSpPr/>
          <p:nvPr/>
        </p:nvSpPr>
        <p:spPr>
          <a:xfrm>
            <a:off x="365760" y="2971800"/>
            <a:ext cx="2651760" cy="1508760"/>
          </a:xfrm>
          <a:prstGeom prst="rect">
            <a:avLst/>
          </a:prstGeom>
          <a:solidFill>
            <a:srgbClr val="F2E8FB"/>
          </a:solidFill>
          <a:ln w="12700">
            <a:solidFill>
              <a:srgbClr val="D4E8DC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0352" y="3136392"/>
            <a:ext cx="347472" cy="347472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960120" y="3108960"/>
            <a:ext cx="1920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7A3B9A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Academia &amp; Research</a:t>
            </a:r>
            <a:endParaRPr lang="en-US" sz="1000" dirty="0">
              <a:latin typeface="Ubuntu" panose="020B0504030602030204" pitchFamily="34" charset="0"/>
            </a:endParaRPr>
          </a:p>
        </p:txBody>
      </p:sp>
      <p:sp>
        <p:nvSpPr>
          <p:cNvPr id="23" name="Text 17"/>
          <p:cNvSpPr/>
          <p:nvPr/>
        </p:nvSpPr>
        <p:spPr>
          <a:xfrm>
            <a:off x="530352" y="3593592"/>
            <a:ext cx="233172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C2C2C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Research institutions generating knowledge on circular electronics, LCA, material flows, and technology innovation.</a:t>
            </a:r>
            <a:endParaRPr lang="en-US" sz="900" dirty="0">
              <a:latin typeface="Ubuntu" panose="020B0504030602030204" pitchFamily="34" charset="0"/>
            </a:endParaRPr>
          </a:p>
        </p:txBody>
      </p:sp>
      <p:sp>
        <p:nvSpPr>
          <p:cNvPr id="24" name="Shape 18"/>
          <p:cNvSpPr/>
          <p:nvPr/>
        </p:nvSpPr>
        <p:spPr>
          <a:xfrm>
            <a:off x="3200400" y="2971800"/>
            <a:ext cx="2651760" cy="1508760"/>
          </a:xfrm>
          <a:prstGeom prst="rect">
            <a:avLst/>
          </a:prstGeom>
          <a:solidFill>
            <a:srgbClr val="FBF2E0"/>
          </a:solidFill>
          <a:ln w="12700">
            <a:solidFill>
              <a:srgbClr val="D4E8DC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pic>
        <p:nvPicPr>
          <p:cNvPr id="25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64992" y="3136392"/>
            <a:ext cx="347472" cy="347472"/>
          </a:xfrm>
          <a:prstGeom prst="rect">
            <a:avLst/>
          </a:prstGeom>
        </p:spPr>
      </p:pic>
      <p:sp>
        <p:nvSpPr>
          <p:cNvPr id="26" name="Text 19"/>
          <p:cNvSpPr/>
          <p:nvPr/>
        </p:nvSpPr>
        <p:spPr>
          <a:xfrm>
            <a:off x="3794760" y="3108960"/>
            <a:ext cx="1920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9A6B1A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Civil Society</a:t>
            </a:r>
            <a:endParaRPr lang="en-US" sz="1000" dirty="0">
              <a:latin typeface="Ubuntu" panose="020B0504030602030204" pitchFamily="34" charset="0"/>
            </a:endParaRPr>
          </a:p>
        </p:txBody>
      </p:sp>
      <p:sp>
        <p:nvSpPr>
          <p:cNvPr id="27" name="Text 20"/>
          <p:cNvSpPr/>
          <p:nvPr/>
        </p:nvSpPr>
        <p:spPr>
          <a:xfrm>
            <a:off x="3364992" y="3593592"/>
            <a:ext cx="233172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C2C2C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NGOs and community organisations representing affected populations and informal workers in the electronics lifecycle.</a:t>
            </a:r>
            <a:endParaRPr lang="en-US" sz="900" dirty="0">
              <a:latin typeface="Ubuntu" panose="020B0504030602030204" pitchFamily="34" charset="0"/>
            </a:endParaRPr>
          </a:p>
        </p:txBody>
      </p:sp>
      <p:sp>
        <p:nvSpPr>
          <p:cNvPr id="28" name="Shape 21"/>
          <p:cNvSpPr/>
          <p:nvPr/>
        </p:nvSpPr>
        <p:spPr>
          <a:xfrm>
            <a:off x="6035040" y="2971800"/>
            <a:ext cx="2651760" cy="1508760"/>
          </a:xfrm>
          <a:prstGeom prst="rect">
            <a:avLst/>
          </a:prstGeom>
          <a:solidFill>
            <a:srgbClr val="FBEEE8"/>
          </a:solidFill>
          <a:ln w="12700">
            <a:solidFill>
              <a:srgbClr val="D4E8DC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pic>
        <p:nvPicPr>
          <p:cNvPr id="29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99632" y="3136392"/>
            <a:ext cx="347472" cy="347472"/>
          </a:xfrm>
          <a:prstGeom prst="rect">
            <a:avLst/>
          </a:prstGeom>
        </p:spPr>
      </p:pic>
      <p:sp>
        <p:nvSpPr>
          <p:cNvPr id="30" name="Text 22"/>
          <p:cNvSpPr/>
          <p:nvPr/>
        </p:nvSpPr>
        <p:spPr>
          <a:xfrm>
            <a:off x="6629400" y="3108960"/>
            <a:ext cx="1920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C84B11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International Development Projects</a:t>
            </a:r>
            <a:endParaRPr lang="en-US" sz="1000" dirty="0">
              <a:latin typeface="Ubuntu" panose="020B0504030602030204" pitchFamily="34" charset="0"/>
            </a:endParaRPr>
          </a:p>
        </p:txBody>
      </p:sp>
      <p:sp>
        <p:nvSpPr>
          <p:cNvPr id="31" name="Text 23"/>
          <p:cNvSpPr/>
          <p:nvPr/>
        </p:nvSpPr>
        <p:spPr>
          <a:xfrm>
            <a:off x="6199632" y="3593592"/>
            <a:ext cx="233172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C2C2C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Ongoing donor-funded and UN-agency-led projects seeking a coordination platform to align deliverables and avoid overlaps.</a:t>
            </a:r>
            <a:endParaRPr lang="en-US" sz="900" dirty="0">
              <a:latin typeface="Ubuntu" panose="020B0504030602030204" pitchFamily="34" charset="0"/>
            </a:endParaRPr>
          </a:p>
        </p:txBody>
      </p:sp>
      <p:sp>
        <p:nvSpPr>
          <p:cNvPr id="32" name="Text 2">
            <a:extLst>
              <a:ext uri="{FF2B5EF4-FFF2-40B4-BE49-F238E27FC236}">
                <a16:creationId xmlns:a16="http://schemas.microsoft.com/office/drawing/2014/main" id="{5A94C07F-CF82-EFBB-3B6A-C811438F597C}"/>
              </a:ext>
            </a:extLst>
          </p:cNvPr>
          <p:cNvSpPr/>
          <p:nvPr/>
        </p:nvSpPr>
        <p:spPr>
          <a:xfrm>
            <a:off x="274320" y="4983480"/>
            <a:ext cx="8595360" cy="1600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F5F0E8"/>
                </a:solidFill>
                <a:latin typeface="Ubuntu" panose="020B0504030602030204" pitchFamily="34" charset="0"/>
              </a:rPr>
              <a:t>STEP – Sustainable Electronics Platform |  World Resources Forum Association</a:t>
            </a:r>
            <a:endParaRPr lang="en-US" sz="800" dirty="0">
              <a:latin typeface="Ubuntu" panose="020B050403060203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50AC32"/>
          </a:solidFill>
          <a:ln w="12700">
            <a:noFill/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3" name="Shape 1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50AC32"/>
          </a:solidFill>
          <a:ln w="12700">
            <a:noFill/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7" name="Text 5"/>
          <p:cNvSpPr/>
          <p:nvPr/>
        </p:nvSpPr>
        <p:spPr>
          <a:xfrm>
            <a:off x="457200" y="5029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chemeClr val="bg1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What Will the Focus Group Do?</a:t>
            </a:r>
          </a:p>
        </p:txBody>
      </p:sp>
      <p:sp>
        <p:nvSpPr>
          <p:cNvPr id="8" name="Shape 6"/>
          <p:cNvSpPr/>
          <p:nvPr/>
        </p:nvSpPr>
        <p:spPr>
          <a:xfrm>
            <a:off x="365760" y="1298448"/>
            <a:ext cx="2788920" cy="1325880"/>
          </a:xfrm>
          <a:prstGeom prst="rect">
            <a:avLst/>
          </a:prstGeom>
          <a:solidFill>
            <a:srgbClr val="D6EEE2"/>
          </a:solidFill>
          <a:ln w="12700">
            <a:solidFill>
              <a:srgbClr val="D4E8DC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9" name="Shape 7"/>
          <p:cNvSpPr/>
          <p:nvPr/>
        </p:nvSpPr>
        <p:spPr>
          <a:xfrm>
            <a:off x="365760" y="1298448"/>
            <a:ext cx="64008" cy="132588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10" name="Shape 8"/>
          <p:cNvSpPr/>
          <p:nvPr/>
        </p:nvSpPr>
        <p:spPr>
          <a:xfrm>
            <a:off x="493776" y="1389888"/>
            <a:ext cx="347472" cy="27432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11" name="Text 9"/>
          <p:cNvSpPr/>
          <p:nvPr/>
        </p:nvSpPr>
        <p:spPr>
          <a:xfrm>
            <a:off x="493776" y="1389888"/>
            <a:ext cx="347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Ubuntu" panose="020B0504030602030204" pitchFamily="34" charset="0"/>
              </a:rPr>
              <a:t>01</a:t>
            </a:r>
            <a:endParaRPr lang="en-US" sz="900" dirty="0">
              <a:latin typeface="Ubuntu" panose="020B0504030602030204" pitchFamily="34" charset="0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914400" y="1371600"/>
            <a:ext cx="213055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A5C38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Support coordination of international, regional &amp; national projects</a:t>
            </a:r>
            <a:endParaRPr lang="en-US" sz="900" dirty="0">
              <a:latin typeface="Ubuntu" panose="020B0504030602030204" pitchFamily="34" charset="0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530352" y="1755648"/>
            <a:ext cx="2532888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850" dirty="0">
                <a:solidFill>
                  <a:srgbClr val="2C2C2C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Facilitate knowledge exchange across projects</a:t>
            </a:r>
            <a:endParaRPr lang="en-US" sz="850" dirty="0">
              <a:latin typeface="Ubuntu" panose="020B0504030602030204" pitchFamily="34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850" dirty="0">
                <a:solidFill>
                  <a:srgbClr val="2C2C2C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Map gaps, overlaps and opportunities</a:t>
            </a:r>
            <a:endParaRPr lang="en-US" sz="850" dirty="0">
              <a:latin typeface="Ubuntu" panose="020B0504030602030204" pitchFamily="34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850" dirty="0">
                <a:solidFill>
                  <a:srgbClr val="2C2C2C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Connect technical demands with STEP network expertise</a:t>
            </a:r>
            <a:endParaRPr lang="en-US" sz="850" dirty="0">
              <a:latin typeface="Ubuntu" panose="020B0504030602030204" pitchFamily="34" charset="0"/>
            </a:endParaRPr>
          </a:p>
        </p:txBody>
      </p:sp>
      <p:sp>
        <p:nvSpPr>
          <p:cNvPr id="14" name="Shape 12"/>
          <p:cNvSpPr/>
          <p:nvPr/>
        </p:nvSpPr>
        <p:spPr>
          <a:xfrm>
            <a:off x="365760" y="2734056"/>
            <a:ext cx="2788920" cy="1325880"/>
          </a:xfrm>
          <a:prstGeom prst="rect">
            <a:avLst/>
          </a:prstGeom>
          <a:solidFill>
            <a:srgbClr val="F2E8FB"/>
          </a:solidFill>
          <a:ln w="12700">
            <a:solidFill>
              <a:srgbClr val="D4E8DC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15" name="Shape 13"/>
          <p:cNvSpPr/>
          <p:nvPr/>
        </p:nvSpPr>
        <p:spPr>
          <a:xfrm>
            <a:off x="365760" y="2734056"/>
            <a:ext cx="64008" cy="1325880"/>
          </a:xfrm>
          <a:prstGeom prst="rect">
            <a:avLst/>
          </a:prstGeom>
          <a:solidFill>
            <a:srgbClr val="7A3B9A"/>
          </a:solidFill>
          <a:ln w="12700">
            <a:solidFill>
              <a:srgbClr val="7A3B9A"/>
            </a:solidFill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16" name="Shape 14"/>
          <p:cNvSpPr/>
          <p:nvPr/>
        </p:nvSpPr>
        <p:spPr>
          <a:xfrm>
            <a:off x="493776" y="2825496"/>
            <a:ext cx="347472" cy="274320"/>
          </a:xfrm>
          <a:prstGeom prst="rect">
            <a:avLst/>
          </a:prstGeom>
          <a:solidFill>
            <a:srgbClr val="7A3B9A"/>
          </a:solidFill>
          <a:ln w="12700">
            <a:solidFill>
              <a:srgbClr val="7A3B9A"/>
            </a:solidFill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17" name="Text 15"/>
          <p:cNvSpPr/>
          <p:nvPr/>
        </p:nvSpPr>
        <p:spPr>
          <a:xfrm>
            <a:off x="493776" y="2825496"/>
            <a:ext cx="347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Ubuntu" panose="020B0504030602030204" pitchFamily="34" charset="0"/>
              </a:rPr>
              <a:t>02</a:t>
            </a:r>
            <a:endParaRPr lang="en-US" sz="900" dirty="0">
              <a:latin typeface="Ubuntu" panose="020B0504030602030204" pitchFamily="34" charset="0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914400" y="2807208"/>
            <a:ext cx="213055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7A3B9A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Policy consultation &amp; development</a:t>
            </a:r>
            <a:endParaRPr lang="en-US" sz="900" dirty="0">
              <a:latin typeface="Ubuntu" panose="020B0504030602030204" pitchFamily="34" charset="0"/>
            </a:endParaRPr>
          </a:p>
        </p:txBody>
      </p:sp>
      <p:sp>
        <p:nvSpPr>
          <p:cNvPr id="19" name="Text 17"/>
          <p:cNvSpPr/>
          <p:nvPr/>
        </p:nvSpPr>
        <p:spPr>
          <a:xfrm>
            <a:off x="530352" y="3191256"/>
            <a:ext cx="2532888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850" dirty="0">
                <a:solidFill>
                  <a:srgbClr val="2C2C2C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Support national and regional policy development through STEP network</a:t>
            </a:r>
            <a:endParaRPr lang="en-US" sz="850" dirty="0">
              <a:latin typeface="Ubuntu" panose="020B0504030602030204" pitchFamily="34" charset="0"/>
            </a:endParaRPr>
          </a:p>
        </p:txBody>
      </p:sp>
      <p:sp>
        <p:nvSpPr>
          <p:cNvPr id="20" name="Shape 18"/>
          <p:cNvSpPr/>
          <p:nvPr/>
        </p:nvSpPr>
        <p:spPr>
          <a:xfrm>
            <a:off x="3291840" y="1298448"/>
            <a:ext cx="2788920" cy="2761488"/>
          </a:xfrm>
          <a:prstGeom prst="rect">
            <a:avLst/>
          </a:prstGeom>
          <a:solidFill>
            <a:srgbClr val="E8EEFB"/>
          </a:solidFill>
          <a:ln w="12700">
            <a:solidFill>
              <a:srgbClr val="D4E8DC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21" name="Shape 19"/>
          <p:cNvSpPr/>
          <p:nvPr/>
        </p:nvSpPr>
        <p:spPr>
          <a:xfrm>
            <a:off x="3291840" y="1298448"/>
            <a:ext cx="64008" cy="2761488"/>
          </a:xfrm>
          <a:prstGeom prst="rect">
            <a:avLst/>
          </a:prstGeom>
          <a:solidFill>
            <a:srgbClr val="3B5F9A"/>
          </a:solidFill>
          <a:ln w="12700">
            <a:solidFill>
              <a:srgbClr val="3B5F9A"/>
            </a:solidFill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22" name="Shape 20"/>
          <p:cNvSpPr/>
          <p:nvPr/>
        </p:nvSpPr>
        <p:spPr>
          <a:xfrm>
            <a:off x="3419856" y="1389888"/>
            <a:ext cx="347472" cy="274320"/>
          </a:xfrm>
          <a:prstGeom prst="rect">
            <a:avLst/>
          </a:prstGeom>
          <a:solidFill>
            <a:srgbClr val="3B5F9A"/>
          </a:solidFill>
          <a:ln w="12700">
            <a:solidFill>
              <a:srgbClr val="3B5F9A"/>
            </a:solidFill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23" name="Text 21"/>
          <p:cNvSpPr/>
          <p:nvPr/>
        </p:nvSpPr>
        <p:spPr>
          <a:xfrm>
            <a:off x="3419856" y="1389888"/>
            <a:ext cx="347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Ubuntu" panose="020B0504030602030204" pitchFamily="34" charset="0"/>
              </a:rPr>
              <a:t>03</a:t>
            </a:r>
            <a:endParaRPr lang="en-US" sz="900" dirty="0">
              <a:latin typeface="Ubuntu" panose="020B0504030602030204" pitchFamily="34" charset="0"/>
            </a:endParaRPr>
          </a:p>
        </p:txBody>
      </p:sp>
      <p:sp>
        <p:nvSpPr>
          <p:cNvPr id="24" name="Text 22"/>
          <p:cNvSpPr/>
          <p:nvPr/>
        </p:nvSpPr>
        <p:spPr>
          <a:xfrm>
            <a:off x="3840480" y="1371600"/>
            <a:ext cx="213055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3B5F9A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Support solutions for circular electronics businesses</a:t>
            </a:r>
            <a:endParaRPr lang="en-US" sz="900" dirty="0">
              <a:latin typeface="Ubuntu" panose="020B0504030602030204" pitchFamily="34" charset="0"/>
            </a:endParaRPr>
          </a:p>
        </p:txBody>
      </p:sp>
      <p:sp>
        <p:nvSpPr>
          <p:cNvPr id="25" name="Text 23"/>
          <p:cNvSpPr/>
          <p:nvPr/>
        </p:nvSpPr>
        <p:spPr>
          <a:xfrm>
            <a:off x="3456432" y="1801368"/>
            <a:ext cx="2532888" cy="21671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850" dirty="0">
                <a:solidFill>
                  <a:srgbClr val="2C2C2C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Guidance on setting up circular electronics businesses</a:t>
            </a:r>
          </a:p>
          <a:p>
            <a:pPr marL="342900" indent="-342900">
              <a:buSzPct val="100000"/>
              <a:buChar char="•"/>
            </a:pPr>
            <a:r>
              <a:rPr lang="en-US" sz="850" dirty="0">
                <a:solidFill>
                  <a:srgbClr val="2C2C2C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Support for EPR scheme design and implementation</a:t>
            </a:r>
            <a:endParaRPr lang="en-US" sz="850" dirty="0">
              <a:latin typeface="Ubuntu" panose="020B0504030602030204" pitchFamily="34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850" dirty="0">
                <a:solidFill>
                  <a:srgbClr val="2C2C2C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E-waste financing guidance under EPR</a:t>
            </a:r>
            <a:endParaRPr lang="en-US" sz="850" dirty="0">
              <a:latin typeface="Ubuntu" panose="020B0504030602030204" pitchFamily="34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850" dirty="0">
                <a:solidFill>
                  <a:srgbClr val="2C2C2C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Circular &amp; sustainable procurement guidance</a:t>
            </a:r>
            <a:endParaRPr lang="en-US" sz="850" dirty="0">
              <a:latin typeface="Ubuntu" panose="020B0504030602030204" pitchFamily="34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850" dirty="0">
                <a:solidFill>
                  <a:srgbClr val="2C2C2C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Repository of implementable best practices by value chain step</a:t>
            </a:r>
          </a:p>
          <a:p>
            <a:pPr marL="342900" indent="-342900">
              <a:buSzPct val="100000"/>
              <a:buChar char="•"/>
            </a:pPr>
            <a:r>
              <a:rPr lang="en-US" sz="850" dirty="0">
                <a:solidFill>
                  <a:srgbClr val="2C2C2C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Guidance for national e-waste strategies</a:t>
            </a:r>
            <a:endParaRPr lang="en-US" sz="850" dirty="0">
              <a:latin typeface="Ubuntu" panose="020B0504030602030204" pitchFamily="34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850" dirty="0">
                <a:solidFill>
                  <a:srgbClr val="2C2C2C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Incubator for pilot projects and new ideas</a:t>
            </a:r>
            <a:endParaRPr lang="en-US" sz="850" dirty="0">
              <a:latin typeface="Ubuntu" panose="020B0504030602030204" pitchFamily="34" charset="0"/>
            </a:endParaRPr>
          </a:p>
        </p:txBody>
      </p:sp>
      <p:sp>
        <p:nvSpPr>
          <p:cNvPr id="26" name="Shape 24"/>
          <p:cNvSpPr/>
          <p:nvPr/>
        </p:nvSpPr>
        <p:spPr>
          <a:xfrm>
            <a:off x="6217920" y="1298448"/>
            <a:ext cx="2788920" cy="1325880"/>
          </a:xfrm>
          <a:prstGeom prst="rect">
            <a:avLst/>
          </a:prstGeom>
          <a:solidFill>
            <a:srgbClr val="FDF4E0"/>
          </a:solidFill>
          <a:ln w="12700">
            <a:solidFill>
              <a:srgbClr val="D4E8DC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27" name="Shape 25"/>
          <p:cNvSpPr/>
          <p:nvPr/>
        </p:nvSpPr>
        <p:spPr>
          <a:xfrm>
            <a:off x="6217920" y="1298448"/>
            <a:ext cx="64008" cy="132588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28" name="Shape 26"/>
          <p:cNvSpPr/>
          <p:nvPr/>
        </p:nvSpPr>
        <p:spPr>
          <a:xfrm>
            <a:off x="6345936" y="1389888"/>
            <a:ext cx="347472" cy="27432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29" name="Text 27"/>
          <p:cNvSpPr/>
          <p:nvPr/>
        </p:nvSpPr>
        <p:spPr>
          <a:xfrm>
            <a:off x="6345936" y="1389888"/>
            <a:ext cx="347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Ubuntu" panose="020B0504030602030204" pitchFamily="34" charset="0"/>
              </a:rPr>
              <a:t>04</a:t>
            </a:r>
            <a:endParaRPr lang="en-US" sz="900" dirty="0">
              <a:latin typeface="Ubuntu" panose="020B0504030602030204" pitchFamily="34" charset="0"/>
            </a:endParaRPr>
          </a:p>
        </p:txBody>
      </p:sp>
      <p:sp>
        <p:nvSpPr>
          <p:cNvPr id="30" name="Text 28"/>
          <p:cNvSpPr/>
          <p:nvPr/>
        </p:nvSpPr>
        <p:spPr>
          <a:xfrm>
            <a:off x="6766560" y="1371600"/>
            <a:ext cx="213055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E8A020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Advocate for Africa-Wide Policy Harmonisation</a:t>
            </a:r>
            <a:endParaRPr lang="en-US" sz="900" dirty="0">
              <a:latin typeface="Ubuntu" panose="020B0504030602030204" pitchFamily="34" charset="0"/>
            </a:endParaRPr>
          </a:p>
        </p:txBody>
      </p:sp>
      <p:sp>
        <p:nvSpPr>
          <p:cNvPr id="31" name="Text 29"/>
          <p:cNvSpPr/>
          <p:nvPr/>
        </p:nvSpPr>
        <p:spPr>
          <a:xfrm>
            <a:off x="6382512" y="1755648"/>
            <a:ext cx="2532888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850" dirty="0">
                <a:solidFill>
                  <a:srgbClr val="2C2C2C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Address the risk of fragmented patchwork policies</a:t>
            </a:r>
            <a:endParaRPr lang="en-US" sz="850" dirty="0">
              <a:latin typeface="Ubuntu" panose="020B0504030602030204" pitchFamily="34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850" dirty="0" err="1">
                <a:solidFill>
                  <a:srgbClr val="2C2C2C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Harmonised</a:t>
            </a:r>
            <a:r>
              <a:rPr lang="en-US" sz="850" dirty="0">
                <a:solidFill>
                  <a:srgbClr val="2C2C2C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 circular electronics standards continent-wide</a:t>
            </a:r>
            <a:endParaRPr lang="en-US" sz="850" dirty="0">
              <a:latin typeface="Ubuntu" panose="020B0504030602030204" pitchFamily="34" charset="0"/>
            </a:endParaRPr>
          </a:p>
        </p:txBody>
      </p:sp>
      <p:sp>
        <p:nvSpPr>
          <p:cNvPr id="32" name="Shape 30"/>
          <p:cNvSpPr/>
          <p:nvPr/>
        </p:nvSpPr>
        <p:spPr>
          <a:xfrm>
            <a:off x="6217920" y="2734056"/>
            <a:ext cx="2788920" cy="1325880"/>
          </a:xfrm>
          <a:prstGeom prst="rect">
            <a:avLst/>
          </a:prstGeom>
          <a:solidFill>
            <a:srgbClr val="FBEEE8"/>
          </a:solidFill>
          <a:ln w="12700">
            <a:solidFill>
              <a:srgbClr val="D4E8DC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33" name="Shape 31"/>
          <p:cNvSpPr/>
          <p:nvPr/>
        </p:nvSpPr>
        <p:spPr>
          <a:xfrm>
            <a:off x="6217920" y="2734056"/>
            <a:ext cx="64008" cy="1325880"/>
          </a:xfrm>
          <a:prstGeom prst="rect">
            <a:avLst/>
          </a:prstGeom>
          <a:solidFill>
            <a:srgbClr val="C84B11"/>
          </a:solidFill>
          <a:ln w="12700">
            <a:solidFill>
              <a:srgbClr val="C84B11"/>
            </a:solidFill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34" name="Shape 32"/>
          <p:cNvSpPr/>
          <p:nvPr/>
        </p:nvSpPr>
        <p:spPr>
          <a:xfrm>
            <a:off x="6345936" y="2825496"/>
            <a:ext cx="347472" cy="274320"/>
          </a:xfrm>
          <a:prstGeom prst="rect">
            <a:avLst/>
          </a:prstGeom>
          <a:solidFill>
            <a:srgbClr val="C84B11"/>
          </a:solidFill>
          <a:ln w="12700">
            <a:solidFill>
              <a:srgbClr val="C84B11"/>
            </a:solidFill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35" name="Text 33"/>
          <p:cNvSpPr/>
          <p:nvPr/>
        </p:nvSpPr>
        <p:spPr>
          <a:xfrm>
            <a:off x="6345936" y="2825496"/>
            <a:ext cx="347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Ubuntu" panose="020B0504030602030204" pitchFamily="34" charset="0"/>
              </a:rPr>
              <a:t>05</a:t>
            </a:r>
            <a:endParaRPr lang="en-US" sz="900" dirty="0">
              <a:latin typeface="Ubuntu" panose="020B0504030602030204" pitchFamily="34" charset="0"/>
            </a:endParaRPr>
          </a:p>
        </p:txBody>
      </p:sp>
      <p:sp>
        <p:nvSpPr>
          <p:cNvPr id="36" name="Text 34"/>
          <p:cNvSpPr/>
          <p:nvPr/>
        </p:nvSpPr>
        <p:spPr>
          <a:xfrm>
            <a:off x="6766560" y="2807208"/>
            <a:ext cx="213055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C84B11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Promote STEP Member Work in Africa</a:t>
            </a:r>
            <a:endParaRPr lang="en-US" sz="900" dirty="0">
              <a:latin typeface="Ubuntu" panose="020B0504030602030204" pitchFamily="34" charset="0"/>
            </a:endParaRPr>
          </a:p>
        </p:txBody>
      </p:sp>
      <p:sp>
        <p:nvSpPr>
          <p:cNvPr id="37" name="Text 35"/>
          <p:cNvSpPr/>
          <p:nvPr/>
        </p:nvSpPr>
        <p:spPr>
          <a:xfrm>
            <a:off x="6382512" y="3191256"/>
            <a:ext cx="2532888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850" dirty="0">
                <a:solidFill>
                  <a:srgbClr val="2C2C2C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Disseminate and promote the work of STEP members active on the continent</a:t>
            </a:r>
            <a:endParaRPr lang="en-US" sz="850" dirty="0">
              <a:latin typeface="Ubuntu" panose="020B0504030602030204" pitchFamily="34" charset="0"/>
            </a:endParaRPr>
          </a:p>
        </p:txBody>
      </p:sp>
      <p:sp>
        <p:nvSpPr>
          <p:cNvPr id="38" name="Text 2">
            <a:extLst>
              <a:ext uri="{FF2B5EF4-FFF2-40B4-BE49-F238E27FC236}">
                <a16:creationId xmlns:a16="http://schemas.microsoft.com/office/drawing/2014/main" id="{686648B4-759E-DE67-EC9D-F981DC8CD8C3}"/>
              </a:ext>
            </a:extLst>
          </p:cNvPr>
          <p:cNvSpPr/>
          <p:nvPr/>
        </p:nvSpPr>
        <p:spPr>
          <a:xfrm>
            <a:off x="274320" y="4983480"/>
            <a:ext cx="8595360" cy="1600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F5F0E8"/>
                </a:solidFill>
                <a:latin typeface="Ubuntu" panose="020B0504030602030204" pitchFamily="34" charset="0"/>
              </a:rPr>
              <a:t>STEP – Sustainable Electronics Platform |  World Resources Forum Association</a:t>
            </a:r>
            <a:endParaRPr lang="en-US" sz="800" dirty="0">
              <a:latin typeface="Ubuntu" panose="020B050403060203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50AC32"/>
          </a:solidFill>
          <a:ln w="12700">
            <a:noFill/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3" name="Shape 1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50AC32"/>
          </a:solidFill>
          <a:ln w="12700">
            <a:noFill/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6" name="Text 4"/>
          <p:cNvSpPr/>
          <p:nvPr/>
        </p:nvSpPr>
        <p:spPr>
          <a:xfrm>
            <a:off x="457200" y="50292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Critical Issues Shaping the</a:t>
            </a:r>
            <a:endParaRPr lang="en-US" sz="3000" dirty="0">
              <a:latin typeface="Ubuntu" panose="020B0504030602030204" pitchFamily="34" charset="0"/>
            </a:endParaRPr>
          </a:p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African E-Waste Landscape</a:t>
            </a:r>
            <a:endParaRPr lang="en-US" sz="3000" dirty="0">
              <a:latin typeface="Ubuntu" panose="020B0504030602030204" pitchFamily="34" charset="0"/>
            </a:endParaRPr>
          </a:p>
        </p:txBody>
      </p:sp>
      <p:sp>
        <p:nvSpPr>
          <p:cNvPr id="7" name="Shape 5"/>
          <p:cNvSpPr/>
          <p:nvPr/>
        </p:nvSpPr>
        <p:spPr>
          <a:xfrm>
            <a:off x="365760" y="1737360"/>
            <a:ext cx="4114800" cy="1261872"/>
          </a:xfrm>
          <a:prstGeom prst="rect">
            <a:avLst/>
          </a:prstGeom>
          <a:solidFill>
            <a:srgbClr val="2E7D52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8" name="Shape 6"/>
          <p:cNvSpPr/>
          <p:nvPr/>
        </p:nvSpPr>
        <p:spPr>
          <a:xfrm>
            <a:off x="365760" y="1737360"/>
            <a:ext cx="64008" cy="126187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9" name="Text 7"/>
          <p:cNvSpPr/>
          <p:nvPr/>
        </p:nvSpPr>
        <p:spPr>
          <a:xfrm>
            <a:off x="530352" y="1810512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E8A020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EPR as the Central Mechanism</a:t>
            </a:r>
            <a:endParaRPr lang="en-US" sz="1200" dirty="0">
              <a:latin typeface="Ubuntu" panose="020B0504030602030204" pitchFamily="34" charset="0"/>
            </a:endParaRPr>
          </a:p>
        </p:txBody>
      </p:sp>
      <p:sp>
        <p:nvSpPr>
          <p:cNvPr id="10" name="Text 8"/>
          <p:cNvSpPr/>
          <p:nvPr/>
        </p:nvSpPr>
        <p:spPr>
          <a:xfrm>
            <a:off x="530352" y="2176272"/>
            <a:ext cx="37947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5F0E8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Introducing Extended Producer Responsibility to obligate producers to finance collection, take-back, and safe recycling remains the most critical regulatory gap in Africa.</a:t>
            </a:r>
            <a:endParaRPr lang="en-US" sz="1000" dirty="0">
              <a:latin typeface="Ubuntu" panose="020B0504030602030204" pitchFamily="34" charset="0"/>
            </a:endParaRPr>
          </a:p>
        </p:txBody>
      </p:sp>
      <p:sp>
        <p:nvSpPr>
          <p:cNvPr id="11" name="Shape 9"/>
          <p:cNvSpPr/>
          <p:nvPr/>
        </p:nvSpPr>
        <p:spPr>
          <a:xfrm>
            <a:off x="4800600" y="1737360"/>
            <a:ext cx="4114800" cy="1261872"/>
          </a:xfrm>
          <a:prstGeom prst="rect">
            <a:avLst/>
          </a:prstGeom>
          <a:solidFill>
            <a:srgbClr val="2E7D52"/>
          </a:solidFill>
          <a:ln w="12700">
            <a:solidFill>
              <a:srgbClr val="4CAF7D"/>
            </a:solidFill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12" name="Shape 10"/>
          <p:cNvSpPr/>
          <p:nvPr/>
        </p:nvSpPr>
        <p:spPr>
          <a:xfrm>
            <a:off x="4800600" y="1737360"/>
            <a:ext cx="64008" cy="1261872"/>
          </a:xfrm>
          <a:prstGeom prst="rect">
            <a:avLst/>
          </a:prstGeom>
          <a:solidFill>
            <a:srgbClr val="4CAF7D"/>
          </a:solidFill>
          <a:ln w="12700">
            <a:solidFill>
              <a:srgbClr val="4CAF7D"/>
            </a:solidFill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4965192" y="1810512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4CAF7D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Function Recovery Over Material Recovery</a:t>
            </a:r>
            <a:endParaRPr lang="en-US" sz="1200" dirty="0">
              <a:latin typeface="Ubuntu" panose="020B0504030602030204" pitchFamily="34" charset="0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4965192" y="2176272"/>
            <a:ext cx="37947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5F0E8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Circular electronics management must prioritise recovery of "function" (repair, reuse, refurbishment) higher in the value chain, ahead of purely material recovery.</a:t>
            </a:r>
            <a:endParaRPr lang="en-US" sz="1000" dirty="0">
              <a:latin typeface="Ubuntu" panose="020B0504030602030204" pitchFamily="34" charset="0"/>
            </a:endParaRPr>
          </a:p>
        </p:txBody>
      </p:sp>
      <p:sp>
        <p:nvSpPr>
          <p:cNvPr id="15" name="Shape 13"/>
          <p:cNvSpPr/>
          <p:nvPr/>
        </p:nvSpPr>
        <p:spPr>
          <a:xfrm>
            <a:off x="365760" y="3154680"/>
            <a:ext cx="4114800" cy="1261872"/>
          </a:xfrm>
          <a:prstGeom prst="rect">
            <a:avLst/>
          </a:prstGeom>
          <a:solidFill>
            <a:srgbClr val="2E7D52"/>
          </a:solidFill>
          <a:ln w="12700">
            <a:solidFill>
              <a:srgbClr val="8BC4FF"/>
            </a:solidFill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16" name="Shape 14"/>
          <p:cNvSpPr/>
          <p:nvPr/>
        </p:nvSpPr>
        <p:spPr>
          <a:xfrm>
            <a:off x="365760" y="3154680"/>
            <a:ext cx="64008" cy="1261872"/>
          </a:xfrm>
          <a:prstGeom prst="rect">
            <a:avLst/>
          </a:prstGeom>
          <a:solidFill>
            <a:srgbClr val="8BC4FF"/>
          </a:solidFill>
          <a:ln w="12700">
            <a:solidFill>
              <a:srgbClr val="8BC4FF"/>
            </a:solidFill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17" name="Text 15"/>
          <p:cNvSpPr/>
          <p:nvPr/>
        </p:nvSpPr>
        <p:spPr>
          <a:xfrm>
            <a:off x="530352" y="3227832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8BC4FF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Harmonisation Across Borders</a:t>
            </a:r>
            <a:endParaRPr lang="en-US" sz="1200" dirty="0">
              <a:latin typeface="Ubuntu" panose="020B0504030602030204" pitchFamily="34" charset="0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530352" y="3593592"/>
            <a:ext cx="37947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5F0E8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Fragmented, country-by-country patchwork policies create systemic problems for the entire continent. A harmonised African-wide e-waste policy and EPR framework is essential.</a:t>
            </a:r>
            <a:endParaRPr lang="en-US" sz="1000" dirty="0">
              <a:latin typeface="Ubuntu" panose="020B0504030602030204" pitchFamily="34" charset="0"/>
            </a:endParaRPr>
          </a:p>
        </p:txBody>
      </p:sp>
      <p:sp>
        <p:nvSpPr>
          <p:cNvPr id="19" name="Shape 17"/>
          <p:cNvSpPr/>
          <p:nvPr/>
        </p:nvSpPr>
        <p:spPr>
          <a:xfrm>
            <a:off x="4800600" y="3154680"/>
            <a:ext cx="4114800" cy="1261872"/>
          </a:xfrm>
          <a:prstGeom prst="rect">
            <a:avLst/>
          </a:prstGeom>
          <a:solidFill>
            <a:srgbClr val="2E7D52"/>
          </a:solidFill>
          <a:ln w="12700">
            <a:solidFill>
              <a:srgbClr val="FFB347"/>
            </a:solidFill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20" name="Shape 18"/>
          <p:cNvSpPr/>
          <p:nvPr/>
        </p:nvSpPr>
        <p:spPr>
          <a:xfrm>
            <a:off x="4800600" y="3154680"/>
            <a:ext cx="64008" cy="1261872"/>
          </a:xfrm>
          <a:prstGeom prst="rect">
            <a:avLst/>
          </a:prstGeom>
          <a:solidFill>
            <a:srgbClr val="FFB347"/>
          </a:solidFill>
          <a:ln w="12700">
            <a:solidFill>
              <a:srgbClr val="FFB347"/>
            </a:solidFill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21" name="Text 19"/>
          <p:cNvSpPr/>
          <p:nvPr/>
        </p:nvSpPr>
        <p:spPr>
          <a:xfrm>
            <a:off x="4965192" y="3227832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B347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Financing E-Waste Systems</a:t>
            </a:r>
            <a:endParaRPr lang="en-US" sz="1200" dirty="0">
              <a:latin typeface="Ubuntu" panose="020B0504030602030204" pitchFamily="34" charset="0"/>
            </a:endParaRPr>
          </a:p>
        </p:txBody>
      </p:sp>
      <p:sp>
        <p:nvSpPr>
          <p:cNvPr id="22" name="Text 20"/>
          <p:cNvSpPr/>
          <p:nvPr/>
        </p:nvSpPr>
        <p:spPr>
          <a:xfrm>
            <a:off x="4965192" y="3593592"/>
            <a:ext cx="37947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5F0E8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Developing viable financing mechanisms for e-waste management systems (including under EPR) is key to enabling the transition from informality to formal, safe recycling.</a:t>
            </a:r>
            <a:endParaRPr lang="en-US" sz="1000" dirty="0">
              <a:latin typeface="Ubuntu" panose="020B0504030602030204" pitchFamily="34" charset="0"/>
            </a:endParaRPr>
          </a:p>
        </p:txBody>
      </p:sp>
      <p:sp>
        <p:nvSpPr>
          <p:cNvPr id="23" name="Text 2">
            <a:extLst>
              <a:ext uri="{FF2B5EF4-FFF2-40B4-BE49-F238E27FC236}">
                <a16:creationId xmlns:a16="http://schemas.microsoft.com/office/drawing/2014/main" id="{1A667FFF-6796-6A53-440F-6E1FB3A4F7DD}"/>
              </a:ext>
            </a:extLst>
          </p:cNvPr>
          <p:cNvSpPr/>
          <p:nvPr/>
        </p:nvSpPr>
        <p:spPr>
          <a:xfrm>
            <a:off x="274320" y="4983480"/>
            <a:ext cx="8595360" cy="1600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F5F0E8"/>
                </a:solidFill>
                <a:latin typeface="Ubuntu" panose="020B0504030602030204" pitchFamily="34" charset="0"/>
              </a:rPr>
              <a:t>STEP – Sustainable Electronics Platform |  World Resources Forum Association</a:t>
            </a:r>
            <a:endParaRPr lang="en-US" sz="800" dirty="0">
              <a:latin typeface="Ubuntu" panose="020B050403060203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50AC32"/>
          </a:solidFill>
          <a:ln w="12700">
            <a:noFill/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3" name="Shape 1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50AC32"/>
          </a:solidFill>
          <a:ln w="12700">
            <a:noFill/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7" name="Text 5"/>
          <p:cNvSpPr/>
          <p:nvPr/>
        </p:nvSpPr>
        <p:spPr>
          <a:xfrm>
            <a:off x="457200" y="5029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chemeClr val="bg1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Structure &amp; Governance</a:t>
            </a:r>
          </a:p>
        </p:txBody>
      </p:sp>
      <p:sp>
        <p:nvSpPr>
          <p:cNvPr id="8" name="Shape 6"/>
          <p:cNvSpPr/>
          <p:nvPr/>
        </p:nvSpPr>
        <p:spPr>
          <a:xfrm>
            <a:off x="2926080" y="1325880"/>
            <a:ext cx="3291840" cy="685800"/>
          </a:xfrm>
          <a:prstGeom prst="rect">
            <a:avLst/>
          </a:prstGeom>
          <a:solidFill>
            <a:srgbClr val="50AC32"/>
          </a:solidFill>
          <a:ln w="25400">
            <a:solidFill>
              <a:srgbClr val="FACD00"/>
            </a:solidFill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9" name="Text 7"/>
          <p:cNvSpPr/>
          <p:nvPr/>
        </p:nvSpPr>
        <p:spPr>
          <a:xfrm>
            <a:off x="2926080" y="1325880"/>
            <a:ext cx="32918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STEP African Focus Group</a:t>
            </a:r>
            <a:endParaRPr lang="en-US" sz="1200" dirty="0">
              <a:latin typeface="Ubuntu" panose="020B0504030602030204" pitchFamily="34" charset="0"/>
            </a:endParaRPr>
          </a:p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CORE GROUP</a:t>
            </a:r>
            <a:endParaRPr lang="en-US" sz="1200" dirty="0">
              <a:latin typeface="Ubuntu" panose="020B0504030602030204" pitchFamily="34" charset="0"/>
            </a:endParaRPr>
          </a:p>
        </p:txBody>
      </p:sp>
      <p:sp>
        <p:nvSpPr>
          <p:cNvPr id="10" name="Shape 8"/>
          <p:cNvSpPr/>
          <p:nvPr/>
        </p:nvSpPr>
        <p:spPr>
          <a:xfrm>
            <a:off x="4572000" y="2011680"/>
            <a:ext cx="0" cy="365760"/>
          </a:xfrm>
          <a:prstGeom prst="line">
            <a:avLst/>
          </a:prstGeom>
          <a:noFill/>
          <a:ln w="19050">
            <a:solidFill>
              <a:srgbClr val="6B7280"/>
            </a:solidFill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11" name="Shape 9"/>
          <p:cNvSpPr/>
          <p:nvPr/>
        </p:nvSpPr>
        <p:spPr>
          <a:xfrm>
            <a:off x="4572000" y="2011680"/>
            <a:ext cx="0" cy="365760"/>
          </a:xfrm>
          <a:prstGeom prst="line">
            <a:avLst/>
          </a:prstGeom>
          <a:noFill/>
          <a:ln w="19050">
            <a:solidFill>
              <a:srgbClr val="6B7280"/>
            </a:solidFill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12" name="Shape 10"/>
          <p:cNvSpPr/>
          <p:nvPr/>
        </p:nvSpPr>
        <p:spPr>
          <a:xfrm>
            <a:off x="4572000" y="2011680"/>
            <a:ext cx="0" cy="365760"/>
          </a:xfrm>
          <a:prstGeom prst="line">
            <a:avLst/>
          </a:prstGeom>
          <a:noFill/>
          <a:ln w="19050">
            <a:solidFill>
              <a:srgbClr val="6B7280"/>
            </a:solidFill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13" name="Shape 11"/>
          <p:cNvSpPr/>
          <p:nvPr/>
        </p:nvSpPr>
        <p:spPr>
          <a:xfrm>
            <a:off x="1371600" y="2377440"/>
            <a:ext cx="6400800" cy="0"/>
          </a:xfrm>
          <a:prstGeom prst="line">
            <a:avLst/>
          </a:prstGeom>
          <a:noFill/>
          <a:ln w="19050">
            <a:solidFill>
              <a:srgbClr val="6B7280"/>
            </a:solidFill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14" name="Shape 12"/>
          <p:cNvSpPr/>
          <p:nvPr/>
        </p:nvSpPr>
        <p:spPr>
          <a:xfrm>
            <a:off x="1371600" y="2377440"/>
            <a:ext cx="0" cy="320040"/>
          </a:xfrm>
          <a:prstGeom prst="line">
            <a:avLst/>
          </a:prstGeom>
          <a:noFill/>
          <a:ln w="19050">
            <a:solidFill>
              <a:srgbClr val="6B7280"/>
            </a:solidFill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15" name="Shape 13"/>
          <p:cNvSpPr/>
          <p:nvPr/>
        </p:nvSpPr>
        <p:spPr>
          <a:xfrm>
            <a:off x="4572000" y="2377440"/>
            <a:ext cx="0" cy="320040"/>
          </a:xfrm>
          <a:prstGeom prst="line">
            <a:avLst/>
          </a:prstGeom>
          <a:noFill/>
          <a:ln w="19050">
            <a:solidFill>
              <a:srgbClr val="6B7280"/>
            </a:solidFill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16" name="Shape 14"/>
          <p:cNvSpPr/>
          <p:nvPr/>
        </p:nvSpPr>
        <p:spPr>
          <a:xfrm>
            <a:off x="7772400" y="2377440"/>
            <a:ext cx="0" cy="320040"/>
          </a:xfrm>
          <a:prstGeom prst="line">
            <a:avLst/>
          </a:prstGeom>
          <a:noFill/>
          <a:ln w="19050">
            <a:solidFill>
              <a:srgbClr val="6B7280"/>
            </a:solidFill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17" name="Shape 15"/>
          <p:cNvSpPr/>
          <p:nvPr/>
        </p:nvSpPr>
        <p:spPr>
          <a:xfrm>
            <a:off x="457200" y="2697480"/>
            <a:ext cx="2103120" cy="640080"/>
          </a:xfrm>
          <a:prstGeom prst="rect">
            <a:avLst/>
          </a:prstGeom>
          <a:solidFill>
            <a:srgbClr val="3B5F9A"/>
          </a:solidFill>
          <a:ln w="12700">
            <a:solidFill>
              <a:srgbClr val="3B5F9A"/>
            </a:solidFill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457200" y="2697480"/>
            <a:ext cx="2103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West Africa</a:t>
            </a:r>
            <a:endParaRPr lang="en-US" sz="1000" dirty="0">
              <a:latin typeface="Ubuntu" panose="020B0504030602030204" pitchFamily="34" charset="0"/>
            </a:endParaRPr>
          </a:p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Sub-Group</a:t>
            </a:r>
            <a:endParaRPr lang="en-US" sz="1000" dirty="0">
              <a:latin typeface="Ubuntu" panose="020B0504030602030204" pitchFamily="34" charset="0"/>
            </a:endParaRPr>
          </a:p>
        </p:txBody>
      </p:sp>
      <p:sp>
        <p:nvSpPr>
          <p:cNvPr id="19" name="Shape 17"/>
          <p:cNvSpPr/>
          <p:nvPr/>
        </p:nvSpPr>
        <p:spPr>
          <a:xfrm>
            <a:off x="3566160" y="2697480"/>
            <a:ext cx="2103120" cy="640080"/>
          </a:xfrm>
          <a:prstGeom prst="rect">
            <a:avLst/>
          </a:prstGeom>
          <a:solidFill>
            <a:srgbClr val="7A3B9A"/>
          </a:solidFill>
          <a:ln w="12700">
            <a:solidFill>
              <a:srgbClr val="7A3B9A"/>
            </a:solidFill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20" name="Text 18"/>
          <p:cNvSpPr/>
          <p:nvPr/>
        </p:nvSpPr>
        <p:spPr>
          <a:xfrm>
            <a:off x="3566160" y="2697480"/>
            <a:ext cx="2103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Eastern Africa</a:t>
            </a:r>
            <a:endParaRPr lang="en-US" sz="1000" dirty="0">
              <a:latin typeface="Ubuntu" panose="020B0504030602030204" pitchFamily="34" charset="0"/>
            </a:endParaRPr>
          </a:p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Sub-Group</a:t>
            </a:r>
            <a:endParaRPr lang="en-US" sz="1000" dirty="0">
              <a:latin typeface="Ubuntu" panose="020B0504030602030204" pitchFamily="34" charset="0"/>
            </a:endParaRPr>
          </a:p>
        </p:txBody>
      </p:sp>
      <p:sp>
        <p:nvSpPr>
          <p:cNvPr id="21" name="Shape 19"/>
          <p:cNvSpPr/>
          <p:nvPr/>
        </p:nvSpPr>
        <p:spPr>
          <a:xfrm>
            <a:off x="6675120" y="2697480"/>
            <a:ext cx="2103120" cy="640080"/>
          </a:xfrm>
          <a:prstGeom prst="rect">
            <a:avLst/>
          </a:prstGeom>
          <a:solidFill>
            <a:srgbClr val="C84B11"/>
          </a:solidFill>
          <a:ln w="12700">
            <a:solidFill>
              <a:srgbClr val="C84B11"/>
            </a:solidFill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22" name="Text 20"/>
          <p:cNvSpPr/>
          <p:nvPr/>
        </p:nvSpPr>
        <p:spPr>
          <a:xfrm>
            <a:off x="6675120" y="2697480"/>
            <a:ext cx="2103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Southern Africa</a:t>
            </a:r>
            <a:endParaRPr lang="en-US" sz="1000" dirty="0">
              <a:latin typeface="Ubuntu" panose="020B0504030602030204" pitchFamily="34" charset="0"/>
            </a:endParaRPr>
          </a:p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Sub-Group</a:t>
            </a:r>
            <a:endParaRPr lang="en-US" sz="1000" dirty="0">
              <a:latin typeface="Ubuntu" panose="020B0504030602030204" pitchFamily="34" charset="0"/>
            </a:endParaRPr>
          </a:p>
        </p:txBody>
      </p:sp>
      <p:sp>
        <p:nvSpPr>
          <p:cNvPr id="23" name="Text 21"/>
          <p:cNvSpPr/>
          <p:nvPr/>
        </p:nvSpPr>
        <p:spPr>
          <a:xfrm>
            <a:off x="457200" y="347472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6B7280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Regional sub-groups will align with Africa's Regional Economic Communities (RECs). Sub-regions to be defined in consultation with members — with attention to overlaps (e.g. COMESA/SADC) and existing alliances (e.g. EACO for Eastern Africa).</a:t>
            </a:r>
            <a:endParaRPr lang="en-US" sz="1000" dirty="0">
              <a:latin typeface="Ubuntu" panose="020B0504030602030204" pitchFamily="34" charset="0"/>
            </a:endParaRPr>
          </a:p>
        </p:txBody>
      </p:sp>
      <p:sp>
        <p:nvSpPr>
          <p:cNvPr id="24" name="Shape 22"/>
          <p:cNvSpPr/>
          <p:nvPr/>
        </p:nvSpPr>
        <p:spPr>
          <a:xfrm>
            <a:off x="457200" y="4023360"/>
            <a:ext cx="8229600" cy="640080"/>
          </a:xfrm>
          <a:prstGeom prst="rect">
            <a:avLst/>
          </a:prstGeom>
          <a:solidFill>
            <a:srgbClr val="D6EEE2"/>
          </a:solidFill>
          <a:ln w="12700">
            <a:solidFill>
              <a:srgbClr val="C5DFCF"/>
            </a:solidFill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25" name="Text 23"/>
          <p:cNvSpPr/>
          <p:nvPr/>
        </p:nvSpPr>
        <p:spPr>
          <a:xfrm>
            <a:off x="640080" y="4023360"/>
            <a:ext cx="7863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5C38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Key principles: </a:t>
            </a:r>
            <a:r>
              <a:rPr lang="en-US" sz="1000" dirty="0">
                <a:solidFill>
                  <a:srgbClr val="2C2C2C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Limited to STEP members  ·  Modelled on the Latin American Focus Group  ·  Scope grows with membership  ·  Core group ensures coherence across sub-regions  ·  </a:t>
            </a:r>
            <a:r>
              <a:rPr lang="en-US" sz="1000" b="1" dirty="0">
                <a:solidFill>
                  <a:srgbClr val="1A5C38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Potential future expansion depending on participation and needs.</a:t>
            </a:r>
            <a:endParaRPr lang="en-US" sz="1100" dirty="0">
              <a:latin typeface="Ubuntu" panose="020B0504030602030204" pitchFamily="34" charset="0"/>
            </a:endParaRPr>
          </a:p>
        </p:txBody>
      </p:sp>
      <p:sp>
        <p:nvSpPr>
          <p:cNvPr id="26" name="Text 2">
            <a:extLst>
              <a:ext uri="{FF2B5EF4-FFF2-40B4-BE49-F238E27FC236}">
                <a16:creationId xmlns:a16="http://schemas.microsoft.com/office/drawing/2014/main" id="{02C5796F-123D-6862-BB14-5AB5682AD40B}"/>
              </a:ext>
            </a:extLst>
          </p:cNvPr>
          <p:cNvSpPr/>
          <p:nvPr/>
        </p:nvSpPr>
        <p:spPr>
          <a:xfrm>
            <a:off x="274320" y="4983480"/>
            <a:ext cx="8595360" cy="1600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F5F0E8"/>
                </a:solidFill>
                <a:latin typeface="Ubuntu" panose="020B0504030602030204" pitchFamily="34" charset="0"/>
              </a:rPr>
              <a:t>STEP – Sustainable Electronics Platform |  World Resources Forum Association</a:t>
            </a:r>
            <a:endParaRPr lang="en-US" sz="800" dirty="0">
              <a:latin typeface="Ubuntu" panose="020B050403060203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50AC32"/>
          </a:solidFill>
          <a:ln w="12700">
            <a:noFill/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3" name="Shape 1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50AC32"/>
          </a:solidFill>
          <a:ln w="12700">
            <a:noFill/>
            <a:prstDash val="solid"/>
          </a:ln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sp>
        <p:nvSpPr>
          <p:cNvPr id="7" name="Text 5"/>
          <p:cNvSpPr/>
          <p:nvPr/>
        </p:nvSpPr>
        <p:spPr>
          <a:xfrm>
            <a:off x="457200" y="5029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chemeClr val="bg1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Expected Outcomes &amp; Outputs</a:t>
            </a:r>
          </a:p>
        </p:txBody>
      </p:sp>
      <p:sp>
        <p:nvSpPr>
          <p:cNvPr id="9" name="Shape 7"/>
          <p:cNvSpPr/>
          <p:nvPr/>
        </p:nvSpPr>
        <p:spPr>
          <a:xfrm>
            <a:off x="365760" y="1783080"/>
            <a:ext cx="2697480" cy="1234440"/>
          </a:xfrm>
          <a:prstGeom prst="rect">
            <a:avLst/>
          </a:prstGeom>
          <a:solidFill>
            <a:srgbClr val="D6EEE2"/>
          </a:solidFill>
          <a:ln w="12700">
            <a:solidFill>
              <a:srgbClr val="D4E8DC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1920240"/>
            <a:ext cx="365760" cy="365760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1051560" y="1892808"/>
            <a:ext cx="1874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5C38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Innovative Pilot Projects</a:t>
            </a:r>
            <a:endParaRPr lang="en-US" sz="1000" dirty="0">
              <a:latin typeface="Ubuntu" panose="020B0504030602030204" pitchFamily="34" charset="0"/>
            </a:endParaRPr>
          </a:p>
        </p:txBody>
      </p:sp>
      <p:sp>
        <p:nvSpPr>
          <p:cNvPr id="12" name="Text 9"/>
          <p:cNvSpPr/>
          <p:nvPr/>
        </p:nvSpPr>
        <p:spPr>
          <a:xfrm>
            <a:off x="530352" y="2377440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C2C2C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Pilot initiatives incubated within the focus group, with real business cases and implementation pathways.</a:t>
            </a:r>
            <a:endParaRPr lang="en-US" sz="900" dirty="0">
              <a:latin typeface="Ubuntu" panose="020B0504030602030204" pitchFamily="34" charset="0"/>
            </a:endParaRPr>
          </a:p>
        </p:txBody>
      </p:sp>
      <p:sp>
        <p:nvSpPr>
          <p:cNvPr id="13" name="Shape 10"/>
          <p:cNvSpPr/>
          <p:nvPr/>
        </p:nvSpPr>
        <p:spPr>
          <a:xfrm>
            <a:off x="3246120" y="1783080"/>
            <a:ext cx="2697480" cy="1234440"/>
          </a:xfrm>
          <a:prstGeom prst="rect">
            <a:avLst/>
          </a:prstGeom>
          <a:solidFill>
            <a:srgbClr val="D6EEE2"/>
          </a:solidFill>
          <a:ln w="12700">
            <a:solidFill>
              <a:srgbClr val="D4E8DC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29000" y="1920240"/>
            <a:ext cx="365760" cy="36576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3931920" y="1892808"/>
            <a:ext cx="1874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3B5F9A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Actor &amp; Initiative Map</a:t>
            </a:r>
            <a:endParaRPr lang="en-US" sz="1000" dirty="0">
              <a:latin typeface="Ubuntu" panose="020B0504030602030204" pitchFamily="34" charset="0"/>
            </a:endParaRPr>
          </a:p>
        </p:txBody>
      </p:sp>
      <p:sp>
        <p:nvSpPr>
          <p:cNvPr id="16" name="Text 12"/>
          <p:cNvSpPr/>
          <p:nvPr/>
        </p:nvSpPr>
        <p:spPr>
          <a:xfrm>
            <a:off x="3410712" y="2377440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C2C2C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Mapping of all relevant stakeholders, projects, and funding in the African e-waste space, enabling targeted coordination.</a:t>
            </a:r>
            <a:endParaRPr lang="en-US" sz="900" dirty="0">
              <a:latin typeface="Ubuntu" panose="020B0504030602030204" pitchFamily="34" charset="0"/>
            </a:endParaRPr>
          </a:p>
        </p:txBody>
      </p:sp>
      <p:sp>
        <p:nvSpPr>
          <p:cNvPr id="17" name="Shape 13"/>
          <p:cNvSpPr/>
          <p:nvPr/>
        </p:nvSpPr>
        <p:spPr>
          <a:xfrm>
            <a:off x="6126480" y="1783080"/>
            <a:ext cx="2697480" cy="1234440"/>
          </a:xfrm>
          <a:prstGeom prst="rect">
            <a:avLst/>
          </a:prstGeom>
          <a:solidFill>
            <a:srgbClr val="D6EEE2"/>
          </a:solidFill>
          <a:ln w="12700">
            <a:solidFill>
              <a:srgbClr val="D4E8DC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09360" y="1920240"/>
            <a:ext cx="365760" cy="365760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6812280" y="1892808"/>
            <a:ext cx="1874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7A3B9A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Policy &amp; Market Briefs</a:t>
            </a:r>
            <a:endParaRPr lang="en-US" sz="1000" dirty="0">
              <a:latin typeface="Ubuntu" panose="020B0504030602030204" pitchFamily="34" charset="0"/>
            </a:endParaRPr>
          </a:p>
        </p:txBody>
      </p:sp>
      <p:sp>
        <p:nvSpPr>
          <p:cNvPr id="20" name="Text 15"/>
          <p:cNvSpPr/>
          <p:nvPr/>
        </p:nvSpPr>
        <p:spPr>
          <a:xfrm>
            <a:off x="6291072" y="2377440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C2C2C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Briefs informing national and regional policymaking on e-waste and EPR, focused on actionable recommendations.</a:t>
            </a:r>
            <a:endParaRPr lang="en-US" sz="900" dirty="0">
              <a:latin typeface="Ubuntu" panose="020B0504030602030204" pitchFamily="34" charset="0"/>
            </a:endParaRPr>
          </a:p>
        </p:txBody>
      </p:sp>
      <p:sp>
        <p:nvSpPr>
          <p:cNvPr id="21" name="Shape 16"/>
          <p:cNvSpPr/>
          <p:nvPr/>
        </p:nvSpPr>
        <p:spPr>
          <a:xfrm>
            <a:off x="365760" y="3154680"/>
            <a:ext cx="2697480" cy="1234440"/>
          </a:xfrm>
          <a:prstGeom prst="rect">
            <a:avLst/>
          </a:prstGeom>
          <a:solidFill>
            <a:srgbClr val="D6EEE2"/>
          </a:solidFill>
          <a:ln w="12700">
            <a:solidFill>
              <a:srgbClr val="D4E8DC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pic>
        <p:nvPicPr>
          <p:cNvPr id="22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8640" y="3291840"/>
            <a:ext cx="365760" cy="365760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1051560" y="3264408"/>
            <a:ext cx="1874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E8A020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Recommendations &amp; Roadmaps</a:t>
            </a:r>
            <a:endParaRPr lang="en-US" sz="1000" dirty="0">
              <a:latin typeface="Ubuntu" panose="020B0504030602030204" pitchFamily="34" charset="0"/>
            </a:endParaRPr>
          </a:p>
        </p:txBody>
      </p:sp>
      <p:sp>
        <p:nvSpPr>
          <p:cNvPr id="24" name="Text 18"/>
          <p:cNvSpPr/>
          <p:nvPr/>
        </p:nvSpPr>
        <p:spPr>
          <a:xfrm>
            <a:off x="530352" y="3749040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C2C2C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Guidance and roadmaps for countries and businesses transitioning to circularity.</a:t>
            </a:r>
            <a:endParaRPr lang="en-US" sz="900" dirty="0">
              <a:latin typeface="Ubuntu" panose="020B0504030602030204" pitchFamily="34" charset="0"/>
            </a:endParaRPr>
          </a:p>
        </p:txBody>
      </p:sp>
      <p:sp>
        <p:nvSpPr>
          <p:cNvPr id="25" name="Shape 19"/>
          <p:cNvSpPr/>
          <p:nvPr/>
        </p:nvSpPr>
        <p:spPr>
          <a:xfrm>
            <a:off x="3246120" y="3154680"/>
            <a:ext cx="2697480" cy="1234440"/>
          </a:xfrm>
          <a:prstGeom prst="rect">
            <a:avLst/>
          </a:prstGeom>
          <a:solidFill>
            <a:srgbClr val="D6EEE2"/>
          </a:solidFill>
          <a:ln w="12700">
            <a:solidFill>
              <a:srgbClr val="D4E8DC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pic>
        <p:nvPicPr>
          <p:cNvPr id="26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429000" y="3291840"/>
            <a:ext cx="365760" cy="365760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3931920" y="3264408"/>
            <a:ext cx="1874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9A6B1A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Informative Webinars</a:t>
            </a:r>
            <a:endParaRPr lang="en-US" sz="1000" dirty="0">
              <a:latin typeface="Ubuntu" panose="020B0504030602030204" pitchFamily="34" charset="0"/>
            </a:endParaRPr>
          </a:p>
        </p:txBody>
      </p:sp>
      <p:sp>
        <p:nvSpPr>
          <p:cNvPr id="28" name="Text 21"/>
          <p:cNvSpPr/>
          <p:nvPr/>
        </p:nvSpPr>
        <p:spPr>
          <a:xfrm>
            <a:off x="3410712" y="3749040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C2C2C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Webinars connecting African practitioners with global experts and STEP members.</a:t>
            </a:r>
            <a:endParaRPr lang="en-US" sz="900" dirty="0">
              <a:latin typeface="Ubuntu" panose="020B0504030602030204" pitchFamily="34" charset="0"/>
            </a:endParaRPr>
          </a:p>
        </p:txBody>
      </p:sp>
      <p:sp>
        <p:nvSpPr>
          <p:cNvPr id="29" name="Shape 22"/>
          <p:cNvSpPr/>
          <p:nvPr/>
        </p:nvSpPr>
        <p:spPr>
          <a:xfrm>
            <a:off x="6126480" y="3154680"/>
            <a:ext cx="2697480" cy="1234440"/>
          </a:xfrm>
          <a:prstGeom prst="rect">
            <a:avLst/>
          </a:prstGeom>
          <a:solidFill>
            <a:srgbClr val="D6EEE2"/>
          </a:solidFill>
          <a:ln w="12700">
            <a:solidFill>
              <a:srgbClr val="D4E8DC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>
              <a:latin typeface="Ubuntu" panose="020B0504030602030204" pitchFamily="34" charset="0"/>
            </a:endParaRPr>
          </a:p>
        </p:txBody>
      </p:sp>
      <p:pic>
        <p:nvPicPr>
          <p:cNvPr id="30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309360" y="3291840"/>
            <a:ext cx="365760" cy="365760"/>
          </a:xfrm>
          <a:prstGeom prst="rect">
            <a:avLst/>
          </a:prstGeom>
        </p:spPr>
      </p:pic>
      <p:sp>
        <p:nvSpPr>
          <p:cNvPr id="31" name="Text 23"/>
          <p:cNvSpPr/>
          <p:nvPr/>
        </p:nvSpPr>
        <p:spPr>
          <a:xfrm>
            <a:off x="6812280" y="3264408"/>
            <a:ext cx="1874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C84B11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Knowledge Library</a:t>
            </a:r>
            <a:endParaRPr lang="en-US" sz="1000" dirty="0">
              <a:latin typeface="Ubuntu" panose="020B0504030602030204" pitchFamily="34" charset="0"/>
            </a:endParaRPr>
          </a:p>
        </p:txBody>
      </p:sp>
      <p:sp>
        <p:nvSpPr>
          <p:cNvPr id="32" name="Text 24"/>
          <p:cNvSpPr/>
          <p:nvPr/>
        </p:nvSpPr>
        <p:spPr>
          <a:xfrm>
            <a:off x="6291072" y="3749040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C2C2C"/>
                </a:solidFill>
                <a:latin typeface="Ubuntu" panose="020B0504030602030204" pitchFamily="34" charset="0"/>
                <a:ea typeface="Calibri" pitchFamily="34" charset="-122"/>
                <a:cs typeface="Calibri" pitchFamily="34" charset="-120"/>
              </a:rPr>
              <a:t>Centralised repository of implementable best practices, only those that can realistically be adopted along the electronics value chain.</a:t>
            </a:r>
            <a:endParaRPr lang="en-US" sz="900" dirty="0">
              <a:latin typeface="Ubuntu" panose="020B0504030602030204" pitchFamily="34" charset="0"/>
            </a:endParaRPr>
          </a:p>
        </p:txBody>
      </p:sp>
      <p:sp>
        <p:nvSpPr>
          <p:cNvPr id="33" name="Text 2">
            <a:extLst>
              <a:ext uri="{FF2B5EF4-FFF2-40B4-BE49-F238E27FC236}">
                <a16:creationId xmlns:a16="http://schemas.microsoft.com/office/drawing/2014/main" id="{ABA364C3-8B41-672E-BE18-EADFF4E51F4A}"/>
              </a:ext>
            </a:extLst>
          </p:cNvPr>
          <p:cNvSpPr/>
          <p:nvPr/>
        </p:nvSpPr>
        <p:spPr>
          <a:xfrm>
            <a:off x="274320" y="4983480"/>
            <a:ext cx="8595360" cy="1600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F5F0E8"/>
                </a:solidFill>
                <a:latin typeface="Ubuntu" panose="020B0504030602030204" pitchFamily="34" charset="0"/>
              </a:rPr>
              <a:t>STEP – Sustainable Electronics Platform |  World Resources Forum Association</a:t>
            </a:r>
            <a:endParaRPr lang="en-US" sz="800" dirty="0">
              <a:latin typeface="Ubuntu" panose="020B050403060203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TEP design">
      <a:dk1>
        <a:sysClr val="windowText" lastClr="000000"/>
      </a:dk1>
      <a:lt1>
        <a:sysClr val="window" lastClr="FFFFFF"/>
      </a:lt1>
      <a:dk2>
        <a:srgbClr val="495B5F"/>
      </a:dk2>
      <a:lt2>
        <a:srgbClr val="C8CFD0"/>
      </a:lt2>
      <a:accent1>
        <a:srgbClr val="50AC32"/>
      </a:accent1>
      <a:accent2>
        <a:srgbClr val="6E7D80"/>
      </a:accent2>
      <a:accent3>
        <a:srgbClr val="A5A5A5"/>
      </a:accent3>
      <a:accent4>
        <a:srgbClr val="AFD9A0"/>
      </a:accent4>
      <a:accent5>
        <a:srgbClr val="FACD00"/>
      </a:accent5>
      <a:accent6>
        <a:srgbClr val="FA781E"/>
      </a:accent6>
      <a:hlink>
        <a:srgbClr val="495B5F"/>
      </a:hlink>
      <a:folHlink>
        <a:srgbClr val="0000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1423</Words>
  <Application>Microsoft Office PowerPoint</Application>
  <PresentationFormat>On-screen Show (16:9)</PresentationFormat>
  <Paragraphs>179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Ubuntu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STEP African Focus Group</dc:title>
  <dc:subject>PptxGenJS Presentation</dc:subject>
  <dc:creator>PptxGenJS</dc:creator>
  <cp:lastModifiedBy>Adrien Specker</cp:lastModifiedBy>
  <cp:revision>6</cp:revision>
  <dcterms:created xsi:type="dcterms:W3CDTF">2026-03-13T07:03:29Z</dcterms:created>
  <dcterms:modified xsi:type="dcterms:W3CDTF">2026-03-17T07:38:32Z</dcterms:modified>
</cp:coreProperties>
</file>