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59" r:id="rId5"/>
    <p:sldId id="269" r:id="rId6"/>
    <p:sldId id="265" r:id="rId7"/>
    <p:sldId id="260" r:id="rId8"/>
    <p:sldId id="271" r:id="rId9"/>
    <p:sldId id="272" r:id="rId10"/>
    <p:sldId id="273" r:id="rId11"/>
    <p:sldId id="274" r:id="rId12"/>
    <p:sldId id="276" r:id="rId13"/>
    <p:sldId id="27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5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55" autoAdjust="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8A37-8021-4D5A-B949-8B2E64E81D3F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0E312-94C7-4FBD-A542-5FCB9AE4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7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9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63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164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5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092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42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8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92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368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80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60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1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31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56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62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05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25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6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36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22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55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24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236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6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05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56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1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53359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394758ED-B10B-4495-9DF8-E8B20963A581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82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32318-B695-4CDE-BD9E-CB4CE7B3A817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6176963"/>
            <a:ext cx="2828827" cy="54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1" y="185738"/>
            <a:ext cx="170702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4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54D9-5AEE-4EBD-AED0-65F010B8BE6D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E294-E3B3-4F1C-BD04-47DA218CB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9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81C3-9508-45F6-B4E4-A1412BF862E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06-8E5A-41E5-ACDD-9A96C15FE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8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.png"/><Relationship Id="rId21" Type="http://schemas.openxmlformats.org/officeDocument/2006/relationships/image" Target="../media/image25.png"/><Relationship Id="rId17" Type="http://schemas.openxmlformats.org/officeDocument/2006/relationships/image" Target="../media/image22.png"/><Relationship Id="rId2" Type="http://schemas.openxmlformats.org/officeDocument/2006/relationships/image" Target="../media/image19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0.png"/><Relationship Id="rId5" Type="http://schemas.openxmlformats.org/officeDocument/2006/relationships/image" Target="../media/image177.svg"/><Relationship Id="rId23" Type="http://schemas.openxmlformats.org/officeDocument/2006/relationships/image" Target="../media/image26.png"/><Relationship Id="rId19" Type="http://schemas.microsoft.com/office/2007/relationships/hdphoto" Target="../media/hdphoto1.wdp"/><Relationship Id="rId14" Type="http://schemas.openxmlformats.org/officeDocument/2006/relationships/image" Target="../media/image40.svg"/><Relationship Id="rId9" Type="http://schemas.openxmlformats.org/officeDocument/2006/relationships/image" Target="../media/image181.svg"/><Relationship Id="rId4" Type="http://schemas.openxmlformats.org/officeDocument/2006/relationships/image" Target="../media/image154.svg"/><Relationship Id="rId22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tin.grange@expertisefrance.fr" TargetMode="External"/><Relationship Id="rId2" Type="http://schemas.openxmlformats.org/officeDocument/2006/relationships/hyperlink" Target="mailto:lewis.chimfwembe@expertisefranc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787588" y="3519876"/>
            <a:ext cx="9404412" cy="242258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600"/>
              </a:lnSpc>
              <a:spcAft>
                <a:spcPts val="0"/>
              </a:spcAft>
            </a:pPr>
            <a:r>
              <a:rPr lang="en-GB" sz="2600" b="1" kern="1400" spc="-50" dirty="0">
                <a:solidFill>
                  <a:srgbClr val="FFFFFF"/>
                </a:solidFill>
                <a:effectLst/>
                <a:latin typeface="Oswald"/>
                <a:ea typeface="Yu Gothic Light" panose="020B0300000000000000" pitchFamily="34" charset="-128"/>
                <a:cs typeface="Noto Sans"/>
              </a:rPr>
              <a:t> </a:t>
            </a:r>
            <a:endParaRPr lang="fr-FR" sz="2800" kern="1400" spc="-50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457200">
              <a:lnSpc>
                <a:spcPts val="2600"/>
              </a:lnSpc>
              <a:spcAft>
                <a:spcPts val="0"/>
              </a:spcAft>
            </a:pPr>
            <a:r>
              <a:rPr lang="en-GB" sz="2600" b="1" kern="1400" spc="-50" dirty="0">
                <a:solidFill>
                  <a:srgbClr val="FFFFFF"/>
                </a:solidFill>
                <a:effectLst/>
                <a:latin typeface="Oswald"/>
                <a:ea typeface="Yu Gothic Light" panose="020B0300000000000000" pitchFamily="34" charset="-128"/>
                <a:cs typeface="Noto Sans"/>
              </a:rPr>
              <a:t> </a:t>
            </a:r>
            <a:endParaRPr lang="fr-FR" sz="2800" kern="1400" spc="-50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marL="457200">
              <a:lnSpc>
                <a:spcPts val="2600"/>
              </a:lnSpc>
              <a:spcAft>
                <a:spcPts val="0"/>
              </a:spcAft>
            </a:pPr>
            <a:r>
              <a:rPr lang="en-GB" sz="2600" b="1" kern="1400" spc="-50" dirty="0">
                <a:solidFill>
                  <a:srgbClr val="FFFFFF"/>
                </a:solidFill>
                <a:effectLst/>
                <a:latin typeface="Oswald"/>
                <a:ea typeface="Yu Gothic Light" panose="020B0300000000000000" pitchFamily="34" charset="-128"/>
                <a:cs typeface="Noto Sans"/>
              </a:rPr>
              <a:t> </a:t>
            </a:r>
            <a:endParaRPr lang="fr-FR" sz="2800" kern="1400" spc="-50" dirty="0">
              <a:effectLst/>
              <a:latin typeface="Calibri Light" panose="020F030202020403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943" t="19548" r="7211" b="10752"/>
          <a:stretch/>
        </p:blipFill>
        <p:spPr bwMode="auto">
          <a:xfrm>
            <a:off x="8137116" y="5639237"/>
            <a:ext cx="2051293" cy="6781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0" y="217188"/>
            <a:ext cx="2275461" cy="136527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846622" y="4900576"/>
            <a:ext cx="198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rgbClr val="00125C"/>
                </a:solidFill>
              </a:rPr>
              <a:t>Implemented</a:t>
            </a:r>
            <a:r>
              <a:rPr lang="fr-FR" sz="2000" b="1" dirty="0">
                <a:solidFill>
                  <a:srgbClr val="00125C"/>
                </a:solidFill>
              </a:rPr>
              <a:t> by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037E891-3841-419B-AA94-6992BF231190}"/>
              </a:ext>
            </a:extLst>
          </p:cNvPr>
          <p:cNvSpPr txBox="1">
            <a:spLocks/>
          </p:cNvSpPr>
          <p:nvPr/>
        </p:nvSpPr>
        <p:spPr bwMode="gray">
          <a:xfrm>
            <a:off x="3355760" y="1582465"/>
            <a:ext cx="7314692" cy="1840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125C"/>
                </a:solidFill>
                <a:latin typeface="+mn-lt"/>
              </a:rPr>
              <a:t>SWITCH to Circular Economy </a:t>
            </a:r>
            <a:endParaRPr lang="en-US" sz="3600" b="1" dirty="0" smtClean="0">
              <a:solidFill>
                <a:srgbClr val="00125C"/>
              </a:solidFill>
              <a:latin typeface="+mn-lt"/>
            </a:endParaRPr>
          </a:p>
          <a:p>
            <a:r>
              <a:rPr lang="en-US" sz="3600" b="1" dirty="0" smtClean="0">
                <a:solidFill>
                  <a:srgbClr val="00125C"/>
                </a:solidFill>
                <a:latin typeface="+mn-lt"/>
              </a:rPr>
              <a:t>in </a:t>
            </a:r>
            <a:r>
              <a:rPr lang="en-US" sz="3600" b="1" dirty="0">
                <a:solidFill>
                  <a:srgbClr val="00125C"/>
                </a:solidFill>
                <a:latin typeface="+mn-lt"/>
              </a:rPr>
              <a:t>East and Southern Africa </a:t>
            </a:r>
          </a:p>
          <a:p>
            <a:r>
              <a:rPr lang="en-US" sz="1800" dirty="0">
                <a:solidFill>
                  <a:srgbClr val="C00000"/>
                </a:solidFill>
                <a:latin typeface="+mn-lt"/>
              </a:rPr>
              <a:t> </a:t>
            </a:r>
            <a:endParaRPr lang="en-US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en-US" sz="3600" i="1" dirty="0" smtClean="0">
                <a:solidFill>
                  <a:srgbClr val="C00000"/>
                </a:solidFill>
                <a:latin typeface="+mn-lt"/>
              </a:rPr>
              <a:t>SWITCH-2-CE in ESA</a:t>
            </a:r>
            <a:endParaRPr lang="en-GB" sz="36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6" name="Image 15" descr="C:\Users\valentin.grange\Desktop\annexes nouvelle marque France\Logo_France_ExpertiseFrance\DIGITAL\Logo_RVB_France_ExpertiseFranc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409" y="5486594"/>
            <a:ext cx="1683101" cy="98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Ein Bild, das Screenshot, Symbol, Schrift, Logo enthält.&#10;&#10;KI-generierte Inhalte können fehlerhaft sein.">
            <a:extLst>
              <a:ext uri="{FF2B5EF4-FFF2-40B4-BE49-F238E27FC236}">
                <a16:creationId xmlns:a16="http://schemas.microsoft.com/office/drawing/2014/main" id="{D0CEB98B-1050-CA81-47E1-EEA02D078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0" y="5100631"/>
            <a:ext cx="1500425" cy="1578867"/>
          </a:xfrm>
          <a:prstGeom prst="rect">
            <a:avLst/>
          </a:prstGeom>
        </p:spPr>
      </p:pic>
      <p:pic>
        <p:nvPicPr>
          <p:cNvPr id="12" name="Grafik 2" descr="Ein Bild, das Grafiken, Grafikdesign, Logo, Schrift enthält.&#10;&#10;KI-generierte Inhalte können fehlerhaft sein.">
            <a:extLst>
              <a:ext uri="{FF2B5EF4-FFF2-40B4-BE49-F238E27FC236}">
                <a16:creationId xmlns:a16="http://schemas.microsoft.com/office/drawing/2014/main" id="{29A6352C-E571-3C19-A415-1C3F25547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45" y="5264837"/>
            <a:ext cx="1824224" cy="10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7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FC21F7-0E94-40F0-9333-FB47E8D56DEF}"/>
              </a:ext>
            </a:extLst>
          </p:cNvPr>
          <p:cNvSpPr txBox="1"/>
          <p:nvPr/>
        </p:nvSpPr>
        <p:spPr>
          <a:xfrm>
            <a:off x="2530985" y="643377"/>
            <a:ext cx="65788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Benefits to ESA Policy Makers</a:t>
            </a:r>
          </a:p>
        </p:txBody>
      </p:sp>
      <p:grpSp>
        <p:nvGrpSpPr>
          <p:cNvPr id="6" name="Google Shape;278;p18">
            <a:extLst>
              <a:ext uri="{FF2B5EF4-FFF2-40B4-BE49-F238E27FC236}">
                <a16:creationId xmlns:a16="http://schemas.microsoft.com/office/drawing/2014/main" id="{A1748FC1-AC71-6F9A-DE7A-91F23C564D48}"/>
              </a:ext>
            </a:extLst>
          </p:cNvPr>
          <p:cNvGrpSpPr/>
          <p:nvPr/>
        </p:nvGrpSpPr>
        <p:grpSpPr>
          <a:xfrm>
            <a:off x="1060912" y="1756241"/>
            <a:ext cx="1960599" cy="2681530"/>
            <a:chOff x="1036275" y="1120981"/>
            <a:chExt cx="1412709" cy="1941436"/>
          </a:xfrm>
          <a:solidFill>
            <a:srgbClr val="002060"/>
          </a:solidFill>
        </p:grpSpPr>
        <p:sp>
          <p:nvSpPr>
            <p:cNvPr id="7" name="Google Shape;279;p18">
              <a:extLst>
                <a:ext uri="{FF2B5EF4-FFF2-40B4-BE49-F238E27FC236}">
                  <a16:creationId xmlns:a16="http://schemas.microsoft.com/office/drawing/2014/main" id="{A7770E4F-775C-7F31-18D0-1BA3BC7EF9B6}"/>
                </a:ext>
              </a:extLst>
            </p:cNvPr>
            <p:cNvSpPr/>
            <p:nvPr/>
          </p:nvSpPr>
          <p:spPr>
            <a:xfrm>
              <a:off x="1812795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0" y="1"/>
                  </a:moveTo>
                  <a:lnTo>
                    <a:pt x="2810" y="3501"/>
                  </a:lnTo>
                  <a:lnTo>
                    <a:pt x="0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" name="Google Shape;280;p18">
              <a:extLst>
                <a:ext uri="{FF2B5EF4-FFF2-40B4-BE49-F238E27FC236}">
                  <a16:creationId xmlns:a16="http://schemas.microsoft.com/office/drawing/2014/main" id="{65302410-1637-9000-54D2-DF63E7A15601}"/>
                </a:ext>
              </a:extLst>
            </p:cNvPr>
            <p:cNvSpPr/>
            <p:nvPr/>
          </p:nvSpPr>
          <p:spPr>
            <a:xfrm>
              <a:off x="1742447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grp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" name="Google Shape;281;p18">
              <a:extLst>
                <a:ext uri="{FF2B5EF4-FFF2-40B4-BE49-F238E27FC236}">
                  <a16:creationId xmlns:a16="http://schemas.microsoft.com/office/drawing/2014/main" id="{3B8228C2-EA3A-8E2B-8F1D-51456C34E34C}"/>
                </a:ext>
              </a:extLst>
            </p:cNvPr>
            <p:cNvSpPr/>
            <p:nvPr/>
          </p:nvSpPr>
          <p:spPr>
            <a:xfrm>
              <a:off x="103627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0" y="29206"/>
                  </a:cubicBezTo>
                  <a:lnTo>
                    <a:pt x="19241" y="30206"/>
                  </a:lnTo>
                  <a:cubicBezTo>
                    <a:pt x="20163" y="31129"/>
                    <a:pt x="21375" y="31590"/>
                    <a:pt x="22586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03" y="29111"/>
                    <a:pt x="27051" y="29063"/>
                  </a:cubicBezTo>
                  <a:lnTo>
                    <a:pt x="37779" y="29063"/>
                  </a:lnTo>
                  <a:cubicBezTo>
                    <a:pt x="41874" y="29063"/>
                    <a:pt x="45184" y="25753"/>
                    <a:pt x="45184" y="21669"/>
                  </a:cubicBezTo>
                  <a:lnTo>
                    <a:pt x="45184" y="2846"/>
                  </a:lnTo>
                  <a:cubicBezTo>
                    <a:pt x="45184" y="1274"/>
                    <a:pt x="43898" y="0"/>
                    <a:pt x="4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100"/>
                <a:buFont typeface="Arial"/>
                <a:buNone/>
                <a:tabLst/>
                <a:defRPr/>
              </a:pPr>
              <a:endParaRPr kumimoji="0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" name="Google Shape;282;p18">
              <a:extLst>
                <a:ext uri="{FF2B5EF4-FFF2-40B4-BE49-F238E27FC236}">
                  <a16:creationId xmlns:a16="http://schemas.microsoft.com/office/drawing/2014/main" id="{834F65A2-A3A3-BB31-D5EA-25408D935BC2}"/>
                </a:ext>
              </a:extLst>
            </p:cNvPr>
            <p:cNvSpPr/>
            <p:nvPr/>
          </p:nvSpPr>
          <p:spPr>
            <a:xfrm>
              <a:off x="1036275" y="1121000"/>
              <a:ext cx="1412709" cy="336536"/>
            </a:xfrm>
            <a:custGeom>
              <a:avLst/>
              <a:gdLst/>
              <a:ahLst/>
              <a:cxnLst/>
              <a:rect l="l" t="t" r="r" b="b"/>
              <a:pathLst>
                <a:path w="45185" h="10764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10763"/>
                  </a:lnTo>
                  <a:lnTo>
                    <a:pt x="45184" y="10763"/>
                  </a:lnTo>
                  <a:lnTo>
                    <a:pt x="45184" y="2846"/>
                  </a:lnTo>
                  <a:cubicBezTo>
                    <a:pt x="45184" y="1274"/>
                    <a:pt x="43910" y="0"/>
                    <a:pt x="423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283;p18">
              <a:extLst>
                <a:ext uri="{FF2B5EF4-FFF2-40B4-BE49-F238E27FC236}">
                  <a16:creationId xmlns:a16="http://schemas.microsoft.com/office/drawing/2014/main" id="{F6BDFE93-EB92-D406-E963-58C3340CD251}"/>
                </a:ext>
              </a:extLst>
            </p:cNvPr>
            <p:cNvSpPr/>
            <p:nvPr/>
          </p:nvSpPr>
          <p:spPr>
            <a:xfrm>
              <a:off x="1399963" y="2408688"/>
              <a:ext cx="646082" cy="653729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204" y="0"/>
                    <a:pt x="1" y="4191"/>
                    <a:pt x="1" y="9370"/>
                  </a:cubicBezTo>
                  <a:cubicBezTo>
                    <a:pt x="1" y="14538"/>
                    <a:pt x="4204" y="18741"/>
                    <a:pt x="9371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" name="Google Shape;284;p18">
              <a:extLst>
                <a:ext uri="{FF2B5EF4-FFF2-40B4-BE49-F238E27FC236}">
                  <a16:creationId xmlns:a16="http://schemas.microsoft.com/office/drawing/2014/main" id="{58B092D7-A5B1-141E-0204-9C38A8E7C02C}"/>
                </a:ext>
              </a:extLst>
            </p:cNvPr>
            <p:cNvSpPr/>
            <p:nvPr/>
          </p:nvSpPr>
          <p:spPr>
            <a:xfrm>
              <a:off x="152468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19" y="0"/>
                    <a:pt x="0" y="3120"/>
                    <a:pt x="0" y="6977"/>
                  </a:cubicBezTo>
                  <a:cubicBezTo>
                    <a:pt x="0" y="10823"/>
                    <a:pt x="3119" y="13954"/>
                    <a:pt x="6965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" name="Google Shape;286;p18">
              <a:extLst>
                <a:ext uri="{FF2B5EF4-FFF2-40B4-BE49-F238E27FC236}">
                  <a16:creationId xmlns:a16="http://schemas.microsoft.com/office/drawing/2014/main" id="{123318B0-6248-2254-9AD5-0387561D77CB}"/>
                </a:ext>
              </a:extLst>
            </p:cNvPr>
            <p:cNvSpPr txBox="1"/>
            <p:nvPr/>
          </p:nvSpPr>
          <p:spPr>
            <a:xfrm>
              <a:off x="1130650" y="1120981"/>
              <a:ext cx="1217089" cy="79828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Stronger policy coherence</a:t>
              </a:r>
            </a:p>
          </p:txBody>
        </p:sp>
      </p:grpSp>
      <p:grpSp>
        <p:nvGrpSpPr>
          <p:cNvPr id="14" name="Google Shape;287;p18">
            <a:extLst>
              <a:ext uri="{FF2B5EF4-FFF2-40B4-BE49-F238E27FC236}">
                <a16:creationId xmlns:a16="http://schemas.microsoft.com/office/drawing/2014/main" id="{D9E60B13-6BB2-08AE-4F1B-3A7CE9E6DC17}"/>
              </a:ext>
            </a:extLst>
          </p:cNvPr>
          <p:cNvGrpSpPr/>
          <p:nvPr/>
        </p:nvGrpSpPr>
        <p:grpSpPr>
          <a:xfrm>
            <a:off x="4183128" y="1756265"/>
            <a:ext cx="1959044" cy="2656706"/>
            <a:chOff x="3291048" y="1121000"/>
            <a:chExt cx="1412334" cy="1923462"/>
          </a:xfrm>
          <a:solidFill>
            <a:srgbClr val="002060"/>
          </a:solidFill>
        </p:grpSpPr>
        <p:sp>
          <p:nvSpPr>
            <p:cNvPr id="15" name="Google Shape;288;p18">
              <a:extLst>
                <a:ext uri="{FF2B5EF4-FFF2-40B4-BE49-F238E27FC236}">
                  <a16:creationId xmlns:a16="http://schemas.microsoft.com/office/drawing/2014/main" id="{852C1B17-75AF-F501-2B62-166762441F1C}"/>
                </a:ext>
              </a:extLst>
            </p:cNvPr>
            <p:cNvSpPr/>
            <p:nvPr/>
          </p:nvSpPr>
          <p:spPr>
            <a:xfrm>
              <a:off x="3997219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grp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" name="Google Shape;289;p18">
              <a:extLst>
                <a:ext uri="{FF2B5EF4-FFF2-40B4-BE49-F238E27FC236}">
                  <a16:creationId xmlns:a16="http://schemas.microsoft.com/office/drawing/2014/main" id="{C257A708-FA27-767E-F24B-5D13A72A16F6}"/>
                </a:ext>
              </a:extLst>
            </p:cNvPr>
            <p:cNvSpPr/>
            <p:nvPr/>
          </p:nvSpPr>
          <p:spPr>
            <a:xfrm>
              <a:off x="3291048" y="1121000"/>
              <a:ext cx="1412334" cy="987693"/>
            </a:xfrm>
            <a:custGeom>
              <a:avLst/>
              <a:gdLst/>
              <a:ahLst/>
              <a:cxnLst/>
              <a:rect l="l" t="t" r="r" b="b"/>
              <a:pathLst>
                <a:path w="45173" h="31591" extrusionOk="0">
                  <a:moveTo>
                    <a:pt x="2846" y="0"/>
                  </a:moveTo>
                  <a:cubicBezTo>
                    <a:pt x="1274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394" y="29063"/>
                  </a:cubicBezTo>
                  <a:lnTo>
                    <a:pt x="18121" y="29063"/>
                  </a:lnTo>
                  <a:cubicBezTo>
                    <a:pt x="18157" y="29111"/>
                    <a:pt x="18193" y="29170"/>
                    <a:pt x="18241" y="29206"/>
                  </a:cubicBezTo>
                  <a:lnTo>
                    <a:pt x="19229" y="30206"/>
                  </a:lnTo>
                  <a:cubicBezTo>
                    <a:pt x="20157" y="31129"/>
                    <a:pt x="21369" y="31590"/>
                    <a:pt x="22580" y="31590"/>
                  </a:cubicBezTo>
                  <a:cubicBezTo>
                    <a:pt x="23792" y="31590"/>
                    <a:pt x="25003" y="31129"/>
                    <a:pt x="25932" y="30206"/>
                  </a:cubicBezTo>
                  <a:lnTo>
                    <a:pt x="26920" y="29206"/>
                  </a:lnTo>
                  <a:cubicBezTo>
                    <a:pt x="26968" y="29170"/>
                    <a:pt x="27004" y="29111"/>
                    <a:pt x="27039" y="29063"/>
                  </a:cubicBezTo>
                  <a:lnTo>
                    <a:pt x="37779" y="29063"/>
                  </a:lnTo>
                  <a:cubicBezTo>
                    <a:pt x="41863" y="29063"/>
                    <a:pt x="45172" y="25753"/>
                    <a:pt x="45172" y="21669"/>
                  </a:cubicBezTo>
                  <a:lnTo>
                    <a:pt x="45172" y="2846"/>
                  </a:lnTo>
                  <a:cubicBezTo>
                    <a:pt x="45172" y="1274"/>
                    <a:pt x="43899" y="0"/>
                    <a:pt x="4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290;p18">
              <a:extLst>
                <a:ext uri="{FF2B5EF4-FFF2-40B4-BE49-F238E27FC236}">
                  <a16:creationId xmlns:a16="http://schemas.microsoft.com/office/drawing/2014/main" id="{9BD7E10C-111F-A313-EF0E-4E87D9B68D15}"/>
                </a:ext>
              </a:extLst>
            </p:cNvPr>
            <p:cNvSpPr txBox="1"/>
            <p:nvPr/>
          </p:nvSpPr>
          <p:spPr>
            <a:xfrm>
              <a:off x="3338794" y="1144946"/>
              <a:ext cx="1325205" cy="7638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Increased investor confidence</a:t>
              </a:r>
            </a:p>
          </p:txBody>
        </p:sp>
        <p:sp>
          <p:nvSpPr>
            <p:cNvPr id="18" name="Google Shape;292;p18">
              <a:extLst>
                <a:ext uri="{FF2B5EF4-FFF2-40B4-BE49-F238E27FC236}">
                  <a16:creationId xmlns:a16="http://schemas.microsoft.com/office/drawing/2014/main" id="{5C99CC46-251F-11A0-509E-D8F5C7D4E3EA}"/>
                </a:ext>
              </a:extLst>
            </p:cNvPr>
            <p:cNvSpPr/>
            <p:nvPr/>
          </p:nvSpPr>
          <p:spPr>
            <a:xfrm>
              <a:off x="3390067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" name="Google Shape;293;p18">
              <a:extLst>
                <a:ext uri="{FF2B5EF4-FFF2-40B4-BE49-F238E27FC236}">
                  <a16:creationId xmlns:a16="http://schemas.microsoft.com/office/drawing/2014/main" id="{5722A6F0-5691-2EF8-0B3D-35F8C7401F58}"/>
                </a:ext>
              </a:extLst>
            </p:cNvPr>
            <p:cNvSpPr/>
            <p:nvPr/>
          </p:nvSpPr>
          <p:spPr>
            <a:xfrm>
              <a:off x="4072789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" name="Google Shape;294;p18">
              <a:extLst>
                <a:ext uri="{FF2B5EF4-FFF2-40B4-BE49-F238E27FC236}">
                  <a16:creationId xmlns:a16="http://schemas.microsoft.com/office/drawing/2014/main" id="{94572F4F-32D6-3E63-703D-F8B7825C265A}"/>
                </a:ext>
              </a:extLst>
            </p:cNvPr>
            <p:cNvSpPr/>
            <p:nvPr/>
          </p:nvSpPr>
          <p:spPr>
            <a:xfrm>
              <a:off x="3704258" y="2484083"/>
              <a:ext cx="600121" cy="560379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295;p18">
              <a:extLst>
                <a:ext uri="{FF2B5EF4-FFF2-40B4-BE49-F238E27FC236}">
                  <a16:creationId xmlns:a16="http://schemas.microsoft.com/office/drawing/2014/main" id="{7AF43ABC-D8F3-EE06-5833-ADDCFF91811A}"/>
                </a:ext>
              </a:extLst>
            </p:cNvPr>
            <p:cNvSpPr/>
            <p:nvPr/>
          </p:nvSpPr>
          <p:spPr>
            <a:xfrm>
              <a:off x="3779077" y="2533344"/>
              <a:ext cx="436303" cy="436303"/>
            </a:xfrm>
            <a:custGeom>
              <a:avLst/>
              <a:gdLst/>
              <a:ahLst/>
              <a:cxnLst/>
              <a:rect l="l" t="t" r="r" b="b"/>
              <a:pathLst>
                <a:path w="13955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54" y="10823"/>
                    <a:pt x="13954" y="6977"/>
                  </a:cubicBezTo>
                  <a:cubicBezTo>
                    <a:pt x="13954" y="3120"/>
                    <a:pt x="10823" y="0"/>
                    <a:pt x="6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" name="Google Shape;297;p18">
            <a:extLst>
              <a:ext uri="{FF2B5EF4-FFF2-40B4-BE49-F238E27FC236}">
                <a16:creationId xmlns:a16="http://schemas.microsoft.com/office/drawing/2014/main" id="{AA38509E-E1C5-0767-6A26-94F0761367E2}"/>
              </a:ext>
            </a:extLst>
          </p:cNvPr>
          <p:cNvGrpSpPr/>
          <p:nvPr/>
        </p:nvGrpSpPr>
        <p:grpSpPr>
          <a:xfrm>
            <a:off x="7314250" y="1756269"/>
            <a:ext cx="1960597" cy="2656707"/>
            <a:chOff x="5545445" y="1121000"/>
            <a:chExt cx="1412709" cy="1923461"/>
          </a:xfrm>
          <a:solidFill>
            <a:srgbClr val="002060"/>
          </a:solidFill>
        </p:grpSpPr>
        <p:sp>
          <p:nvSpPr>
            <p:cNvPr id="23" name="Google Shape;298;p18">
              <a:extLst>
                <a:ext uri="{FF2B5EF4-FFF2-40B4-BE49-F238E27FC236}">
                  <a16:creationId xmlns:a16="http://schemas.microsoft.com/office/drawing/2014/main" id="{AF377DBB-69F9-ACED-8F12-9B6159215773}"/>
                </a:ext>
              </a:extLst>
            </p:cNvPr>
            <p:cNvSpPr/>
            <p:nvPr/>
          </p:nvSpPr>
          <p:spPr>
            <a:xfrm>
              <a:off x="5649310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" name="Google Shape;299;p18">
              <a:extLst>
                <a:ext uri="{FF2B5EF4-FFF2-40B4-BE49-F238E27FC236}">
                  <a16:creationId xmlns:a16="http://schemas.microsoft.com/office/drawing/2014/main" id="{94D39BCB-BE64-009A-5139-A48E76AB28F7}"/>
                </a:ext>
              </a:extLst>
            </p:cNvPr>
            <p:cNvSpPr/>
            <p:nvPr/>
          </p:nvSpPr>
          <p:spPr>
            <a:xfrm>
              <a:off x="6324591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0" y="1"/>
                  </a:moveTo>
                  <a:lnTo>
                    <a:pt x="2798" y="3501"/>
                  </a:lnTo>
                  <a:lnTo>
                    <a:pt x="0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5" name="Google Shape;300;p18">
              <a:extLst>
                <a:ext uri="{FF2B5EF4-FFF2-40B4-BE49-F238E27FC236}">
                  <a16:creationId xmlns:a16="http://schemas.microsoft.com/office/drawing/2014/main" id="{9710DE61-72AB-6C8B-F17F-70159053E5D8}"/>
                </a:ext>
              </a:extLst>
            </p:cNvPr>
            <p:cNvSpPr/>
            <p:nvPr/>
          </p:nvSpPr>
          <p:spPr>
            <a:xfrm>
              <a:off x="6251992" y="1996915"/>
              <a:ext cx="31" cy="754581"/>
            </a:xfrm>
            <a:custGeom>
              <a:avLst/>
              <a:gdLst/>
              <a:ahLst/>
              <a:cxnLst/>
              <a:rect l="l" t="t" r="r" b="b"/>
              <a:pathLst>
                <a:path w="1" h="24135" fill="none" extrusionOk="0">
                  <a:moveTo>
                    <a:pt x="0" y="24134"/>
                  </a:moveTo>
                  <a:lnTo>
                    <a:pt x="0" y="0"/>
                  </a:lnTo>
                </a:path>
              </a:pathLst>
            </a:custGeom>
            <a:grp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" name="Google Shape;301;p18">
              <a:extLst>
                <a:ext uri="{FF2B5EF4-FFF2-40B4-BE49-F238E27FC236}">
                  <a16:creationId xmlns:a16="http://schemas.microsoft.com/office/drawing/2014/main" id="{2DFA65C2-404C-4A09-AF99-1BD8C3E8ABF7}"/>
                </a:ext>
              </a:extLst>
            </p:cNvPr>
            <p:cNvSpPr/>
            <p:nvPr/>
          </p:nvSpPr>
          <p:spPr>
            <a:xfrm>
              <a:off x="5545445" y="1121000"/>
              <a:ext cx="1412709" cy="987693"/>
            </a:xfrm>
            <a:custGeom>
              <a:avLst/>
              <a:gdLst/>
              <a:ahLst/>
              <a:cxnLst/>
              <a:rect l="l" t="t" r="r" b="b"/>
              <a:pathLst>
                <a:path w="45185" h="31591" extrusionOk="0">
                  <a:moveTo>
                    <a:pt x="2858" y="0"/>
                  </a:moveTo>
                  <a:cubicBezTo>
                    <a:pt x="1286" y="0"/>
                    <a:pt x="0" y="1274"/>
                    <a:pt x="0" y="2846"/>
                  </a:cubicBezTo>
                  <a:lnTo>
                    <a:pt x="0" y="21669"/>
                  </a:lnTo>
                  <a:cubicBezTo>
                    <a:pt x="0" y="25753"/>
                    <a:pt x="3310" y="29063"/>
                    <a:pt x="7406" y="29063"/>
                  </a:cubicBezTo>
                  <a:lnTo>
                    <a:pt x="18122" y="29063"/>
                  </a:lnTo>
                  <a:cubicBezTo>
                    <a:pt x="18169" y="29111"/>
                    <a:pt x="18193" y="29170"/>
                    <a:pt x="18241" y="29206"/>
                  </a:cubicBezTo>
                  <a:lnTo>
                    <a:pt x="19241" y="30206"/>
                  </a:lnTo>
                  <a:cubicBezTo>
                    <a:pt x="20164" y="31129"/>
                    <a:pt x="21375" y="31590"/>
                    <a:pt x="22587" y="31590"/>
                  </a:cubicBezTo>
                  <a:cubicBezTo>
                    <a:pt x="23798" y="31590"/>
                    <a:pt x="25009" y="31129"/>
                    <a:pt x="25932" y="30206"/>
                  </a:cubicBezTo>
                  <a:lnTo>
                    <a:pt x="26932" y="29206"/>
                  </a:lnTo>
                  <a:cubicBezTo>
                    <a:pt x="26980" y="29170"/>
                    <a:pt x="27016" y="29111"/>
                    <a:pt x="27051" y="29063"/>
                  </a:cubicBezTo>
                  <a:lnTo>
                    <a:pt x="37791" y="29063"/>
                  </a:lnTo>
                  <a:cubicBezTo>
                    <a:pt x="41875" y="29063"/>
                    <a:pt x="45185" y="25753"/>
                    <a:pt x="45185" y="21669"/>
                  </a:cubicBezTo>
                  <a:lnTo>
                    <a:pt x="45185" y="2846"/>
                  </a:lnTo>
                  <a:cubicBezTo>
                    <a:pt x="45185" y="1274"/>
                    <a:pt x="43911" y="0"/>
                    <a:pt x="423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" name="Google Shape;303;p18">
              <a:extLst>
                <a:ext uri="{FF2B5EF4-FFF2-40B4-BE49-F238E27FC236}">
                  <a16:creationId xmlns:a16="http://schemas.microsoft.com/office/drawing/2014/main" id="{FD7BC4A8-FCB7-B9B2-8F26-C3F1E56CAE4F}"/>
                </a:ext>
              </a:extLst>
            </p:cNvPr>
            <p:cNvSpPr/>
            <p:nvPr/>
          </p:nvSpPr>
          <p:spPr>
            <a:xfrm>
              <a:off x="5959030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191" y="0"/>
                    <a:pt x="0" y="4191"/>
                    <a:pt x="0" y="9370"/>
                  </a:cubicBezTo>
                  <a:cubicBezTo>
                    <a:pt x="0" y="14538"/>
                    <a:pt x="4191" y="18741"/>
                    <a:pt x="9370" y="18741"/>
                  </a:cubicBezTo>
                  <a:cubicBezTo>
                    <a:pt x="14538" y="18741"/>
                    <a:pt x="18741" y="14538"/>
                    <a:pt x="18741" y="9370"/>
                  </a:cubicBezTo>
                  <a:cubicBezTo>
                    <a:pt x="18741" y="4191"/>
                    <a:pt x="14538" y="0"/>
                    <a:pt x="9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" name="Google Shape;304;p18">
              <a:extLst>
                <a:ext uri="{FF2B5EF4-FFF2-40B4-BE49-F238E27FC236}">
                  <a16:creationId xmlns:a16="http://schemas.microsoft.com/office/drawing/2014/main" id="{22CC4E64-4184-FE1C-7DFA-121B025DCB6E}"/>
                </a:ext>
              </a:extLst>
            </p:cNvPr>
            <p:cNvSpPr/>
            <p:nvPr/>
          </p:nvSpPr>
          <p:spPr>
            <a:xfrm>
              <a:off x="6033850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9" name="Google Shape;309;p18">
              <a:extLst>
                <a:ext uri="{FF2B5EF4-FFF2-40B4-BE49-F238E27FC236}">
                  <a16:creationId xmlns:a16="http://schemas.microsoft.com/office/drawing/2014/main" id="{0C3355B3-27C6-75BB-84FC-FF6D127B51EB}"/>
                </a:ext>
              </a:extLst>
            </p:cNvPr>
            <p:cNvSpPr txBox="1"/>
            <p:nvPr/>
          </p:nvSpPr>
          <p:spPr>
            <a:xfrm>
              <a:off x="5594346" y="1234529"/>
              <a:ext cx="1313717" cy="6566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Resilient, sustainable </a:t>
              </a: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growth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oogle Shape;310;p18">
            <a:extLst>
              <a:ext uri="{FF2B5EF4-FFF2-40B4-BE49-F238E27FC236}">
                <a16:creationId xmlns:a16="http://schemas.microsoft.com/office/drawing/2014/main" id="{6FE1851D-A724-DC74-9BB0-C8A52A76C2B1}"/>
              </a:ext>
            </a:extLst>
          </p:cNvPr>
          <p:cNvGrpSpPr/>
          <p:nvPr/>
        </p:nvGrpSpPr>
        <p:grpSpPr>
          <a:xfrm>
            <a:off x="2613850" y="3603669"/>
            <a:ext cx="2005674" cy="2664419"/>
            <a:chOff x="2163474" y="2458524"/>
            <a:chExt cx="1440053" cy="1929048"/>
          </a:xfrm>
          <a:solidFill>
            <a:srgbClr val="002060"/>
          </a:solidFill>
        </p:grpSpPr>
        <p:sp>
          <p:nvSpPr>
            <p:cNvPr id="31" name="Google Shape;311;p18">
              <a:extLst>
                <a:ext uri="{FF2B5EF4-FFF2-40B4-BE49-F238E27FC236}">
                  <a16:creationId xmlns:a16="http://schemas.microsoft.com/office/drawing/2014/main" id="{8CA82E5C-24C8-3DBD-29B1-A478A629B2F7}"/>
                </a:ext>
              </a:extLst>
            </p:cNvPr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2" name="Google Shape;312;p18">
              <a:extLst>
                <a:ext uri="{FF2B5EF4-FFF2-40B4-BE49-F238E27FC236}">
                  <a16:creationId xmlns:a16="http://schemas.microsoft.com/office/drawing/2014/main" id="{3FB29C41-DAD9-71F8-3522-2C1E51DB94DD}"/>
                </a:ext>
              </a:extLst>
            </p:cNvPr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3" name="Google Shape;313;p18">
              <a:extLst>
                <a:ext uri="{FF2B5EF4-FFF2-40B4-BE49-F238E27FC236}">
                  <a16:creationId xmlns:a16="http://schemas.microsoft.com/office/drawing/2014/main" id="{BC8F0976-0A2A-CD80-6B3F-F498C2A351F4}"/>
                </a:ext>
              </a:extLst>
            </p:cNvPr>
            <p:cNvSpPr/>
            <p:nvPr/>
          </p:nvSpPr>
          <p:spPr>
            <a:xfrm>
              <a:off x="287002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grp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" name="Google Shape;314;p18">
              <a:extLst>
                <a:ext uri="{FF2B5EF4-FFF2-40B4-BE49-F238E27FC236}">
                  <a16:creationId xmlns:a16="http://schemas.microsoft.com/office/drawing/2014/main" id="{3FE1B0BB-232A-FE98-1667-17905D8947CC}"/>
                </a:ext>
              </a:extLst>
            </p:cNvPr>
            <p:cNvSpPr/>
            <p:nvPr/>
          </p:nvSpPr>
          <p:spPr>
            <a:xfrm>
              <a:off x="2163474" y="3388333"/>
              <a:ext cx="1440053" cy="999239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" name="Google Shape;316;p18">
              <a:extLst>
                <a:ext uri="{FF2B5EF4-FFF2-40B4-BE49-F238E27FC236}">
                  <a16:creationId xmlns:a16="http://schemas.microsoft.com/office/drawing/2014/main" id="{B3875A29-1704-8367-EE58-8D278EC26FF3}"/>
                </a:ext>
              </a:extLst>
            </p:cNvPr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" name="Google Shape;317;p18">
              <a:extLst>
                <a:ext uri="{FF2B5EF4-FFF2-40B4-BE49-F238E27FC236}">
                  <a16:creationId xmlns:a16="http://schemas.microsoft.com/office/drawing/2014/main" id="{8DAF24B8-03E9-6EBB-46FD-DD800CB69972}"/>
                </a:ext>
              </a:extLst>
            </p:cNvPr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" name="Google Shape;324;p18">
              <a:extLst>
                <a:ext uri="{FF2B5EF4-FFF2-40B4-BE49-F238E27FC236}">
                  <a16:creationId xmlns:a16="http://schemas.microsoft.com/office/drawing/2014/main" id="{BA5472CA-2459-D8BA-E747-E6283C2CA187}"/>
                </a:ext>
              </a:extLst>
            </p:cNvPr>
            <p:cNvSpPr txBox="1"/>
            <p:nvPr/>
          </p:nvSpPr>
          <p:spPr>
            <a:xfrm>
              <a:off x="2163474" y="3670903"/>
              <a:ext cx="1440053" cy="6390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Harmonised regional standards</a:t>
              </a:r>
            </a:p>
          </p:txBody>
        </p:sp>
      </p:grpSp>
      <p:grpSp>
        <p:nvGrpSpPr>
          <p:cNvPr id="38" name="Google Shape;325;p18">
            <a:extLst>
              <a:ext uri="{FF2B5EF4-FFF2-40B4-BE49-F238E27FC236}">
                <a16:creationId xmlns:a16="http://schemas.microsoft.com/office/drawing/2014/main" id="{6C72A0A8-5C4E-7498-5E7D-BAE6E5A8A4BA}"/>
              </a:ext>
            </a:extLst>
          </p:cNvPr>
          <p:cNvGrpSpPr/>
          <p:nvPr/>
        </p:nvGrpSpPr>
        <p:grpSpPr>
          <a:xfrm>
            <a:off x="5749901" y="3603669"/>
            <a:ext cx="2058855" cy="2664419"/>
            <a:chOff x="4418246" y="2458524"/>
            <a:chExt cx="1483507" cy="1929048"/>
          </a:xfrm>
          <a:solidFill>
            <a:srgbClr val="002060"/>
          </a:solidFill>
        </p:grpSpPr>
        <p:sp>
          <p:nvSpPr>
            <p:cNvPr id="39" name="Google Shape;326;p18">
              <a:extLst>
                <a:ext uri="{FF2B5EF4-FFF2-40B4-BE49-F238E27FC236}">
                  <a16:creationId xmlns:a16="http://schemas.microsoft.com/office/drawing/2014/main" id="{F5DC891F-34E2-ECD0-13B3-10CB1CB6682E}"/>
                </a:ext>
              </a:extLst>
            </p:cNvPr>
            <p:cNvSpPr/>
            <p:nvPr/>
          </p:nvSpPr>
          <p:spPr>
            <a:xfrm>
              <a:off x="4520236" y="2639054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0" name="Google Shape;327;p18">
              <a:extLst>
                <a:ext uri="{FF2B5EF4-FFF2-40B4-BE49-F238E27FC236}">
                  <a16:creationId xmlns:a16="http://schemas.microsoft.com/office/drawing/2014/main" id="{0E8243EF-D7DC-5197-C466-54A71EB498BF}"/>
                </a:ext>
              </a:extLst>
            </p:cNvPr>
            <p:cNvSpPr/>
            <p:nvPr/>
          </p:nvSpPr>
          <p:spPr>
            <a:xfrm>
              <a:off x="5201833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1" name="Google Shape;328;p18">
              <a:extLst>
                <a:ext uri="{FF2B5EF4-FFF2-40B4-BE49-F238E27FC236}">
                  <a16:creationId xmlns:a16="http://schemas.microsoft.com/office/drawing/2014/main" id="{56144D1C-FC67-2325-F7FF-4EDEBE533610}"/>
                </a:ext>
              </a:extLst>
            </p:cNvPr>
            <p:cNvSpPr/>
            <p:nvPr/>
          </p:nvSpPr>
          <p:spPr>
            <a:xfrm>
              <a:off x="5124418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grp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" name="Google Shape;329;p18">
              <a:extLst>
                <a:ext uri="{FF2B5EF4-FFF2-40B4-BE49-F238E27FC236}">
                  <a16:creationId xmlns:a16="http://schemas.microsoft.com/office/drawing/2014/main" id="{E4FA859E-DC41-E764-A6D8-6CFF6307CB10}"/>
                </a:ext>
              </a:extLst>
            </p:cNvPr>
            <p:cNvSpPr/>
            <p:nvPr/>
          </p:nvSpPr>
          <p:spPr>
            <a:xfrm>
              <a:off x="4418246" y="3329441"/>
              <a:ext cx="1483507" cy="1058131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7" y="0"/>
                  </a:moveTo>
                  <a:cubicBezTo>
                    <a:pt x="21384" y="0"/>
                    <a:pt x="20169" y="464"/>
                    <a:pt x="19241" y="1393"/>
                  </a:cubicBezTo>
                  <a:lnTo>
                    <a:pt x="18253" y="2381"/>
                  </a:lnTo>
                  <a:cubicBezTo>
                    <a:pt x="18205" y="2429"/>
                    <a:pt x="18169" y="2477"/>
                    <a:pt x="18134" y="2524"/>
                  </a:cubicBezTo>
                  <a:lnTo>
                    <a:pt x="7394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74" y="31599"/>
                    <a:pt x="2858" y="31599"/>
                  </a:cubicBezTo>
                  <a:lnTo>
                    <a:pt x="42327" y="31599"/>
                  </a:lnTo>
                  <a:cubicBezTo>
                    <a:pt x="43899" y="31599"/>
                    <a:pt x="45185" y="30325"/>
                    <a:pt x="45185" y="28742"/>
                  </a:cubicBezTo>
                  <a:lnTo>
                    <a:pt x="45185" y="9930"/>
                  </a:lnTo>
                  <a:cubicBezTo>
                    <a:pt x="45185" y="5846"/>
                    <a:pt x="41863" y="2524"/>
                    <a:pt x="37779" y="2524"/>
                  </a:cubicBezTo>
                  <a:lnTo>
                    <a:pt x="27051" y="2524"/>
                  </a:lnTo>
                  <a:cubicBezTo>
                    <a:pt x="27016" y="2477"/>
                    <a:pt x="26980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3" name="Google Shape;331;p18">
              <a:extLst>
                <a:ext uri="{FF2B5EF4-FFF2-40B4-BE49-F238E27FC236}">
                  <a16:creationId xmlns:a16="http://schemas.microsoft.com/office/drawing/2014/main" id="{4E0CFDB3-AED9-E662-EBB5-A6FDDB6B6F62}"/>
                </a:ext>
              </a:extLst>
            </p:cNvPr>
            <p:cNvSpPr/>
            <p:nvPr/>
          </p:nvSpPr>
          <p:spPr>
            <a:xfrm>
              <a:off x="4831457" y="2458524"/>
              <a:ext cx="585937" cy="585937"/>
            </a:xfrm>
            <a:custGeom>
              <a:avLst/>
              <a:gdLst/>
              <a:ahLst/>
              <a:cxnLst/>
              <a:rect l="l" t="t" r="r" b="b"/>
              <a:pathLst>
                <a:path w="18741" h="18741" extrusionOk="0">
                  <a:moveTo>
                    <a:pt x="9370" y="0"/>
                  </a:moveTo>
                  <a:cubicBezTo>
                    <a:pt x="4203" y="0"/>
                    <a:pt x="0" y="4191"/>
                    <a:pt x="0" y="9370"/>
                  </a:cubicBezTo>
                  <a:cubicBezTo>
                    <a:pt x="0" y="14538"/>
                    <a:pt x="4203" y="18741"/>
                    <a:pt x="9370" y="18741"/>
                  </a:cubicBezTo>
                  <a:cubicBezTo>
                    <a:pt x="14550" y="18741"/>
                    <a:pt x="18741" y="14538"/>
                    <a:pt x="18741" y="9370"/>
                  </a:cubicBezTo>
                  <a:cubicBezTo>
                    <a:pt x="18741" y="4191"/>
                    <a:pt x="14550" y="0"/>
                    <a:pt x="9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4" name="Google Shape;332;p18">
              <a:extLst>
                <a:ext uri="{FF2B5EF4-FFF2-40B4-BE49-F238E27FC236}">
                  <a16:creationId xmlns:a16="http://schemas.microsoft.com/office/drawing/2014/main" id="{8C7A415A-D517-F8CF-D991-9D09D202793B}"/>
                </a:ext>
              </a:extLst>
            </p:cNvPr>
            <p:cNvSpPr/>
            <p:nvPr/>
          </p:nvSpPr>
          <p:spPr>
            <a:xfrm>
              <a:off x="4906651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65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65" y="13954"/>
                  </a:cubicBezTo>
                  <a:cubicBezTo>
                    <a:pt x="10823" y="13954"/>
                    <a:pt x="13943" y="10823"/>
                    <a:pt x="13943" y="6977"/>
                  </a:cubicBezTo>
                  <a:cubicBezTo>
                    <a:pt x="13943" y="3120"/>
                    <a:pt x="10823" y="0"/>
                    <a:pt x="6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" name="Google Shape;335;p18">
              <a:extLst>
                <a:ext uri="{FF2B5EF4-FFF2-40B4-BE49-F238E27FC236}">
                  <a16:creationId xmlns:a16="http://schemas.microsoft.com/office/drawing/2014/main" id="{9B62720D-DBB3-E457-6769-B81C4D9388E3}"/>
                </a:ext>
              </a:extLst>
            </p:cNvPr>
            <p:cNvSpPr txBox="1"/>
            <p:nvPr/>
          </p:nvSpPr>
          <p:spPr>
            <a:xfrm>
              <a:off x="4495498" y="3574820"/>
              <a:ext cx="1290746" cy="7128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Faster cross-ministry coordination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Google Shape;326;p18">
              <a:extLst>
                <a:ext uri="{FF2B5EF4-FFF2-40B4-BE49-F238E27FC236}">
                  <a16:creationId xmlns:a16="http://schemas.microsoft.com/office/drawing/2014/main" id="{F5DC891F-34E2-ECD0-13B3-10CB1CB6682E}"/>
                </a:ext>
              </a:extLst>
            </p:cNvPr>
            <p:cNvSpPr/>
            <p:nvPr/>
          </p:nvSpPr>
          <p:spPr>
            <a:xfrm>
              <a:off x="4518830" y="2639053"/>
              <a:ext cx="534569" cy="218918"/>
            </a:xfrm>
            <a:custGeom>
              <a:avLst/>
              <a:gdLst/>
              <a:ahLst/>
              <a:cxnLst/>
              <a:rect l="l" t="t" r="r" b="b"/>
              <a:pathLst>
                <a:path w="17098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57" name="Google Shape;310;p18">
            <a:extLst>
              <a:ext uri="{FF2B5EF4-FFF2-40B4-BE49-F238E27FC236}">
                <a16:creationId xmlns:a16="http://schemas.microsoft.com/office/drawing/2014/main" id="{6FE1851D-A724-DC74-9BB0-C8A52A76C2B1}"/>
              </a:ext>
            </a:extLst>
          </p:cNvPr>
          <p:cNvGrpSpPr/>
          <p:nvPr/>
        </p:nvGrpSpPr>
        <p:grpSpPr>
          <a:xfrm>
            <a:off x="8893357" y="3555720"/>
            <a:ext cx="2005674" cy="2664419"/>
            <a:chOff x="2163474" y="2458524"/>
            <a:chExt cx="1440053" cy="1929048"/>
          </a:xfrm>
          <a:solidFill>
            <a:srgbClr val="002060"/>
          </a:solidFill>
        </p:grpSpPr>
        <p:sp>
          <p:nvSpPr>
            <p:cNvPr id="58" name="Google Shape;311;p18">
              <a:extLst>
                <a:ext uri="{FF2B5EF4-FFF2-40B4-BE49-F238E27FC236}">
                  <a16:creationId xmlns:a16="http://schemas.microsoft.com/office/drawing/2014/main" id="{8CA82E5C-24C8-3DBD-29B1-A478A629B2F7}"/>
                </a:ext>
              </a:extLst>
            </p:cNvPr>
            <p:cNvSpPr/>
            <p:nvPr/>
          </p:nvSpPr>
          <p:spPr>
            <a:xfrm>
              <a:off x="2260242" y="2639054"/>
              <a:ext cx="534944" cy="218918"/>
            </a:xfrm>
            <a:custGeom>
              <a:avLst/>
              <a:gdLst/>
              <a:ahLst/>
              <a:cxnLst/>
              <a:rect l="l" t="t" r="r" b="b"/>
              <a:pathLst>
                <a:path w="17110" h="7002" extrusionOk="0">
                  <a:moveTo>
                    <a:pt x="1" y="1"/>
                  </a:moveTo>
                  <a:lnTo>
                    <a:pt x="2811" y="3501"/>
                  </a:lnTo>
                  <a:lnTo>
                    <a:pt x="1" y="7002"/>
                  </a:lnTo>
                  <a:lnTo>
                    <a:pt x="14300" y="7002"/>
                  </a:lnTo>
                  <a:lnTo>
                    <a:pt x="17110" y="3501"/>
                  </a:lnTo>
                  <a:lnTo>
                    <a:pt x="143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" name="Google Shape;312;p18">
              <a:extLst>
                <a:ext uri="{FF2B5EF4-FFF2-40B4-BE49-F238E27FC236}">
                  <a16:creationId xmlns:a16="http://schemas.microsoft.com/office/drawing/2014/main" id="{3FB29C41-DAD9-71F8-3522-2C1E51DB94DD}"/>
                </a:ext>
              </a:extLst>
            </p:cNvPr>
            <p:cNvSpPr/>
            <p:nvPr/>
          </p:nvSpPr>
          <p:spPr>
            <a:xfrm>
              <a:off x="2942589" y="2639054"/>
              <a:ext cx="534600" cy="218918"/>
            </a:xfrm>
            <a:custGeom>
              <a:avLst/>
              <a:gdLst/>
              <a:ahLst/>
              <a:cxnLst/>
              <a:rect l="l" t="t" r="r" b="b"/>
              <a:pathLst>
                <a:path w="17099" h="7002" extrusionOk="0">
                  <a:moveTo>
                    <a:pt x="1" y="1"/>
                  </a:moveTo>
                  <a:lnTo>
                    <a:pt x="2799" y="3501"/>
                  </a:lnTo>
                  <a:lnTo>
                    <a:pt x="1" y="7002"/>
                  </a:lnTo>
                  <a:lnTo>
                    <a:pt x="14288" y="7002"/>
                  </a:lnTo>
                  <a:lnTo>
                    <a:pt x="17098" y="3501"/>
                  </a:lnTo>
                  <a:lnTo>
                    <a:pt x="142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313;p18">
              <a:extLst>
                <a:ext uri="{FF2B5EF4-FFF2-40B4-BE49-F238E27FC236}">
                  <a16:creationId xmlns:a16="http://schemas.microsoft.com/office/drawing/2014/main" id="{BC8F0976-0A2A-CD80-6B3F-F498C2A351F4}"/>
                </a:ext>
              </a:extLst>
            </p:cNvPr>
            <p:cNvSpPr/>
            <p:nvPr/>
          </p:nvSpPr>
          <p:spPr>
            <a:xfrm>
              <a:off x="2870021" y="2757051"/>
              <a:ext cx="31" cy="754206"/>
            </a:xfrm>
            <a:custGeom>
              <a:avLst/>
              <a:gdLst/>
              <a:ahLst/>
              <a:cxnLst/>
              <a:rect l="l" t="t" r="r" b="b"/>
              <a:pathLst>
                <a:path w="1" h="24123" fill="none" extrusionOk="0">
                  <a:moveTo>
                    <a:pt x="0" y="1"/>
                  </a:moveTo>
                  <a:lnTo>
                    <a:pt x="0" y="24123"/>
                  </a:lnTo>
                </a:path>
              </a:pathLst>
            </a:custGeom>
            <a:grpFill/>
            <a:ln w="17850" cap="rnd" cmpd="sng">
              <a:solidFill>
                <a:srgbClr val="9DB6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" name="Google Shape;314;p18">
              <a:extLst>
                <a:ext uri="{FF2B5EF4-FFF2-40B4-BE49-F238E27FC236}">
                  <a16:creationId xmlns:a16="http://schemas.microsoft.com/office/drawing/2014/main" id="{3FE1B0BB-232A-FE98-1667-17905D8947CC}"/>
                </a:ext>
              </a:extLst>
            </p:cNvPr>
            <p:cNvSpPr/>
            <p:nvPr/>
          </p:nvSpPr>
          <p:spPr>
            <a:xfrm>
              <a:off x="2163474" y="3388333"/>
              <a:ext cx="1440053" cy="999239"/>
            </a:xfrm>
            <a:custGeom>
              <a:avLst/>
              <a:gdLst/>
              <a:ahLst/>
              <a:cxnLst/>
              <a:rect l="l" t="t" r="r" b="b"/>
              <a:pathLst>
                <a:path w="45185" h="31600" extrusionOk="0">
                  <a:moveTo>
                    <a:pt x="22598" y="0"/>
                  </a:moveTo>
                  <a:cubicBezTo>
                    <a:pt x="21387" y="0"/>
                    <a:pt x="20175" y="464"/>
                    <a:pt x="19253" y="1393"/>
                  </a:cubicBezTo>
                  <a:lnTo>
                    <a:pt x="18252" y="2381"/>
                  </a:lnTo>
                  <a:cubicBezTo>
                    <a:pt x="18205" y="2429"/>
                    <a:pt x="18181" y="2477"/>
                    <a:pt x="18133" y="2524"/>
                  </a:cubicBezTo>
                  <a:lnTo>
                    <a:pt x="7406" y="2524"/>
                  </a:lnTo>
                  <a:cubicBezTo>
                    <a:pt x="3310" y="2524"/>
                    <a:pt x="0" y="5846"/>
                    <a:pt x="0" y="9930"/>
                  </a:cubicBezTo>
                  <a:lnTo>
                    <a:pt x="0" y="28742"/>
                  </a:lnTo>
                  <a:cubicBezTo>
                    <a:pt x="0" y="30325"/>
                    <a:pt x="1286" y="31599"/>
                    <a:pt x="2858" y="31599"/>
                  </a:cubicBezTo>
                  <a:lnTo>
                    <a:pt x="42327" y="31599"/>
                  </a:lnTo>
                  <a:cubicBezTo>
                    <a:pt x="43910" y="31599"/>
                    <a:pt x="45184" y="30325"/>
                    <a:pt x="45184" y="28742"/>
                  </a:cubicBezTo>
                  <a:lnTo>
                    <a:pt x="45184" y="9930"/>
                  </a:lnTo>
                  <a:cubicBezTo>
                    <a:pt x="45184" y="5846"/>
                    <a:pt x="41874" y="2524"/>
                    <a:pt x="37791" y="2524"/>
                  </a:cubicBezTo>
                  <a:lnTo>
                    <a:pt x="27063" y="2524"/>
                  </a:lnTo>
                  <a:cubicBezTo>
                    <a:pt x="27027" y="2477"/>
                    <a:pt x="26992" y="2429"/>
                    <a:pt x="26944" y="2381"/>
                  </a:cubicBezTo>
                  <a:lnTo>
                    <a:pt x="25944" y="1393"/>
                  </a:lnTo>
                  <a:cubicBezTo>
                    <a:pt x="25021" y="464"/>
                    <a:pt x="23810" y="0"/>
                    <a:pt x="22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Google Shape;316;p18">
              <a:extLst>
                <a:ext uri="{FF2B5EF4-FFF2-40B4-BE49-F238E27FC236}">
                  <a16:creationId xmlns:a16="http://schemas.microsoft.com/office/drawing/2014/main" id="{B3875A29-1704-8367-EE58-8D278EC26FF3}"/>
                </a:ext>
              </a:extLst>
            </p:cNvPr>
            <p:cNvSpPr/>
            <p:nvPr/>
          </p:nvSpPr>
          <p:spPr>
            <a:xfrm>
              <a:off x="2577028" y="2458524"/>
              <a:ext cx="585969" cy="585937"/>
            </a:xfrm>
            <a:custGeom>
              <a:avLst/>
              <a:gdLst/>
              <a:ahLst/>
              <a:cxnLst/>
              <a:rect l="l" t="t" r="r" b="b"/>
              <a:pathLst>
                <a:path w="18742" h="18741" extrusionOk="0">
                  <a:moveTo>
                    <a:pt x="9371" y="0"/>
                  </a:moveTo>
                  <a:cubicBezTo>
                    <a:pt x="4192" y="0"/>
                    <a:pt x="1" y="4191"/>
                    <a:pt x="1" y="9370"/>
                  </a:cubicBezTo>
                  <a:cubicBezTo>
                    <a:pt x="1" y="14538"/>
                    <a:pt x="4192" y="18741"/>
                    <a:pt x="9371" y="18741"/>
                  </a:cubicBezTo>
                  <a:cubicBezTo>
                    <a:pt x="14539" y="18741"/>
                    <a:pt x="18741" y="14538"/>
                    <a:pt x="18741" y="9370"/>
                  </a:cubicBezTo>
                  <a:cubicBezTo>
                    <a:pt x="18741" y="4191"/>
                    <a:pt x="14539" y="0"/>
                    <a:pt x="9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317;p18">
              <a:extLst>
                <a:ext uri="{FF2B5EF4-FFF2-40B4-BE49-F238E27FC236}">
                  <a16:creationId xmlns:a16="http://schemas.microsoft.com/office/drawing/2014/main" id="{8DAF24B8-03E9-6EBB-46FD-DD800CB69972}"/>
                </a:ext>
              </a:extLst>
            </p:cNvPr>
            <p:cNvSpPr/>
            <p:nvPr/>
          </p:nvSpPr>
          <p:spPr>
            <a:xfrm>
              <a:off x="2651878" y="2533344"/>
              <a:ext cx="435928" cy="436303"/>
            </a:xfrm>
            <a:custGeom>
              <a:avLst/>
              <a:gdLst/>
              <a:ahLst/>
              <a:cxnLst/>
              <a:rect l="l" t="t" r="r" b="b"/>
              <a:pathLst>
                <a:path w="13943" h="13955" extrusionOk="0">
                  <a:moveTo>
                    <a:pt x="6977" y="0"/>
                  </a:moveTo>
                  <a:cubicBezTo>
                    <a:pt x="3120" y="0"/>
                    <a:pt x="0" y="3120"/>
                    <a:pt x="0" y="6977"/>
                  </a:cubicBezTo>
                  <a:cubicBezTo>
                    <a:pt x="0" y="10823"/>
                    <a:pt x="3120" y="13954"/>
                    <a:pt x="6977" y="13954"/>
                  </a:cubicBezTo>
                  <a:cubicBezTo>
                    <a:pt x="10823" y="13954"/>
                    <a:pt x="13942" y="10823"/>
                    <a:pt x="13942" y="6977"/>
                  </a:cubicBezTo>
                  <a:cubicBezTo>
                    <a:pt x="13942" y="3120"/>
                    <a:pt x="10823" y="0"/>
                    <a:pt x="697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" name="Google Shape;324;p18">
              <a:extLst>
                <a:ext uri="{FF2B5EF4-FFF2-40B4-BE49-F238E27FC236}">
                  <a16:creationId xmlns:a16="http://schemas.microsoft.com/office/drawing/2014/main" id="{BA5472CA-2459-D8BA-E747-E6283C2CA187}"/>
                </a:ext>
              </a:extLst>
            </p:cNvPr>
            <p:cNvSpPr txBox="1"/>
            <p:nvPr/>
          </p:nvSpPr>
          <p:spPr>
            <a:xfrm>
              <a:off x="2163474" y="3670903"/>
              <a:ext cx="1440053" cy="63901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marR="0" lvl="0" indent="-2857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Improved trade competitiveness</a:t>
              </a:r>
            </a:p>
          </p:txBody>
        </p:sp>
      </p:grpSp>
      <p:pic>
        <p:nvPicPr>
          <p:cNvPr id="65" name="Graphic 14" descr="Upward trend with solid fill">
            <a:extLst>
              <a:ext uri="{FF2B5EF4-FFF2-40B4-BE49-F238E27FC236}">
                <a16:creationId xmlns:a16="http://schemas.microsoft.com/office/drawing/2014/main" id="{844EB185-A5DB-7726-52B2-793C4EF7B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157210" y="4236267"/>
            <a:ext cx="654752" cy="654752"/>
          </a:xfrm>
          <a:prstGeom prst="rect">
            <a:avLst/>
          </a:prstGeom>
        </p:spPr>
      </p:pic>
      <p:pic>
        <p:nvPicPr>
          <p:cNvPr id="66" name="Picture 65" descr="Icons Checklist Computer Black Text White Transparent HQ PNG Download ...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07" y="3631810"/>
            <a:ext cx="578219" cy="677825"/>
          </a:xfrm>
          <a:prstGeom prst="rect">
            <a:avLst/>
          </a:prstGeom>
        </p:spPr>
      </p:pic>
      <p:pic>
        <p:nvPicPr>
          <p:cNvPr id="68" name="Graphic 26" descr="Handshake with solid fill">
            <a:extLst>
              <a:ext uri="{FF2B5EF4-FFF2-40B4-BE49-F238E27FC236}">
                <a16:creationId xmlns:a16="http://schemas.microsoft.com/office/drawing/2014/main" id="{4BF9A9A0-7033-F635-A24B-6492F566BA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7058" y="3739499"/>
            <a:ext cx="602012" cy="552993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69" name="Graphic 22" descr="Loan with solid fill">
            <a:extLst>
              <a:ext uri="{FF2B5EF4-FFF2-40B4-BE49-F238E27FC236}">
                <a16:creationId xmlns:a16="http://schemas.microsoft.com/office/drawing/2014/main" id="{979BFDC7-6FF1-3DAC-A36B-B21C57003E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59940" y="3646923"/>
            <a:ext cx="678763" cy="678763"/>
          </a:xfrm>
          <a:prstGeom prst="rect">
            <a:avLst/>
          </a:prstGeom>
        </p:spPr>
      </p:pic>
      <p:sp>
        <p:nvSpPr>
          <p:cNvPr id="77" name="Rectangle 76" descr="Head with Gears"/>
          <p:cNvSpPr/>
          <p:nvPr/>
        </p:nvSpPr>
        <p:spPr>
          <a:xfrm>
            <a:off x="6326850" y="3861567"/>
            <a:ext cx="463409" cy="425907"/>
          </a:xfrm>
          <a:prstGeom prst="rect">
            <a:avLst/>
          </a:prstGeom>
          <a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:dgm="http://schemas.openxmlformats.org/drawingml/2006/diagram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8A72283-075C-F449-1EB4-1CA98CF0E23E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71218" y="3673168"/>
            <a:ext cx="626271" cy="626271"/>
          </a:xfrm>
          <a:prstGeom prst="rect">
            <a:avLst/>
          </a:prstGeom>
        </p:spPr>
      </p:pic>
      <p:sp>
        <p:nvSpPr>
          <p:cNvPr id="67" name="Rectangle 66" descr="Head with Gears"/>
          <p:cNvSpPr/>
          <p:nvPr/>
        </p:nvSpPr>
        <p:spPr>
          <a:xfrm flipH="1">
            <a:off x="6719611" y="3853017"/>
            <a:ext cx="439392" cy="430183"/>
          </a:xfrm>
          <a:prstGeom prst="rect">
            <a:avLst/>
          </a:prstGeom>
          <a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:dgm="http://schemas.openxmlformats.org/drawingml/2006/diagram" xmlns="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" name="Picture 2" descr="Business Trade PNG Image | PNG All"/>
          <p:cNvPicPr>
            <a:picLocks noChangeAspect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3" y="3638970"/>
            <a:ext cx="671736" cy="6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82" y="162138"/>
            <a:ext cx="9654453" cy="1019389"/>
          </a:xfrm>
          <a:solidFill>
            <a:srgbClr val="00125C"/>
          </a:solidFill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Contact Details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919" y="1284270"/>
            <a:ext cx="12020764" cy="5445304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68162" y="1722520"/>
            <a:ext cx="9726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For more information on the </a:t>
            </a:r>
            <a:r>
              <a:rPr lang="en-GB" dirty="0" smtClean="0">
                <a:solidFill>
                  <a:schemeClr val="bg1"/>
                </a:solidFill>
              </a:rPr>
              <a:t>Programme and work packages contact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</a:p>
          <a:p>
            <a:r>
              <a:rPr lang="en-GB" dirty="0">
                <a:solidFill>
                  <a:schemeClr val="bg1"/>
                </a:solidFill>
              </a:rPr>
              <a:t>Lewis Chimfwembe</a:t>
            </a:r>
          </a:p>
          <a:p>
            <a:r>
              <a:rPr lang="en-GB" dirty="0">
                <a:solidFill>
                  <a:schemeClr val="bg1"/>
                </a:solidFill>
              </a:rPr>
              <a:t>Technical Lead on CE Policy Frameworks</a:t>
            </a:r>
          </a:p>
          <a:p>
            <a:r>
              <a:rPr lang="en-US" u="sng" dirty="0">
                <a:solidFill>
                  <a:schemeClr val="bg1"/>
                </a:solidFill>
                <a:hlinkClick r:id="rId2"/>
              </a:rPr>
              <a:t>lewis.chimfwembe@expertisefrance.fr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Valentin </a:t>
            </a:r>
            <a:r>
              <a:rPr lang="en-GB" dirty="0">
                <a:solidFill>
                  <a:schemeClr val="bg1"/>
                </a:solidFill>
              </a:rPr>
              <a:t>Grange</a:t>
            </a:r>
          </a:p>
          <a:p>
            <a:r>
              <a:rPr lang="en-GB" dirty="0">
                <a:solidFill>
                  <a:schemeClr val="bg1"/>
                </a:solidFill>
              </a:rPr>
              <a:t>Programme Co-Lead</a:t>
            </a:r>
          </a:p>
          <a:p>
            <a:r>
              <a:rPr lang="en-US" u="sng" dirty="0">
                <a:solidFill>
                  <a:schemeClr val="bg1"/>
                </a:solidFill>
                <a:hlinkClick r:id="rId3"/>
              </a:rPr>
              <a:t>valentin.grange@expertisefrance.fr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70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600" y="640080"/>
            <a:ext cx="7178040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SWITCH-2-CE in ESA Programme </a:t>
            </a:r>
            <a:endParaRPr lang="en-GB" b="1" dirty="0">
              <a:solidFill>
                <a:srgbClr val="00125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182688"/>
            <a:ext cx="11927840" cy="5522912"/>
          </a:xfrm>
          <a:noFill/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7680" y="1381760"/>
            <a:ext cx="10962640" cy="1353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79120" y="1422400"/>
            <a:ext cx="2113280" cy="127000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About the Programme</a:t>
            </a:r>
            <a:endParaRPr lang="en-GB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915920" y="1422400"/>
            <a:ext cx="8402320" cy="127000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Co-funded by the European Union and Federal Ministry for Economic Cooperation and Development (BMZ).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Implemented by GIZ and Expertise 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52 months programme commencing April 2025 and ending July 2029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87680" y="2932112"/>
            <a:ext cx="10962640" cy="1751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9120" y="2972752"/>
            <a:ext cx="2113280" cy="1629728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Objectives</a:t>
            </a:r>
            <a:endParaRPr lang="en-GB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915920" y="2972752"/>
            <a:ext cx="8402320" cy="1629728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S01</a:t>
            </a:r>
            <a:r>
              <a:rPr lang="en-GB" dirty="0"/>
              <a:t>: Establish an enabling policy framework for circular economy </a:t>
            </a:r>
            <a:r>
              <a:rPr lang="en-GB" dirty="0" smtClean="0"/>
              <a:t>across </a:t>
            </a:r>
            <a:r>
              <a:rPr lang="en-GB" dirty="0"/>
              <a:t>the ESA </a:t>
            </a:r>
            <a:r>
              <a:rPr lang="en-GB" dirty="0" smtClean="0"/>
              <a:t>region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SO2</a:t>
            </a:r>
            <a:r>
              <a:rPr lang="en-GB" dirty="0"/>
              <a:t>: Enhance the participation of formal and informal workers and </a:t>
            </a:r>
            <a:r>
              <a:rPr lang="en-GB" dirty="0" smtClean="0"/>
              <a:t>SMEs</a:t>
            </a:r>
            <a:r>
              <a:rPr lang="en-GB" dirty="0"/>
              <a:t>, including women and youth, in circular economy </a:t>
            </a:r>
            <a:r>
              <a:rPr lang="en-GB" dirty="0" smtClean="0"/>
              <a:t>models 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 3: Improve access to and use of financing by circular economy </a:t>
            </a:r>
            <a:r>
              <a:rPr lang="en-GB" dirty="0" smtClean="0"/>
              <a:t>businesses 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487680" y="4850448"/>
            <a:ext cx="10962640" cy="1586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94360" y="5157152"/>
            <a:ext cx="2082800" cy="127000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Geographical Scope </a:t>
            </a:r>
            <a:endParaRPr lang="en-GB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2915920" y="5008880"/>
            <a:ext cx="8402320" cy="132080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ESA region covering 13 countries and three RECs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COMESA, EAC and SADC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Angola, Botswana, Burundi, Ethiopia, Kenya, Malawi, Mozambique, Namibia, Rwanda, South Africa, Tanzania, Uganda and Zambia</a:t>
            </a:r>
          </a:p>
        </p:txBody>
      </p:sp>
    </p:spTree>
    <p:extLst>
      <p:ext uri="{BB962C8B-B14F-4D97-AF65-F5344CB8AC3E}">
        <p14:creationId xmlns:p14="http://schemas.microsoft.com/office/powerpoint/2010/main" val="248068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380" y="568960"/>
            <a:ext cx="8234680" cy="54260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125C"/>
                </a:solidFill>
              </a:rPr>
              <a:t>Circular Economy Transition in </a:t>
            </a:r>
            <a:r>
              <a:rPr lang="en-GB" b="1" dirty="0">
                <a:solidFill>
                  <a:srgbClr val="00125C"/>
                </a:solidFill>
              </a:rPr>
              <a:t>ESA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182688"/>
            <a:ext cx="11927840" cy="552291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440" y="1253808"/>
            <a:ext cx="12009120" cy="5451792"/>
          </a:xfrm>
          <a:prstGeom prst="rect">
            <a:avLst/>
          </a:prstGeom>
          <a:solidFill>
            <a:srgbClr val="00125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" y="1312704"/>
            <a:ext cx="3769360" cy="5262880"/>
          </a:xfrm>
          <a:prstGeom prst="rect">
            <a:avLst/>
          </a:prstGeom>
          <a:solidFill>
            <a:srgbClr val="001D58"/>
          </a:solidFill>
          <a:ln>
            <a:solidFill>
              <a:srgbClr val="001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89120" y="1312704"/>
            <a:ext cx="3759200" cy="5281136"/>
          </a:xfrm>
          <a:prstGeom prst="rect">
            <a:avLst/>
          </a:prstGeom>
          <a:solidFill>
            <a:srgbClr val="001D58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500" y="1432560"/>
            <a:ext cx="3634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Growing Plastic and Electronic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aste Problem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4389120"/>
            <a:ext cx="3464560" cy="2133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80" y="2355890"/>
            <a:ext cx="3413760" cy="416683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249920" y="1452880"/>
            <a:ext cx="352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CEAP 2024-34 creates a Roadmap for CE transition in Africa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89120" y="1452880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white"/>
                </a:solidFill>
                <a:latin typeface="Calibri" panose="020F0502020204030204"/>
              </a:rPr>
              <a:t>Rising Climate Vulnerabilities Adaptation  Costs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4287520" y="2355889"/>
            <a:ext cx="3576320" cy="41668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n estimated 5,000 to 6,000 tons of plastic waste is gener… | Flick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2355889"/>
            <a:ext cx="3444240" cy="2033231"/>
          </a:xfrm>
          <a:prstGeom prst="rect">
            <a:avLst/>
          </a:prstGeom>
        </p:spPr>
      </p:pic>
      <p:pic>
        <p:nvPicPr>
          <p:cNvPr id="11" name="Picture 10" descr="Lake Tanganyika reaches record levels, submerging parts of Burundi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30706"/>
            <a:ext cx="3649980" cy="2068770"/>
          </a:xfrm>
          <a:prstGeom prst="rect">
            <a:avLst/>
          </a:prstGeom>
        </p:spPr>
      </p:pic>
      <p:pic>
        <p:nvPicPr>
          <p:cNvPr id="13" name="Picture 12" descr="Moving at the Speed of Creativity | Is the Obama Administration Dooming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89121"/>
            <a:ext cx="3649980" cy="215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599" y="640080"/>
            <a:ext cx="9026133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At What Stage is ESA in Transitioning to CE?</a:t>
            </a:r>
            <a:endParaRPr lang="en-GB" b="1" dirty="0">
              <a:solidFill>
                <a:srgbClr val="00125C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11" y="2458720"/>
            <a:ext cx="3567664" cy="4246880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82880" y="1290748"/>
            <a:ext cx="4602480" cy="434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125C"/>
                </a:solidFill>
              </a:rPr>
              <a:t>CE Maturity Assessment</a:t>
            </a:r>
            <a:endParaRPr lang="en-GB" sz="2400" b="1" dirty="0">
              <a:solidFill>
                <a:srgbClr val="00125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7280" y="3845228"/>
            <a:ext cx="7000240" cy="2779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125C"/>
                </a:solidFill>
              </a:rPr>
              <a:t>Limited </a:t>
            </a:r>
            <a:r>
              <a:rPr lang="en-GB" sz="2200" dirty="0" smtClean="0">
                <a:solidFill>
                  <a:srgbClr val="00125C"/>
                </a:solidFill>
              </a:rPr>
              <a:t>&amp; inconsistent data undermines effective policy design </a:t>
            </a:r>
            <a:r>
              <a:rPr lang="en-GB" sz="2200" dirty="0">
                <a:solidFill>
                  <a:srgbClr val="00125C"/>
                </a:solidFill>
              </a:rPr>
              <a:t>&amp; </a:t>
            </a:r>
            <a:r>
              <a:rPr lang="en-GB" sz="2200" dirty="0" smtClean="0">
                <a:solidFill>
                  <a:srgbClr val="00125C"/>
                </a:solidFill>
              </a:rPr>
              <a:t>monitoring.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125C"/>
                </a:solidFill>
              </a:rPr>
              <a:t>Circular </a:t>
            </a:r>
            <a:r>
              <a:rPr lang="en-GB" sz="2200" dirty="0" smtClean="0">
                <a:solidFill>
                  <a:srgbClr val="00125C"/>
                </a:solidFill>
              </a:rPr>
              <a:t>economy concepts remain poorly understood, with fragmented policy frameworks.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125C"/>
                </a:solidFill>
              </a:rPr>
              <a:t>Weak Institutional coordination and limited Technical Capacity.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125C"/>
                </a:solidFill>
              </a:rPr>
              <a:t>Insufficient regional harmonisation on waste, plastics and e-waste.</a:t>
            </a:r>
            <a:endParaRPr lang="en-GB" sz="2200" dirty="0">
              <a:solidFill>
                <a:srgbClr val="00125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2200" y="1797368"/>
            <a:ext cx="7000240" cy="15092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rgbClr val="00125C"/>
                </a:solidFill>
              </a:rPr>
              <a:t>Countries are at different levels of overall CE Progress.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00125C"/>
                </a:solidFill>
              </a:rPr>
              <a:t>National progress is uneven across dimensions. A country can be a starter in certain areas while simultaneously acting as a frontrunner in </a:t>
            </a:r>
            <a:r>
              <a:rPr lang="en-GB" sz="2200" dirty="0" smtClean="0">
                <a:solidFill>
                  <a:srgbClr val="00125C"/>
                </a:solidFill>
              </a:rPr>
              <a:t>others.</a:t>
            </a:r>
            <a:endParaRPr lang="en-GB" sz="2200" dirty="0">
              <a:solidFill>
                <a:srgbClr val="00125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07280" y="1290748"/>
            <a:ext cx="7000240" cy="4345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125C"/>
                </a:solidFill>
              </a:rPr>
              <a:t>Key Findings 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902200" y="3367660"/>
            <a:ext cx="7000240" cy="416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125C"/>
                </a:solidFill>
              </a:rPr>
              <a:t>Constraints to CE Transition in ESA</a:t>
            </a:r>
            <a:endParaRPr lang="en-GB" sz="2400" b="1" dirty="0">
              <a:solidFill>
                <a:srgbClr val="00125C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82880" y="1846072"/>
            <a:ext cx="4602480" cy="48595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5" y="1833356"/>
            <a:ext cx="4602480" cy="48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599" y="640080"/>
            <a:ext cx="7474735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SWITCH-2-CE in ESA Work Packages</a:t>
            </a:r>
            <a:endParaRPr lang="en-GB" b="1" dirty="0">
              <a:solidFill>
                <a:srgbClr val="00125C"/>
              </a:solidFill>
            </a:endParaRPr>
          </a:p>
        </p:txBody>
      </p:sp>
      <p:pic>
        <p:nvPicPr>
          <p:cNvPr id="4" name="Content Placeholder 3" descr="Assignment #5: Part 1: Choosing My Domain Name – CT101 Digital Storytell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4663440"/>
            <a:ext cx="2042160" cy="2042160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3200" y="1412240"/>
            <a:ext cx="11673840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821986" y="1539240"/>
            <a:ext cx="7780733" cy="69088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Regional Studies</a:t>
            </a:r>
            <a:endParaRPr lang="en-GB" sz="2800" dirty="0"/>
          </a:p>
        </p:txBody>
      </p:sp>
      <p:sp>
        <p:nvSpPr>
          <p:cNvPr id="22" name="Oval 21"/>
          <p:cNvSpPr/>
          <p:nvPr/>
        </p:nvSpPr>
        <p:spPr>
          <a:xfrm>
            <a:off x="452025" y="1539240"/>
            <a:ext cx="3022237" cy="69088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WP 1</a:t>
            </a:r>
            <a:endParaRPr lang="en-GB" sz="2800" b="1" dirty="0"/>
          </a:p>
        </p:txBody>
      </p:sp>
      <p:sp>
        <p:nvSpPr>
          <p:cNvPr id="3" name="Flowchart: Process 2"/>
          <p:cNvSpPr/>
          <p:nvPr/>
        </p:nvSpPr>
        <p:spPr>
          <a:xfrm>
            <a:off x="203200" y="2589088"/>
            <a:ext cx="11673840" cy="400692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Terminator 4"/>
          <p:cNvSpPr/>
          <p:nvPr/>
        </p:nvSpPr>
        <p:spPr>
          <a:xfrm>
            <a:off x="3616502" y="2686692"/>
            <a:ext cx="7986217" cy="3811712"/>
          </a:xfrm>
          <a:prstGeom prst="flowChartTerminator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Producing </a:t>
            </a:r>
            <a:r>
              <a:rPr lang="en-GB" sz="2200" dirty="0"/>
              <a:t>high-quality regional analytical studies on key thematic areas of </a:t>
            </a:r>
            <a:r>
              <a:rPr lang="en-GB" sz="2200" dirty="0" smtClean="0"/>
              <a:t>CE </a:t>
            </a:r>
            <a:r>
              <a:rPr lang="en-GB" sz="2200" dirty="0"/>
              <a:t>in the ESA region to strengthen evidence-based policymaking</a:t>
            </a:r>
            <a:r>
              <a:rPr lang="en-GB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Develop actionable </a:t>
            </a:r>
            <a:r>
              <a:rPr lang="en-GB" sz="2200" dirty="0"/>
              <a:t>recommendations to guide the development of CE strategies, frameworks, and </a:t>
            </a:r>
            <a:r>
              <a:rPr lang="en-GB" sz="2200" dirty="0" smtClean="0"/>
              <a:t>legislation.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</a:t>
            </a:r>
            <a:r>
              <a:rPr lang="en-GB" sz="2200" dirty="0" smtClean="0"/>
              <a:t>opics to be </a:t>
            </a:r>
            <a:r>
              <a:rPr lang="en-GB" sz="2200" dirty="0"/>
              <a:t>identified based on the demand </a:t>
            </a:r>
            <a:r>
              <a:rPr lang="en-GB" sz="2200" dirty="0" smtClean="0"/>
              <a:t>in </a:t>
            </a:r>
            <a:r>
              <a:rPr lang="en-GB" sz="2200" dirty="0"/>
              <a:t>the ESA region</a:t>
            </a:r>
            <a:r>
              <a:rPr lang="en-GB" sz="2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Topic example</a:t>
            </a:r>
            <a:r>
              <a:rPr lang="en-GB" sz="2200" dirty="0"/>
              <a:t>: </a:t>
            </a:r>
            <a:r>
              <a:rPr lang="en-GB" sz="2200" dirty="0" smtClean="0"/>
              <a:t>Strengthening regional CE data frameworks.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5" y="2686692"/>
            <a:ext cx="3022237" cy="381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599" y="640080"/>
            <a:ext cx="7474735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SWITCH-2-CE in ESA Work Packages</a:t>
            </a:r>
            <a:endParaRPr lang="en-GB" b="1" dirty="0">
              <a:solidFill>
                <a:srgbClr val="00125C"/>
              </a:solidFill>
            </a:endParaRPr>
          </a:p>
        </p:txBody>
      </p:sp>
      <p:pic>
        <p:nvPicPr>
          <p:cNvPr id="4" name="Content Placeholder 3" descr="Assignment #5: Part 1: Choosing My Domain Name – CT101 Digital Storytell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4663440"/>
            <a:ext cx="2042160" cy="2042160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3200" y="1412240"/>
            <a:ext cx="11673840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048018" y="1539240"/>
            <a:ext cx="7554701" cy="69088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Regional Policy Dialogues</a:t>
            </a:r>
            <a:endParaRPr lang="en-GB" sz="2800" dirty="0"/>
          </a:p>
        </p:txBody>
      </p:sp>
      <p:sp>
        <p:nvSpPr>
          <p:cNvPr id="22" name="Oval 21"/>
          <p:cNvSpPr/>
          <p:nvPr/>
        </p:nvSpPr>
        <p:spPr>
          <a:xfrm>
            <a:off x="812799" y="1539240"/>
            <a:ext cx="3060557" cy="69088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WP 2</a:t>
            </a:r>
            <a:endParaRPr lang="en-GB" sz="2800" b="1" dirty="0"/>
          </a:p>
        </p:txBody>
      </p:sp>
      <p:sp>
        <p:nvSpPr>
          <p:cNvPr id="3" name="Flowchart: Process 2"/>
          <p:cNvSpPr/>
          <p:nvPr/>
        </p:nvSpPr>
        <p:spPr>
          <a:xfrm>
            <a:off x="203200" y="2527443"/>
            <a:ext cx="11673840" cy="4078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8" y="2586672"/>
            <a:ext cx="3482939" cy="3916869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985118" y="2586672"/>
            <a:ext cx="7706874" cy="3916869"/>
          </a:xfrm>
          <a:prstGeom prst="flowChartTerminator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aims to support the formation, operationalization and/or strengthening of regional working groups (RWGs).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CE transition in the ESA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 by facilitating dialogue, knowledge exchange, and the sharing of best practices among policymakers.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inputs and background materials to inform discussions and decision-making within the 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RWGs.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Facilitate study tours.</a:t>
            </a:r>
            <a:endParaRPr lang="en-GB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599" y="640080"/>
            <a:ext cx="7474735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SWITCH-2-CE in ESA Work Packages</a:t>
            </a:r>
            <a:endParaRPr lang="en-GB" b="1" dirty="0">
              <a:solidFill>
                <a:srgbClr val="00125C"/>
              </a:solidFill>
            </a:endParaRPr>
          </a:p>
        </p:txBody>
      </p:sp>
      <p:pic>
        <p:nvPicPr>
          <p:cNvPr id="4" name="Content Placeholder 3" descr="Assignment #5: Part 1: Choosing My Domain Name – CT101 Digital Storytell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4663440"/>
            <a:ext cx="2042160" cy="2042160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3200" y="1412240"/>
            <a:ext cx="11673840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048018" y="1539240"/>
            <a:ext cx="7554701" cy="69088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Policy Support Facility</a:t>
            </a:r>
            <a:endParaRPr lang="en-GB" sz="2800" dirty="0"/>
          </a:p>
        </p:txBody>
      </p:sp>
      <p:sp>
        <p:nvSpPr>
          <p:cNvPr id="22" name="Oval 21"/>
          <p:cNvSpPr/>
          <p:nvPr/>
        </p:nvSpPr>
        <p:spPr>
          <a:xfrm>
            <a:off x="812799" y="1539240"/>
            <a:ext cx="3060557" cy="69088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WP 3</a:t>
            </a:r>
            <a:endParaRPr lang="en-GB" sz="2800" b="1" dirty="0"/>
          </a:p>
        </p:txBody>
      </p:sp>
      <p:sp>
        <p:nvSpPr>
          <p:cNvPr id="3" name="Flowchart: Process 2"/>
          <p:cNvSpPr/>
          <p:nvPr/>
        </p:nvSpPr>
        <p:spPr>
          <a:xfrm>
            <a:off x="203200" y="2527443"/>
            <a:ext cx="11673840" cy="4078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Terminator 5"/>
          <p:cNvSpPr/>
          <p:nvPr/>
        </p:nvSpPr>
        <p:spPr>
          <a:xfrm>
            <a:off x="4005666" y="2586672"/>
            <a:ext cx="7737696" cy="3957966"/>
          </a:xfrm>
          <a:prstGeom prst="flowChartTerminator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500,000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demand-driven TA Facility.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will be provided for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Policy development 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i.e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Roadmaps, strategies, Action Plans, Policies, and CE data frameworks.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Governance and coordination mechanisms (</a:t>
            </a:r>
            <a:r>
              <a:rPr lang="en-GB" sz="20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i,e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 committees)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harmonisation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beneficiaries: Ministries &amp; Agencies, RECs &amp; Business Councils, and relevant CE institutions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en-GB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plicants should submit an expression of interest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308225" y="2586672"/>
            <a:ext cx="3565131" cy="3968239"/>
          </a:xfrm>
          <a:prstGeom prst="flowChartProcess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Process 8"/>
          <p:cNvSpPr/>
          <p:nvPr/>
        </p:nvSpPr>
        <p:spPr>
          <a:xfrm>
            <a:off x="330027" y="3411020"/>
            <a:ext cx="3470044" cy="309252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Clipart - House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7" y="3411020"/>
            <a:ext cx="3470043" cy="2928135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330028" y="2661007"/>
            <a:ext cx="3470042" cy="67809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125C"/>
                </a:solidFill>
              </a:rPr>
              <a:t>Policy Support Facility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1990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599" y="640080"/>
            <a:ext cx="7474735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SWITCH-2-CE in ESA Work Packages</a:t>
            </a:r>
            <a:endParaRPr lang="en-GB" b="1" dirty="0">
              <a:solidFill>
                <a:srgbClr val="00125C"/>
              </a:solidFill>
            </a:endParaRPr>
          </a:p>
        </p:txBody>
      </p:sp>
      <p:pic>
        <p:nvPicPr>
          <p:cNvPr id="4" name="Content Placeholder 3" descr="Assignment #5: Part 1: Choosing My Domain Name – CT101 Digital Storytell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4663440"/>
            <a:ext cx="2042160" cy="2042160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3200" y="1412240"/>
            <a:ext cx="11673840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048018" y="1539240"/>
            <a:ext cx="7554701" cy="69088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Capacity Building</a:t>
            </a:r>
            <a:endParaRPr lang="en-GB" sz="2800" dirty="0"/>
          </a:p>
        </p:txBody>
      </p:sp>
      <p:sp>
        <p:nvSpPr>
          <p:cNvPr id="22" name="Oval 21"/>
          <p:cNvSpPr/>
          <p:nvPr/>
        </p:nvSpPr>
        <p:spPr>
          <a:xfrm>
            <a:off x="812799" y="1539240"/>
            <a:ext cx="3060557" cy="69088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WP 4</a:t>
            </a:r>
            <a:endParaRPr lang="en-GB" sz="2800" b="1" dirty="0"/>
          </a:p>
        </p:txBody>
      </p:sp>
      <p:sp>
        <p:nvSpPr>
          <p:cNvPr id="3" name="Flowchart: Process 2"/>
          <p:cNvSpPr/>
          <p:nvPr/>
        </p:nvSpPr>
        <p:spPr>
          <a:xfrm>
            <a:off x="203200" y="2527443"/>
            <a:ext cx="11673840" cy="4078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Terminator 5"/>
          <p:cNvSpPr/>
          <p:nvPr/>
        </p:nvSpPr>
        <p:spPr>
          <a:xfrm>
            <a:off x="4048018" y="2586670"/>
            <a:ext cx="7643974" cy="3916869"/>
          </a:xfrm>
          <a:prstGeom prst="flowChartTerminator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Tailored support to policy makers in public institutions and advocacy organisations involved in 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rengthen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policymakers’ understanding of 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includes:</a:t>
            </a:r>
            <a:endParaRPr lang="en-GB" sz="22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-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nline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in-person.</a:t>
            </a:r>
            <a:endParaRPr lang="en-GB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 learning events -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ebinars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workshops </a:t>
            </a: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forums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products - Toolkits</a:t>
            </a:r>
            <a:r>
              <a:rPr lang="en-GB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briefs, case 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7402" y="2586672"/>
            <a:ext cx="3595954" cy="3916869"/>
          </a:xfrm>
          <a:prstGeom prst="flowChartProcess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Project Manager – Afif'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8" y="2651821"/>
            <a:ext cx="3446581" cy="37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4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599" y="640080"/>
            <a:ext cx="7474735" cy="5426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125C"/>
                </a:solidFill>
              </a:rPr>
              <a:t>SWITCH-2-CE in ESA Work Packages</a:t>
            </a:r>
            <a:endParaRPr lang="en-GB" b="1" dirty="0">
              <a:solidFill>
                <a:srgbClr val="00125C"/>
              </a:solidFill>
            </a:endParaRPr>
          </a:p>
        </p:txBody>
      </p:sp>
      <p:pic>
        <p:nvPicPr>
          <p:cNvPr id="4" name="Content Placeholder 3" descr="Assignment #5: Part 1: Choosing My Domain Name – CT101 Digital Storytell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63" y="4663440"/>
            <a:ext cx="2042160" cy="2042160"/>
          </a:xfrm>
          <a:noFill/>
        </p:spPr>
      </p:pic>
      <p:sp>
        <p:nvSpPr>
          <p:cNvPr id="19" name="Rectangle 18"/>
          <p:cNvSpPr/>
          <p:nvPr/>
        </p:nvSpPr>
        <p:spPr>
          <a:xfrm>
            <a:off x="91440" y="1182688"/>
            <a:ext cx="11927840" cy="5522912"/>
          </a:xfrm>
          <a:prstGeom prst="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3200" y="1412240"/>
            <a:ext cx="11673840" cy="944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048018" y="1539240"/>
            <a:ext cx="7554701" cy="690880"/>
          </a:xfrm>
          <a:prstGeom prst="roundRect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Advocacy Support</a:t>
            </a:r>
            <a:endParaRPr lang="en-GB" sz="2800" dirty="0"/>
          </a:p>
        </p:txBody>
      </p:sp>
      <p:sp>
        <p:nvSpPr>
          <p:cNvPr id="22" name="Oval 21"/>
          <p:cNvSpPr/>
          <p:nvPr/>
        </p:nvSpPr>
        <p:spPr>
          <a:xfrm>
            <a:off x="812799" y="1539240"/>
            <a:ext cx="3060557" cy="690880"/>
          </a:xfrm>
          <a:prstGeom prst="ellipse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WP 5</a:t>
            </a:r>
            <a:endParaRPr lang="en-GB" sz="2800" b="1" dirty="0"/>
          </a:p>
        </p:txBody>
      </p:sp>
      <p:sp>
        <p:nvSpPr>
          <p:cNvPr id="3" name="Flowchart: Process 2"/>
          <p:cNvSpPr/>
          <p:nvPr/>
        </p:nvSpPr>
        <p:spPr>
          <a:xfrm>
            <a:off x="203200" y="2527443"/>
            <a:ext cx="11673840" cy="4078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Terminator 5"/>
          <p:cNvSpPr/>
          <p:nvPr/>
        </p:nvSpPr>
        <p:spPr>
          <a:xfrm>
            <a:off x="4048018" y="2586672"/>
            <a:ext cx="7643974" cy="3916869"/>
          </a:xfrm>
          <a:prstGeom prst="flowChartTerminator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Tailored support to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strengthen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advocacy organisations to effectively advocate for </a:t>
            </a:r>
            <a:r>
              <a:rPr lang="en-GB" sz="2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policy reforms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ESA.</a:t>
            </a:r>
            <a:endParaRPr lang="en-GB" sz="21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includes: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Engagement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platforms linking advocacy actors and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policymakers.</a:t>
            </a:r>
            <a:endParaRPr lang="en-GB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Production of CE Advocacy and communication products (policy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briefs, fact sheets) to strengthen evidence-based advocacy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messaging.</a:t>
            </a:r>
            <a:endParaRPr lang="en-GB" sz="2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Conferences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workshops and knowledge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 </a:t>
            </a:r>
            <a:r>
              <a:rPr lang="en-GB" sz="2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7402" y="2586672"/>
            <a:ext cx="3595954" cy="3916869"/>
          </a:xfrm>
          <a:prstGeom prst="flowChartProcess">
            <a:avLst/>
          </a:prstGeom>
          <a:solidFill>
            <a:srgbClr val="001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dvocacy - Free of Charge Creative Commons Highway sign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81555"/>
            <a:ext cx="3389616" cy="37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61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665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Yu Gothic Light</vt:lpstr>
      <vt:lpstr>Arial</vt:lpstr>
      <vt:lpstr>Calibri</vt:lpstr>
      <vt:lpstr>Calibri Light</vt:lpstr>
      <vt:lpstr>Fira Sans Extra Condensed</vt:lpstr>
      <vt:lpstr>Fira Sans Extra Condensed Medium</vt:lpstr>
      <vt:lpstr>Noto Sans</vt:lpstr>
      <vt:lpstr>Oswald</vt:lpstr>
      <vt:lpstr>Times New Roman</vt:lpstr>
      <vt:lpstr>Wingdings</vt:lpstr>
      <vt:lpstr>Thème Office</vt:lpstr>
      <vt:lpstr>Custom Design</vt:lpstr>
      <vt:lpstr>1_Custom Design</vt:lpstr>
      <vt:lpstr>PowerPoint Presentation</vt:lpstr>
      <vt:lpstr>SWITCH-2-CE in ESA Programme </vt:lpstr>
      <vt:lpstr>Circular Economy Transition in ESA </vt:lpstr>
      <vt:lpstr>At What Stage is ESA in Transitioning to CE?</vt:lpstr>
      <vt:lpstr>SWITCH-2-CE in ESA Work Packages</vt:lpstr>
      <vt:lpstr>SWITCH-2-CE in ESA Work Packages</vt:lpstr>
      <vt:lpstr>SWITCH-2-CE in ESA Work Packages</vt:lpstr>
      <vt:lpstr>SWITCH-2-CE in ESA Work Packages</vt:lpstr>
      <vt:lpstr>SWITCH-2-CE in ESA Work Packages</vt:lpstr>
      <vt:lpstr>PowerPoint Presentation</vt:lpstr>
      <vt:lpstr>Contact Details</vt:lpstr>
    </vt:vector>
  </TitlesOfParts>
  <Company>Expertise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Valentin GRANGE</dc:creator>
  <cp:lastModifiedBy>CHIMFWEMBE , Lewis</cp:lastModifiedBy>
  <cp:revision>67</cp:revision>
  <dcterms:created xsi:type="dcterms:W3CDTF">2025-09-19T12:27:55Z</dcterms:created>
  <dcterms:modified xsi:type="dcterms:W3CDTF">2026-03-16T07:09:57Z</dcterms:modified>
</cp:coreProperties>
</file>