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59" r:id="rId2"/>
  </p:sldMasterIdLst>
  <p:notesMasterIdLst>
    <p:notesMasterId r:id="rId15"/>
  </p:notesMasterIdLst>
  <p:sldIdLst>
    <p:sldId id="256" r:id="rId3"/>
    <p:sldId id="282" r:id="rId4"/>
    <p:sldId id="321" r:id="rId5"/>
    <p:sldId id="323" r:id="rId6"/>
    <p:sldId id="339" r:id="rId7"/>
    <p:sldId id="338" r:id="rId8"/>
    <p:sldId id="324" r:id="rId9"/>
    <p:sldId id="340" r:id="rId10"/>
    <p:sldId id="320" r:id="rId11"/>
    <p:sldId id="337" r:id="rId12"/>
    <p:sldId id="334" r:id="rId13"/>
    <p:sldId id="288"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Mugimba" initials="CM" lastIdx="3" clrIdx="0">
    <p:extLst>
      <p:ext uri="{19B8F6BF-5375-455C-9EA6-DF929625EA0E}">
        <p15:presenceInfo xmlns:p15="http://schemas.microsoft.com/office/powerpoint/2012/main" userId="S-1-5-21-366143923-1970471405-4160462303-1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0099FF"/>
    <a:srgbClr val="00CCFF"/>
    <a:srgbClr val="669900"/>
    <a:srgbClr val="3333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76069" autoAdjust="0"/>
  </p:normalViewPr>
  <p:slideViewPr>
    <p:cSldViewPr snapToGrid="0">
      <p:cViewPr varScale="1">
        <p:scale>
          <a:sx n="64" d="100"/>
          <a:sy n="64" d="100"/>
        </p:scale>
        <p:origin x="13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F1D0C9-838E-488C-B88D-A4B87DC38741}"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s-ES_tradnl"/>
        </a:p>
      </dgm:t>
    </dgm:pt>
    <dgm:pt modelId="{0E64DE5E-5416-49F8-9EC3-8D11BF2EB7DE}">
      <dgm:prSet phldrT="[Text]"/>
      <dgm:spPr>
        <a:solidFill>
          <a:schemeClr val="tx2"/>
        </a:solidFill>
      </dgm:spPr>
      <dgm:t>
        <a:bodyPr/>
        <a:lstStyle/>
        <a:p>
          <a:r>
            <a:rPr lang="en-GB" dirty="0" smtClean="0">
              <a:latin typeface="Segoe UI" panose="020B0502040204020203" pitchFamily="34" charset="0"/>
              <a:ea typeface="Segoe UI" panose="020B0502040204020203" pitchFamily="34" charset="0"/>
              <a:cs typeface="Segoe UI" panose="020B0502040204020203" pitchFamily="34" charset="0"/>
            </a:rPr>
            <a:t>electromagnetic compatibility, lightning protection and electromagnetic effects</a:t>
          </a:r>
          <a:endParaRPr lang="es-ES_tradnl" dirty="0">
            <a:latin typeface="Segoe UI" panose="020B0502040204020203" pitchFamily="34" charset="0"/>
            <a:ea typeface="Segoe UI" panose="020B0502040204020203" pitchFamily="34" charset="0"/>
            <a:cs typeface="Segoe UI" panose="020B0502040204020203" pitchFamily="34" charset="0"/>
          </a:endParaRPr>
        </a:p>
      </dgm:t>
    </dgm:pt>
    <dgm:pt modelId="{0B6D0587-43DC-4D95-A9C1-18D159E2ABF4}" type="parTrans" cxnId="{7A31C1B5-F5F0-4273-9FF9-530B75BB6E23}">
      <dgm:prSet/>
      <dgm:spPr/>
      <dgm:t>
        <a:bodyPr/>
        <a:lstStyle/>
        <a:p>
          <a:endParaRPr lang="es-ES_tradnl"/>
        </a:p>
      </dgm:t>
    </dgm:pt>
    <dgm:pt modelId="{BD0C03F8-0D80-4879-B144-47343C6A089B}" type="sibTrans" cxnId="{7A31C1B5-F5F0-4273-9FF9-530B75BB6E23}">
      <dgm:prSet/>
      <dgm:spPr/>
      <dgm:t>
        <a:bodyPr/>
        <a:lstStyle/>
        <a:p>
          <a:endParaRPr lang="es-ES_tradnl"/>
        </a:p>
      </dgm:t>
    </dgm:pt>
    <dgm:pt modelId="{3AB16796-CC60-4AEF-AC4B-2A26BE51AE10}">
      <dgm:prSet phldrT="[Text]"/>
      <dgm:spPr>
        <a:solidFill>
          <a:srgbClr val="CC0099"/>
        </a:solidFill>
      </dgm:spPr>
      <dgm:t>
        <a:bodyPr/>
        <a:lstStyle/>
        <a:p>
          <a:r>
            <a:rPr lang="en-GB" dirty="0" smtClean="0">
              <a:latin typeface="Segoe UI" panose="020B0502040204020203" pitchFamily="34" charset="0"/>
              <a:ea typeface="Segoe UI" panose="020B0502040204020203" pitchFamily="34" charset="0"/>
              <a:cs typeface="Segoe UI" panose="020B0502040204020203" pitchFamily="34" charset="0"/>
            </a:rPr>
            <a:t>ICTs related to the environment, climate change, energy efficiency and clean energy</a:t>
          </a:r>
          <a:endParaRPr lang="es-ES_tradnl" dirty="0">
            <a:latin typeface="Segoe UI" panose="020B0502040204020203" pitchFamily="34" charset="0"/>
            <a:ea typeface="Segoe UI" panose="020B0502040204020203" pitchFamily="34" charset="0"/>
            <a:cs typeface="Segoe UI" panose="020B0502040204020203" pitchFamily="34" charset="0"/>
          </a:endParaRPr>
        </a:p>
      </dgm:t>
    </dgm:pt>
    <dgm:pt modelId="{C0F3CEE2-B177-4B8A-9362-33A58FF0F363}" type="parTrans" cxnId="{BFAF457D-0BDC-4572-BF41-F39CBDA1EEB4}">
      <dgm:prSet/>
      <dgm:spPr/>
      <dgm:t>
        <a:bodyPr/>
        <a:lstStyle/>
        <a:p>
          <a:endParaRPr lang="es-ES_tradnl"/>
        </a:p>
      </dgm:t>
    </dgm:pt>
    <dgm:pt modelId="{D9C33D2B-6CD2-4FC1-ADC7-2714CF45E863}" type="sibTrans" cxnId="{BFAF457D-0BDC-4572-BF41-F39CBDA1EEB4}">
      <dgm:prSet/>
      <dgm:spPr/>
      <dgm:t>
        <a:bodyPr/>
        <a:lstStyle/>
        <a:p>
          <a:endParaRPr lang="es-ES_tradnl"/>
        </a:p>
      </dgm:t>
    </dgm:pt>
    <dgm:pt modelId="{9B01FA2F-A951-4CCD-A76D-87786BD3EEB1}">
      <dgm:prSet phldrT="[Text]"/>
      <dgm:spPr>
        <a:solidFill>
          <a:schemeClr val="accent6"/>
        </a:solidFill>
      </dgm:spPr>
      <dgm:t>
        <a:bodyPr/>
        <a:lstStyle/>
        <a:p>
          <a:r>
            <a:rPr lang="en-GB" dirty="0" smtClean="0">
              <a:latin typeface="Segoe UI" panose="020B0502040204020203" pitchFamily="34" charset="0"/>
              <a:ea typeface="Segoe UI" panose="020B0502040204020203" pitchFamily="34" charset="0"/>
              <a:cs typeface="Segoe UI" panose="020B0502040204020203" pitchFamily="34" charset="0"/>
            </a:rPr>
            <a:t>circular economy, including e‑waste</a:t>
          </a:r>
          <a:endParaRPr lang="es-ES_tradnl" dirty="0">
            <a:latin typeface="Segoe UI" panose="020B0502040204020203" pitchFamily="34" charset="0"/>
            <a:ea typeface="Segoe UI" panose="020B0502040204020203" pitchFamily="34" charset="0"/>
            <a:cs typeface="Segoe UI" panose="020B0502040204020203" pitchFamily="34" charset="0"/>
          </a:endParaRPr>
        </a:p>
      </dgm:t>
    </dgm:pt>
    <dgm:pt modelId="{A645B771-CDB1-47C5-8C91-8273AA7E6DDC}" type="parTrans" cxnId="{7058B894-9FAD-4AA5-9135-B00FCCF420B2}">
      <dgm:prSet/>
      <dgm:spPr/>
      <dgm:t>
        <a:bodyPr/>
        <a:lstStyle/>
        <a:p>
          <a:endParaRPr lang="es-ES_tradnl"/>
        </a:p>
      </dgm:t>
    </dgm:pt>
    <dgm:pt modelId="{EF9F88E2-B257-4BDC-8780-52C1A3FEC8F5}" type="sibTrans" cxnId="{7058B894-9FAD-4AA5-9135-B00FCCF420B2}">
      <dgm:prSet/>
      <dgm:spPr/>
      <dgm:t>
        <a:bodyPr/>
        <a:lstStyle/>
        <a:p>
          <a:endParaRPr lang="es-ES_tradnl"/>
        </a:p>
      </dgm:t>
    </dgm:pt>
    <dgm:pt modelId="{163F8AE4-7D61-42C5-B994-D21D58868EE3}" type="pres">
      <dgm:prSet presAssocID="{42F1D0C9-838E-488C-B88D-A4B87DC38741}" presName="Name0" presStyleCnt="0">
        <dgm:presLayoutVars>
          <dgm:dir/>
          <dgm:resizeHandles val="exact"/>
        </dgm:presLayoutVars>
      </dgm:prSet>
      <dgm:spPr/>
      <dgm:t>
        <a:bodyPr/>
        <a:lstStyle/>
        <a:p>
          <a:endParaRPr lang="es-ES_tradnl"/>
        </a:p>
      </dgm:t>
    </dgm:pt>
    <dgm:pt modelId="{5FD46E7E-4839-414E-8FF9-93B2971B7EEB}" type="pres">
      <dgm:prSet presAssocID="{0E64DE5E-5416-49F8-9EC3-8D11BF2EB7DE}" presName="node" presStyleLbl="node1" presStyleIdx="0" presStyleCnt="3">
        <dgm:presLayoutVars>
          <dgm:bulletEnabled val="1"/>
        </dgm:presLayoutVars>
      </dgm:prSet>
      <dgm:spPr/>
      <dgm:t>
        <a:bodyPr/>
        <a:lstStyle/>
        <a:p>
          <a:endParaRPr lang="es-ES_tradnl"/>
        </a:p>
      </dgm:t>
    </dgm:pt>
    <dgm:pt modelId="{EDE57936-8624-4ABD-861C-FDC47F21C99B}" type="pres">
      <dgm:prSet presAssocID="{BD0C03F8-0D80-4879-B144-47343C6A089B}" presName="sibTrans" presStyleCnt="0"/>
      <dgm:spPr/>
    </dgm:pt>
    <dgm:pt modelId="{9799CA39-D6AB-4E7D-A318-A27DDBA90A30}" type="pres">
      <dgm:prSet presAssocID="{3AB16796-CC60-4AEF-AC4B-2A26BE51AE10}" presName="node" presStyleLbl="node1" presStyleIdx="1" presStyleCnt="3">
        <dgm:presLayoutVars>
          <dgm:bulletEnabled val="1"/>
        </dgm:presLayoutVars>
      </dgm:prSet>
      <dgm:spPr/>
      <dgm:t>
        <a:bodyPr/>
        <a:lstStyle/>
        <a:p>
          <a:endParaRPr lang="es-ES_tradnl"/>
        </a:p>
      </dgm:t>
    </dgm:pt>
    <dgm:pt modelId="{1B2C4C2E-1EAA-4CB6-AE10-8E507F38AAB5}" type="pres">
      <dgm:prSet presAssocID="{D9C33D2B-6CD2-4FC1-ADC7-2714CF45E863}" presName="sibTrans" presStyleCnt="0"/>
      <dgm:spPr/>
    </dgm:pt>
    <dgm:pt modelId="{35020992-D428-47A9-A36A-E306BD2496EF}" type="pres">
      <dgm:prSet presAssocID="{9B01FA2F-A951-4CCD-A76D-87786BD3EEB1}" presName="node" presStyleLbl="node1" presStyleIdx="2" presStyleCnt="3">
        <dgm:presLayoutVars>
          <dgm:bulletEnabled val="1"/>
        </dgm:presLayoutVars>
      </dgm:prSet>
      <dgm:spPr/>
      <dgm:t>
        <a:bodyPr/>
        <a:lstStyle/>
        <a:p>
          <a:endParaRPr lang="es-ES_tradnl"/>
        </a:p>
      </dgm:t>
    </dgm:pt>
  </dgm:ptLst>
  <dgm:cxnLst>
    <dgm:cxn modelId="{BFAF457D-0BDC-4572-BF41-F39CBDA1EEB4}" srcId="{42F1D0C9-838E-488C-B88D-A4B87DC38741}" destId="{3AB16796-CC60-4AEF-AC4B-2A26BE51AE10}" srcOrd="1" destOrd="0" parTransId="{C0F3CEE2-B177-4B8A-9362-33A58FF0F363}" sibTransId="{D9C33D2B-6CD2-4FC1-ADC7-2714CF45E863}"/>
    <dgm:cxn modelId="{3F6FBD49-DB89-47FF-BB18-D1985FA5805A}" type="presOf" srcId="{42F1D0C9-838E-488C-B88D-A4B87DC38741}" destId="{163F8AE4-7D61-42C5-B994-D21D58868EE3}" srcOrd="0" destOrd="0" presId="urn:microsoft.com/office/officeart/2005/8/layout/hList6"/>
    <dgm:cxn modelId="{E846E69F-FD1B-479A-96AD-ED21714D9B8F}" type="presOf" srcId="{0E64DE5E-5416-49F8-9EC3-8D11BF2EB7DE}" destId="{5FD46E7E-4839-414E-8FF9-93B2971B7EEB}" srcOrd="0" destOrd="0" presId="urn:microsoft.com/office/officeart/2005/8/layout/hList6"/>
    <dgm:cxn modelId="{F68191D9-2C8C-4E1F-B8E5-F5C8DB12F3F6}" type="presOf" srcId="{9B01FA2F-A951-4CCD-A76D-87786BD3EEB1}" destId="{35020992-D428-47A9-A36A-E306BD2496EF}" srcOrd="0" destOrd="0" presId="urn:microsoft.com/office/officeart/2005/8/layout/hList6"/>
    <dgm:cxn modelId="{7A31C1B5-F5F0-4273-9FF9-530B75BB6E23}" srcId="{42F1D0C9-838E-488C-B88D-A4B87DC38741}" destId="{0E64DE5E-5416-49F8-9EC3-8D11BF2EB7DE}" srcOrd="0" destOrd="0" parTransId="{0B6D0587-43DC-4D95-A9C1-18D159E2ABF4}" sibTransId="{BD0C03F8-0D80-4879-B144-47343C6A089B}"/>
    <dgm:cxn modelId="{7058B894-9FAD-4AA5-9135-B00FCCF420B2}" srcId="{42F1D0C9-838E-488C-B88D-A4B87DC38741}" destId="{9B01FA2F-A951-4CCD-A76D-87786BD3EEB1}" srcOrd="2" destOrd="0" parTransId="{A645B771-CDB1-47C5-8C91-8273AA7E6DDC}" sibTransId="{EF9F88E2-B257-4BDC-8780-52C1A3FEC8F5}"/>
    <dgm:cxn modelId="{B63D790B-AD62-44D9-AC86-76FD605F6D98}" type="presOf" srcId="{3AB16796-CC60-4AEF-AC4B-2A26BE51AE10}" destId="{9799CA39-D6AB-4E7D-A318-A27DDBA90A30}" srcOrd="0" destOrd="0" presId="urn:microsoft.com/office/officeart/2005/8/layout/hList6"/>
    <dgm:cxn modelId="{B1041222-8DED-45C0-B599-EE332690D490}" type="presParOf" srcId="{163F8AE4-7D61-42C5-B994-D21D58868EE3}" destId="{5FD46E7E-4839-414E-8FF9-93B2971B7EEB}" srcOrd="0" destOrd="0" presId="urn:microsoft.com/office/officeart/2005/8/layout/hList6"/>
    <dgm:cxn modelId="{8EB9D633-5E45-47CB-911B-3EB22CA8C72E}" type="presParOf" srcId="{163F8AE4-7D61-42C5-B994-D21D58868EE3}" destId="{EDE57936-8624-4ABD-861C-FDC47F21C99B}" srcOrd="1" destOrd="0" presId="urn:microsoft.com/office/officeart/2005/8/layout/hList6"/>
    <dgm:cxn modelId="{B3B8321A-B035-4F21-A773-7A2D2ECA1BC1}" type="presParOf" srcId="{163F8AE4-7D61-42C5-B994-D21D58868EE3}" destId="{9799CA39-D6AB-4E7D-A318-A27DDBA90A30}" srcOrd="2" destOrd="0" presId="urn:microsoft.com/office/officeart/2005/8/layout/hList6"/>
    <dgm:cxn modelId="{8BBE4D1F-E1BE-47CD-82BB-3994BE6A4151}" type="presParOf" srcId="{163F8AE4-7D61-42C5-B994-D21D58868EE3}" destId="{1B2C4C2E-1EAA-4CB6-AE10-8E507F38AAB5}" srcOrd="3" destOrd="0" presId="urn:microsoft.com/office/officeart/2005/8/layout/hList6"/>
    <dgm:cxn modelId="{946E6A40-141C-4491-85BE-12C9F08009E3}" type="presParOf" srcId="{163F8AE4-7D61-42C5-B994-D21D58868EE3}" destId="{35020992-D428-47A9-A36A-E306BD2496EF}"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2D1439-BCEC-47B1-B174-EF84E8797E1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7E19679-FA85-4116-80FF-A53E5F016327}">
      <dgm:prSet phldrT="[Text]"/>
      <dgm:spPr/>
      <dgm:t>
        <a:bodyPr/>
        <a:lstStyle/>
        <a:p>
          <a:r>
            <a:rPr lang="en-US"/>
            <a:t>Drive competitiveness, for individual businesses and world economy</a:t>
          </a:r>
        </a:p>
      </dgm:t>
    </dgm:pt>
    <dgm:pt modelId="{B2B35058-39A7-4168-85BA-3CD2FCDD00B0}" type="parTrans" cxnId="{0B9AB7E2-DC20-4608-83F5-8DE3D662DA96}">
      <dgm:prSet/>
      <dgm:spPr/>
      <dgm:t>
        <a:bodyPr/>
        <a:lstStyle/>
        <a:p>
          <a:endParaRPr lang="en-US"/>
        </a:p>
      </dgm:t>
    </dgm:pt>
    <dgm:pt modelId="{B0C534CC-D38A-4818-8732-258B33EB7C7F}" type="sibTrans" cxnId="{0B9AB7E2-DC20-4608-83F5-8DE3D662DA96}">
      <dgm:prSet/>
      <dgm:spPr/>
      <dgm:t>
        <a:bodyPr/>
        <a:lstStyle/>
        <a:p>
          <a:endParaRPr lang="en-US"/>
        </a:p>
      </dgm:t>
    </dgm:pt>
    <dgm:pt modelId="{AEDB5DFE-B338-408C-9236-BA484255A2D4}">
      <dgm:prSet phldrT="[Text]"/>
      <dgm:spPr/>
      <dgm:t>
        <a:bodyPr/>
        <a:lstStyle/>
        <a:p>
          <a:r>
            <a:rPr lang="en-US"/>
            <a:t>Manufactures, networks operators and consumers</a:t>
          </a:r>
        </a:p>
      </dgm:t>
    </dgm:pt>
    <dgm:pt modelId="{BD4CD8E4-97B7-4C7B-9EAB-8AE9DE5E96F5}" type="parTrans" cxnId="{16A5B6FD-4685-424B-A122-787A033283BD}">
      <dgm:prSet/>
      <dgm:spPr/>
      <dgm:t>
        <a:bodyPr/>
        <a:lstStyle/>
        <a:p>
          <a:endParaRPr lang="en-US"/>
        </a:p>
      </dgm:t>
    </dgm:pt>
    <dgm:pt modelId="{1A029D9B-FD5E-45EC-AFEA-E816128C894A}" type="sibTrans" cxnId="{16A5B6FD-4685-424B-A122-787A033283BD}">
      <dgm:prSet/>
      <dgm:spPr/>
      <dgm:t>
        <a:bodyPr/>
        <a:lstStyle/>
        <a:p>
          <a:endParaRPr lang="en-US"/>
        </a:p>
      </dgm:t>
    </dgm:pt>
    <dgm:pt modelId="{88D099E5-6822-4E8E-8DA0-872E6B9EA023}">
      <dgm:prSet phldrT="[Text]"/>
      <dgm:spPr/>
      <dgm:t>
        <a:bodyPr/>
        <a:lstStyle/>
        <a:p>
          <a:r>
            <a:rPr lang="en-US"/>
            <a:t>Reduce negative impacts oont he environment</a:t>
          </a:r>
        </a:p>
      </dgm:t>
    </dgm:pt>
    <dgm:pt modelId="{6B82F017-BD58-4636-A141-5A346D9464E4}" type="parTrans" cxnId="{9708F169-7BFE-4412-8857-DAD4BF429D38}">
      <dgm:prSet/>
      <dgm:spPr/>
      <dgm:t>
        <a:bodyPr/>
        <a:lstStyle/>
        <a:p>
          <a:endParaRPr lang="en-US"/>
        </a:p>
      </dgm:t>
    </dgm:pt>
    <dgm:pt modelId="{DA7E89AD-ED53-4999-B0EB-0CD4A5F55582}" type="sibTrans" cxnId="{9708F169-7BFE-4412-8857-DAD4BF429D38}">
      <dgm:prSet/>
      <dgm:spPr/>
      <dgm:t>
        <a:bodyPr/>
        <a:lstStyle/>
        <a:p>
          <a:endParaRPr lang="en-US"/>
        </a:p>
      </dgm:t>
    </dgm:pt>
    <dgm:pt modelId="{3378EE8E-031F-454B-8C36-2FD3780EEFED}">
      <dgm:prSet/>
      <dgm:spPr/>
      <dgm:t>
        <a:bodyPr/>
        <a:lstStyle/>
        <a:p>
          <a:r>
            <a:rPr lang="en-US"/>
            <a:t>Reduce technical barriers</a:t>
          </a:r>
        </a:p>
      </dgm:t>
    </dgm:pt>
    <dgm:pt modelId="{BCB265E3-FBC1-43E2-910D-79F080FBBB1D}" type="parTrans" cxnId="{AB2689AA-B35F-4DB7-BEAA-98C69869A293}">
      <dgm:prSet/>
      <dgm:spPr/>
      <dgm:t>
        <a:bodyPr/>
        <a:lstStyle/>
        <a:p>
          <a:endParaRPr lang="en-US"/>
        </a:p>
      </dgm:t>
    </dgm:pt>
    <dgm:pt modelId="{1B505088-8ADA-45BB-B93E-35ED41353E0A}" type="sibTrans" cxnId="{AB2689AA-B35F-4DB7-BEAA-98C69869A293}">
      <dgm:prSet/>
      <dgm:spPr/>
      <dgm:t>
        <a:bodyPr/>
        <a:lstStyle/>
        <a:p>
          <a:endParaRPr lang="en-US"/>
        </a:p>
      </dgm:t>
    </dgm:pt>
    <dgm:pt modelId="{F23FB3AB-E4AD-4D94-B1A4-FB553B1BDC12}">
      <dgm:prSet/>
      <dgm:spPr/>
      <dgm:t>
        <a:bodyPr/>
        <a:lstStyle/>
        <a:p>
          <a:r>
            <a:rPr lang="en-US"/>
            <a:t>Foster interoperbility</a:t>
          </a:r>
        </a:p>
      </dgm:t>
    </dgm:pt>
    <dgm:pt modelId="{E3C3B5A8-EDC2-493E-B5FC-58BFD99F4EA6}" type="parTrans" cxnId="{1E3F0BC1-54B3-44B7-8392-4A96A6D595C2}">
      <dgm:prSet/>
      <dgm:spPr/>
      <dgm:t>
        <a:bodyPr/>
        <a:lstStyle/>
        <a:p>
          <a:endParaRPr lang="en-US"/>
        </a:p>
      </dgm:t>
    </dgm:pt>
    <dgm:pt modelId="{879846EA-3AB1-476E-8048-DF81B725D1AB}" type="sibTrans" cxnId="{1E3F0BC1-54B3-44B7-8392-4A96A6D595C2}">
      <dgm:prSet/>
      <dgm:spPr/>
      <dgm:t>
        <a:bodyPr/>
        <a:lstStyle/>
        <a:p>
          <a:endParaRPr lang="en-US"/>
        </a:p>
      </dgm:t>
    </dgm:pt>
    <dgm:pt modelId="{4BA90D00-E53A-4851-B6DB-E8DFCEE10AC4}">
      <dgm:prSet/>
      <dgm:spPr/>
      <dgm:t>
        <a:bodyPr/>
        <a:lstStyle/>
        <a:p>
          <a:r>
            <a:rPr lang="en-US"/>
            <a:t>Lower prices</a:t>
          </a:r>
        </a:p>
      </dgm:t>
    </dgm:pt>
    <dgm:pt modelId="{F426A1F8-6BE3-44B9-9EE7-B5FCDB36460B}" type="parTrans" cxnId="{8D9D264E-7E54-4DA0-8985-9E2FECA7AECF}">
      <dgm:prSet/>
      <dgm:spPr/>
      <dgm:t>
        <a:bodyPr/>
        <a:lstStyle/>
        <a:p>
          <a:endParaRPr lang="en-US"/>
        </a:p>
      </dgm:t>
    </dgm:pt>
    <dgm:pt modelId="{FB7583F5-FDA3-482C-B665-6D2CE96EE8F0}" type="sibTrans" cxnId="{8D9D264E-7E54-4DA0-8985-9E2FECA7AECF}">
      <dgm:prSet/>
      <dgm:spPr/>
      <dgm:t>
        <a:bodyPr/>
        <a:lstStyle/>
        <a:p>
          <a:endParaRPr lang="en-US"/>
        </a:p>
      </dgm:t>
    </dgm:pt>
    <dgm:pt modelId="{C52D3683-8716-487D-BD1E-59AC73C46E96}" type="pres">
      <dgm:prSet presAssocID="{D82D1439-BCEC-47B1-B174-EF84E8797E19}" presName="linear" presStyleCnt="0">
        <dgm:presLayoutVars>
          <dgm:dir/>
          <dgm:animLvl val="lvl"/>
          <dgm:resizeHandles val="exact"/>
        </dgm:presLayoutVars>
      </dgm:prSet>
      <dgm:spPr/>
      <dgm:t>
        <a:bodyPr/>
        <a:lstStyle/>
        <a:p>
          <a:endParaRPr lang="en-US"/>
        </a:p>
      </dgm:t>
    </dgm:pt>
    <dgm:pt modelId="{F3F652C0-A2C7-4F41-89B6-DD282AA9C10F}" type="pres">
      <dgm:prSet presAssocID="{A7E19679-FA85-4116-80FF-A53E5F016327}" presName="parentLin" presStyleCnt="0"/>
      <dgm:spPr/>
    </dgm:pt>
    <dgm:pt modelId="{6E2BAF26-DC84-41F4-A948-96F4BC10D57A}" type="pres">
      <dgm:prSet presAssocID="{A7E19679-FA85-4116-80FF-A53E5F016327}" presName="parentLeftMargin" presStyleLbl="node1" presStyleIdx="0" presStyleCnt="6"/>
      <dgm:spPr/>
      <dgm:t>
        <a:bodyPr/>
        <a:lstStyle/>
        <a:p>
          <a:endParaRPr lang="en-US"/>
        </a:p>
      </dgm:t>
    </dgm:pt>
    <dgm:pt modelId="{E0FBE0EC-16F5-4258-B443-657CE09DE801}" type="pres">
      <dgm:prSet presAssocID="{A7E19679-FA85-4116-80FF-A53E5F016327}" presName="parentText" presStyleLbl="node1" presStyleIdx="0" presStyleCnt="6">
        <dgm:presLayoutVars>
          <dgm:chMax val="0"/>
          <dgm:bulletEnabled val="1"/>
        </dgm:presLayoutVars>
      </dgm:prSet>
      <dgm:spPr/>
      <dgm:t>
        <a:bodyPr/>
        <a:lstStyle/>
        <a:p>
          <a:endParaRPr lang="en-US"/>
        </a:p>
      </dgm:t>
    </dgm:pt>
    <dgm:pt modelId="{93C87762-8AAB-4EDE-8C3F-4CDC8234BE9C}" type="pres">
      <dgm:prSet presAssocID="{A7E19679-FA85-4116-80FF-A53E5F016327}" presName="negativeSpace" presStyleCnt="0"/>
      <dgm:spPr/>
    </dgm:pt>
    <dgm:pt modelId="{25E23E0D-4FA8-4753-814D-4CA257B6E84E}" type="pres">
      <dgm:prSet presAssocID="{A7E19679-FA85-4116-80FF-A53E5F016327}" presName="childText" presStyleLbl="conFgAcc1" presStyleIdx="0" presStyleCnt="6">
        <dgm:presLayoutVars>
          <dgm:bulletEnabled val="1"/>
        </dgm:presLayoutVars>
      </dgm:prSet>
      <dgm:spPr/>
    </dgm:pt>
    <dgm:pt modelId="{17A02EB2-0655-4883-B5DE-F80665878668}" type="pres">
      <dgm:prSet presAssocID="{B0C534CC-D38A-4818-8732-258B33EB7C7F}" presName="spaceBetweenRectangles" presStyleCnt="0"/>
      <dgm:spPr/>
    </dgm:pt>
    <dgm:pt modelId="{05D2AB94-3CA7-49DA-A249-2D7374B3068A}" type="pres">
      <dgm:prSet presAssocID="{4BA90D00-E53A-4851-B6DB-E8DFCEE10AC4}" presName="parentLin" presStyleCnt="0"/>
      <dgm:spPr/>
    </dgm:pt>
    <dgm:pt modelId="{1F136E79-160C-4253-A53D-696BB14CED8B}" type="pres">
      <dgm:prSet presAssocID="{4BA90D00-E53A-4851-B6DB-E8DFCEE10AC4}" presName="parentLeftMargin" presStyleLbl="node1" presStyleIdx="0" presStyleCnt="6"/>
      <dgm:spPr/>
      <dgm:t>
        <a:bodyPr/>
        <a:lstStyle/>
        <a:p>
          <a:endParaRPr lang="en-US"/>
        </a:p>
      </dgm:t>
    </dgm:pt>
    <dgm:pt modelId="{59176DA6-1511-41D1-89DA-AF5BC1B0732D}" type="pres">
      <dgm:prSet presAssocID="{4BA90D00-E53A-4851-B6DB-E8DFCEE10AC4}" presName="parentText" presStyleLbl="node1" presStyleIdx="1" presStyleCnt="6">
        <dgm:presLayoutVars>
          <dgm:chMax val="0"/>
          <dgm:bulletEnabled val="1"/>
        </dgm:presLayoutVars>
      </dgm:prSet>
      <dgm:spPr/>
      <dgm:t>
        <a:bodyPr/>
        <a:lstStyle/>
        <a:p>
          <a:endParaRPr lang="en-US"/>
        </a:p>
      </dgm:t>
    </dgm:pt>
    <dgm:pt modelId="{1FA6D4F8-A418-4C9B-8CE9-314C58D9871E}" type="pres">
      <dgm:prSet presAssocID="{4BA90D00-E53A-4851-B6DB-E8DFCEE10AC4}" presName="negativeSpace" presStyleCnt="0"/>
      <dgm:spPr/>
    </dgm:pt>
    <dgm:pt modelId="{C7AF8555-FB45-449F-94C0-CE648BFA7A97}" type="pres">
      <dgm:prSet presAssocID="{4BA90D00-E53A-4851-B6DB-E8DFCEE10AC4}" presName="childText" presStyleLbl="conFgAcc1" presStyleIdx="1" presStyleCnt="6">
        <dgm:presLayoutVars>
          <dgm:bulletEnabled val="1"/>
        </dgm:presLayoutVars>
      </dgm:prSet>
      <dgm:spPr/>
    </dgm:pt>
    <dgm:pt modelId="{86EB33B0-7F0B-47BB-A64C-E19A56EE8B0A}" type="pres">
      <dgm:prSet presAssocID="{FB7583F5-FDA3-482C-B665-6D2CE96EE8F0}" presName="spaceBetweenRectangles" presStyleCnt="0"/>
      <dgm:spPr/>
    </dgm:pt>
    <dgm:pt modelId="{BDE73000-590F-4CBB-BBB2-6B020EFB220C}" type="pres">
      <dgm:prSet presAssocID="{3378EE8E-031F-454B-8C36-2FD3780EEFED}" presName="parentLin" presStyleCnt="0"/>
      <dgm:spPr/>
    </dgm:pt>
    <dgm:pt modelId="{BE696B4F-C173-4907-A731-76F74115FAFE}" type="pres">
      <dgm:prSet presAssocID="{3378EE8E-031F-454B-8C36-2FD3780EEFED}" presName="parentLeftMargin" presStyleLbl="node1" presStyleIdx="1" presStyleCnt="6"/>
      <dgm:spPr/>
      <dgm:t>
        <a:bodyPr/>
        <a:lstStyle/>
        <a:p>
          <a:endParaRPr lang="en-US"/>
        </a:p>
      </dgm:t>
    </dgm:pt>
    <dgm:pt modelId="{DD8B1F73-3995-4FB8-B99D-345B52AA077A}" type="pres">
      <dgm:prSet presAssocID="{3378EE8E-031F-454B-8C36-2FD3780EEFED}" presName="parentText" presStyleLbl="node1" presStyleIdx="2" presStyleCnt="6">
        <dgm:presLayoutVars>
          <dgm:chMax val="0"/>
          <dgm:bulletEnabled val="1"/>
        </dgm:presLayoutVars>
      </dgm:prSet>
      <dgm:spPr/>
      <dgm:t>
        <a:bodyPr/>
        <a:lstStyle/>
        <a:p>
          <a:endParaRPr lang="en-US"/>
        </a:p>
      </dgm:t>
    </dgm:pt>
    <dgm:pt modelId="{B600FA8E-6A30-4A00-9A32-1C39061F47E4}" type="pres">
      <dgm:prSet presAssocID="{3378EE8E-031F-454B-8C36-2FD3780EEFED}" presName="negativeSpace" presStyleCnt="0"/>
      <dgm:spPr/>
    </dgm:pt>
    <dgm:pt modelId="{1B840A66-A847-48C3-A492-1782D5419241}" type="pres">
      <dgm:prSet presAssocID="{3378EE8E-031F-454B-8C36-2FD3780EEFED}" presName="childText" presStyleLbl="conFgAcc1" presStyleIdx="2" presStyleCnt="6">
        <dgm:presLayoutVars>
          <dgm:bulletEnabled val="1"/>
        </dgm:presLayoutVars>
      </dgm:prSet>
      <dgm:spPr/>
    </dgm:pt>
    <dgm:pt modelId="{D907A278-8DEB-4129-95CA-43CB6EA987CE}" type="pres">
      <dgm:prSet presAssocID="{1B505088-8ADA-45BB-B93E-35ED41353E0A}" presName="spaceBetweenRectangles" presStyleCnt="0"/>
      <dgm:spPr/>
    </dgm:pt>
    <dgm:pt modelId="{BEA9892C-D0FD-4927-82B6-2255BEA33EC8}" type="pres">
      <dgm:prSet presAssocID="{F23FB3AB-E4AD-4D94-B1A4-FB553B1BDC12}" presName="parentLin" presStyleCnt="0"/>
      <dgm:spPr/>
    </dgm:pt>
    <dgm:pt modelId="{A2A95D92-E4E1-4769-AE6C-92E161617991}" type="pres">
      <dgm:prSet presAssocID="{F23FB3AB-E4AD-4D94-B1A4-FB553B1BDC12}" presName="parentLeftMargin" presStyleLbl="node1" presStyleIdx="2" presStyleCnt="6"/>
      <dgm:spPr/>
      <dgm:t>
        <a:bodyPr/>
        <a:lstStyle/>
        <a:p>
          <a:endParaRPr lang="en-US"/>
        </a:p>
      </dgm:t>
    </dgm:pt>
    <dgm:pt modelId="{95B3C9FA-AE84-4B52-A930-CC675B4D37C9}" type="pres">
      <dgm:prSet presAssocID="{F23FB3AB-E4AD-4D94-B1A4-FB553B1BDC12}" presName="parentText" presStyleLbl="node1" presStyleIdx="3" presStyleCnt="6">
        <dgm:presLayoutVars>
          <dgm:chMax val="0"/>
          <dgm:bulletEnabled val="1"/>
        </dgm:presLayoutVars>
      </dgm:prSet>
      <dgm:spPr/>
      <dgm:t>
        <a:bodyPr/>
        <a:lstStyle/>
        <a:p>
          <a:endParaRPr lang="en-US"/>
        </a:p>
      </dgm:t>
    </dgm:pt>
    <dgm:pt modelId="{F2244246-CFDC-4394-B50A-C9A508576B0A}" type="pres">
      <dgm:prSet presAssocID="{F23FB3AB-E4AD-4D94-B1A4-FB553B1BDC12}" presName="negativeSpace" presStyleCnt="0"/>
      <dgm:spPr/>
    </dgm:pt>
    <dgm:pt modelId="{C9978C14-2A47-42B0-AD92-801A2753C67F}" type="pres">
      <dgm:prSet presAssocID="{F23FB3AB-E4AD-4D94-B1A4-FB553B1BDC12}" presName="childText" presStyleLbl="conFgAcc1" presStyleIdx="3" presStyleCnt="6">
        <dgm:presLayoutVars>
          <dgm:bulletEnabled val="1"/>
        </dgm:presLayoutVars>
      </dgm:prSet>
      <dgm:spPr/>
    </dgm:pt>
    <dgm:pt modelId="{9D9984F8-4F4B-4BA8-B48B-A13D848551E4}" type="pres">
      <dgm:prSet presAssocID="{879846EA-3AB1-476E-8048-DF81B725D1AB}" presName="spaceBetweenRectangles" presStyleCnt="0"/>
      <dgm:spPr/>
    </dgm:pt>
    <dgm:pt modelId="{EA428DB1-DF41-4837-AD8A-9BF4EBAA6E73}" type="pres">
      <dgm:prSet presAssocID="{AEDB5DFE-B338-408C-9236-BA484255A2D4}" presName="parentLin" presStyleCnt="0"/>
      <dgm:spPr/>
    </dgm:pt>
    <dgm:pt modelId="{A7EFBD81-45BA-4202-B06A-3F61E498A8B8}" type="pres">
      <dgm:prSet presAssocID="{AEDB5DFE-B338-408C-9236-BA484255A2D4}" presName="parentLeftMargin" presStyleLbl="node1" presStyleIdx="3" presStyleCnt="6"/>
      <dgm:spPr/>
      <dgm:t>
        <a:bodyPr/>
        <a:lstStyle/>
        <a:p>
          <a:endParaRPr lang="en-US"/>
        </a:p>
      </dgm:t>
    </dgm:pt>
    <dgm:pt modelId="{55382E57-5D6B-44EE-B9E8-8C258C6430CD}" type="pres">
      <dgm:prSet presAssocID="{AEDB5DFE-B338-408C-9236-BA484255A2D4}" presName="parentText" presStyleLbl="node1" presStyleIdx="4" presStyleCnt="6">
        <dgm:presLayoutVars>
          <dgm:chMax val="0"/>
          <dgm:bulletEnabled val="1"/>
        </dgm:presLayoutVars>
      </dgm:prSet>
      <dgm:spPr/>
      <dgm:t>
        <a:bodyPr/>
        <a:lstStyle/>
        <a:p>
          <a:endParaRPr lang="en-US"/>
        </a:p>
      </dgm:t>
    </dgm:pt>
    <dgm:pt modelId="{BBF592F2-7E30-49B0-B803-A0899C3CB021}" type="pres">
      <dgm:prSet presAssocID="{AEDB5DFE-B338-408C-9236-BA484255A2D4}" presName="negativeSpace" presStyleCnt="0"/>
      <dgm:spPr/>
    </dgm:pt>
    <dgm:pt modelId="{6A12DF10-07EA-4AFE-937B-3970AF3438A4}" type="pres">
      <dgm:prSet presAssocID="{AEDB5DFE-B338-408C-9236-BA484255A2D4}" presName="childText" presStyleLbl="conFgAcc1" presStyleIdx="4" presStyleCnt="6">
        <dgm:presLayoutVars>
          <dgm:bulletEnabled val="1"/>
        </dgm:presLayoutVars>
      </dgm:prSet>
      <dgm:spPr/>
    </dgm:pt>
    <dgm:pt modelId="{972B9D59-7762-448D-ADB5-43776B8949C4}" type="pres">
      <dgm:prSet presAssocID="{1A029D9B-FD5E-45EC-AFEA-E816128C894A}" presName="spaceBetweenRectangles" presStyleCnt="0"/>
      <dgm:spPr/>
    </dgm:pt>
    <dgm:pt modelId="{1404670E-768B-4448-8AE7-C0CFC249F367}" type="pres">
      <dgm:prSet presAssocID="{88D099E5-6822-4E8E-8DA0-872E6B9EA023}" presName="parentLin" presStyleCnt="0"/>
      <dgm:spPr/>
    </dgm:pt>
    <dgm:pt modelId="{AB2B188B-7598-413C-857D-C5A95FCF5DAA}" type="pres">
      <dgm:prSet presAssocID="{88D099E5-6822-4E8E-8DA0-872E6B9EA023}" presName="parentLeftMargin" presStyleLbl="node1" presStyleIdx="4" presStyleCnt="6"/>
      <dgm:spPr/>
      <dgm:t>
        <a:bodyPr/>
        <a:lstStyle/>
        <a:p>
          <a:endParaRPr lang="en-US"/>
        </a:p>
      </dgm:t>
    </dgm:pt>
    <dgm:pt modelId="{2A0742AD-A799-4C28-A2C9-DD5A758D5AE2}" type="pres">
      <dgm:prSet presAssocID="{88D099E5-6822-4E8E-8DA0-872E6B9EA023}" presName="parentText" presStyleLbl="node1" presStyleIdx="5" presStyleCnt="6">
        <dgm:presLayoutVars>
          <dgm:chMax val="0"/>
          <dgm:bulletEnabled val="1"/>
        </dgm:presLayoutVars>
      </dgm:prSet>
      <dgm:spPr/>
      <dgm:t>
        <a:bodyPr/>
        <a:lstStyle/>
        <a:p>
          <a:endParaRPr lang="en-US"/>
        </a:p>
      </dgm:t>
    </dgm:pt>
    <dgm:pt modelId="{B8D66B28-5948-4DAE-9DED-3388EB62CBEA}" type="pres">
      <dgm:prSet presAssocID="{88D099E5-6822-4E8E-8DA0-872E6B9EA023}" presName="negativeSpace" presStyleCnt="0"/>
      <dgm:spPr/>
    </dgm:pt>
    <dgm:pt modelId="{41558806-D9FC-4491-A174-B936384E33F0}" type="pres">
      <dgm:prSet presAssocID="{88D099E5-6822-4E8E-8DA0-872E6B9EA023}" presName="childText" presStyleLbl="conFgAcc1" presStyleIdx="5" presStyleCnt="6">
        <dgm:presLayoutVars>
          <dgm:bulletEnabled val="1"/>
        </dgm:presLayoutVars>
      </dgm:prSet>
      <dgm:spPr/>
    </dgm:pt>
  </dgm:ptLst>
  <dgm:cxnLst>
    <dgm:cxn modelId="{9708F169-7BFE-4412-8857-DAD4BF429D38}" srcId="{D82D1439-BCEC-47B1-B174-EF84E8797E19}" destId="{88D099E5-6822-4E8E-8DA0-872E6B9EA023}" srcOrd="5" destOrd="0" parTransId="{6B82F017-BD58-4636-A141-5A346D9464E4}" sibTransId="{DA7E89AD-ED53-4999-B0EB-0CD4A5F55582}"/>
    <dgm:cxn modelId="{1969265B-49C7-4BFD-8CEC-9194D4829552}" type="presOf" srcId="{F23FB3AB-E4AD-4D94-B1A4-FB553B1BDC12}" destId="{95B3C9FA-AE84-4B52-A930-CC675B4D37C9}" srcOrd="1" destOrd="0" presId="urn:microsoft.com/office/officeart/2005/8/layout/list1"/>
    <dgm:cxn modelId="{761A6409-55BA-470E-AA69-C9A670A5EE01}" type="presOf" srcId="{F23FB3AB-E4AD-4D94-B1A4-FB553B1BDC12}" destId="{A2A95D92-E4E1-4769-AE6C-92E161617991}" srcOrd="0" destOrd="0" presId="urn:microsoft.com/office/officeart/2005/8/layout/list1"/>
    <dgm:cxn modelId="{8CB43CCC-56CE-4E88-8669-AC47CE4E7660}" type="presOf" srcId="{88D099E5-6822-4E8E-8DA0-872E6B9EA023}" destId="{AB2B188B-7598-413C-857D-C5A95FCF5DAA}" srcOrd="0" destOrd="0" presId="urn:microsoft.com/office/officeart/2005/8/layout/list1"/>
    <dgm:cxn modelId="{C590B33C-BA37-43C6-BA06-A2198C3E8B46}" type="presOf" srcId="{4BA90D00-E53A-4851-B6DB-E8DFCEE10AC4}" destId="{1F136E79-160C-4253-A53D-696BB14CED8B}" srcOrd="0" destOrd="0" presId="urn:microsoft.com/office/officeart/2005/8/layout/list1"/>
    <dgm:cxn modelId="{3DC78026-1B80-4A6A-AB81-F7D5304BD946}" type="presOf" srcId="{3378EE8E-031F-454B-8C36-2FD3780EEFED}" destId="{DD8B1F73-3995-4FB8-B99D-345B52AA077A}" srcOrd="1" destOrd="0" presId="urn:microsoft.com/office/officeart/2005/8/layout/list1"/>
    <dgm:cxn modelId="{AEBAB9E7-8DEA-42B8-BF9F-C342677D715B}" type="presOf" srcId="{AEDB5DFE-B338-408C-9236-BA484255A2D4}" destId="{A7EFBD81-45BA-4202-B06A-3F61E498A8B8}" srcOrd="0" destOrd="0" presId="urn:microsoft.com/office/officeart/2005/8/layout/list1"/>
    <dgm:cxn modelId="{81D11D6E-76BC-45CB-9F71-8CC218AF9004}" type="presOf" srcId="{AEDB5DFE-B338-408C-9236-BA484255A2D4}" destId="{55382E57-5D6B-44EE-B9E8-8C258C6430CD}" srcOrd="1" destOrd="0" presId="urn:microsoft.com/office/officeart/2005/8/layout/list1"/>
    <dgm:cxn modelId="{0B9AB7E2-DC20-4608-83F5-8DE3D662DA96}" srcId="{D82D1439-BCEC-47B1-B174-EF84E8797E19}" destId="{A7E19679-FA85-4116-80FF-A53E5F016327}" srcOrd="0" destOrd="0" parTransId="{B2B35058-39A7-4168-85BA-3CD2FCDD00B0}" sibTransId="{B0C534CC-D38A-4818-8732-258B33EB7C7F}"/>
    <dgm:cxn modelId="{1E3F0BC1-54B3-44B7-8392-4A96A6D595C2}" srcId="{D82D1439-BCEC-47B1-B174-EF84E8797E19}" destId="{F23FB3AB-E4AD-4D94-B1A4-FB553B1BDC12}" srcOrd="3" destOrd="0" parTransId="{E3C3B5A8-EDC2-493E-B5FC-58BFD99F4EA6}" sibTransId="{879846EA-3AB1-476E-8048-DF81B725D1AB}"/>
    <dgm:cxn modelId="{619F929B-CA12-42A0-BB0B-84A8A50DD177}" type="presOf" srcId="{4BA90D00-E53A-4851-B6DB-E8DFCEE10AC4}" destId="{59176DA6-1511-41D1-89DA-AF5BC1B0732D}" srcOrd="1" destOrd="0" presId="urn:microsoft.com/office/officeart/2005/8/layout/list1"/>
    <dgm:cxn modelId="{AB2689AA-B35F-4DB7-BEAA-98C69869A293}" srcId="{D82D1439-BCEC-47B1-B174-EF84E8797E19}" destId="{3378EE8E-031F-454B-8C36-2FD3780EEFED}" srcOrd="2" destOrd="0" parTransId="{BCB265E3-FBC1-43E2-910D-79F080FBBB1D}" sibTransId="{1B505088-8ADA-45BB-B93E-35ED41353E0A}"/>
    <dgm:cxn modelId="{49119BF6-0328-496B-B324-523F5F2DB904}" type="presOf" srcId="{A7E19679-FA85-4116-80FF-A53E5F016327}" destId="{6E2BAF26-DC84-41F4-A948-96F4BC10D57A}" srcOrd="0" destOrd="0" presId="urn:microsoft.com/office/officeart/2005/8/layout/list1"/>
    <dgm:cxn modelId="{16A5B6FD-4685-424B-A122-787A033283BD}" srcId="{D82D1439-BCEC-47B1-B174-EF84E8797E19}" destId="{AEDB5DFE-B338-408C-9236-BA484255A2D4}" srcOrd="4" destOrd="0" parTransId="{BD4CD8E4-97B7-4C7B-9EAB-8AE9DE5E96F5}" sibTransId="{1A029D9B-FD5E-45EC-AFEA-E816128C894A}"/>
    <dgm:cxn modelId="{CAA59689-252F-4B0A-834F-C7779FA04E89}" type="presOf" srcId="{88D099E5-6822-4E8E-8DA0-872E6B9EA023}" destId="{2A0742AD-A799-4C28-A2C9-DD5A758D5AE2}" srcOrd="1" destOrd="0" presId="urn:microsoft.com/office/officeart/2005/8/layout/list1"/>
    <dgm:cxn modelId="{5A7D2E9B-C061-42F5-94FB-FBD5FDD42897}" type="presOf" srcId="{D82D1439-BCEC-47B1-B174-EF84E8797E19}" destId="{C52D3683-8716-487D-BD1E-59AC73C46E96}" srcOrd="0" destOrd="0" presId="urn:microsoft.com/office/officeart/2005/8/layout/list1"/>
    <dgm:cxn modelId="{80D754A8-597F-4A3A-A1BF-07900B7C8FF1}" type="presOf" srcId="{A7E19679-FA85-4116-80FF-A53E5F016327}" destId="{E0FBE0EC-16F5-4258-B443-657CE09DE801}" srcOrd="1" destOrd="0" presId="urn:microsoft.com/office/officeart/2005/8/layout/list1"/>
    <dgm:cxn modelId="{8D9D264E-7E54-4DA0-8985-9E2FECA7AECF}" srcId="{D82D1439-BCEC-47B1-B174-EF84E8797E19}" destId="{4BA90D00-E53A-4851-B6DB-E8DFCEE10AC4}" srcOrd="1" destOrd="0" parTransId="{F426A1F8-6BE3-44B9-9EE7-B5FCDB36460B}" sibTransId="{FB7583F5-FDA3-482C-B665-6D2CE96EE8F0}"/>
    <dgm:cxn modelId="{512B4B26-F537-4B29-9A5D-04357CCED620}" type="presOf" srcId="{3378EE8E-031F-454B-8C36-2FD3780EEFED}" destId="{BE696B4F-C173-4907-A731-76F74115FAFE}" srcOrd="0" destOrd="0" presId="urn:microsoft.com/office/officeart/2005/8/layout/list1"/>
    <dgm:cxn modelId="{8C59080B-CA1B-489A-A259-9E2DD5B73B2E}" type="presParOf" srcId="{C52D3683-8716-487D-BD1E-59AC73C46E96}" destId="{F3F652C0-A2C7-4F41-89B6-DD282AA9C10F}" srcOrd="0" destOrd="0" presId="urn:microsoft.com/office/officeart/2005/8/layout/list1"/>
    <dgm:cxn modelId="{29924734-C34E-4747-B37D-6A603F43E890}" type="presParOf" srcId="{F3F652C0-A2C7-4F41-89B6-DD282AA9C10F}" destId="{6E2BAF26-DC84-41F4-A948-96F4BC10D57A}" srcOrd="0" destOrd="0" presId="urn:microsoft.com/office/officeart/2005/8/layout/list1"/>
    <dgm:cxn modelId="{C63C4BB2-C494-4869-A4BD-C8047EEF4638}" type="presParOf" srcId="{F3F652C0-A2C7-4F41-89B6-DD282AA9C10F}" destId="{E0FBE0EC-16F5-4258-B443-657CE09DE801}" srcOrd="1" destOrd="0" presId="urn:microsoft.com/office/officeart/2005/8/layout/list1"/>
    <dgm:cxn modelId="{620469B1-0FB2-4A5B-8D29-992EE2C0A7E2}" type="presParOf" srcId="{C52D3683-8716-487D-BD1E-59AC73C46E96}" destId="{93C87762-8AAB-4EDE-8C3F-4CDC8234BE9C}" srcOrd="1" destOrd="0" presId="urn:microsoft.com/office/officeart/2005/8/layout/list1"/>
    <dgm:cxn modelId="{37BB1DC5-EEE0-49A0-AB62-0D4F7E788F1A}" type="presParOf" srcId="{C52D3683-8716-487D-BD1E-59AC73C46E96}" destId="{25E23E0D-4FA8-4753-814D-4CA257B6E84E}" srcOrd="2" destOrd="0" presId="urn:microsoft.com/office/officeart/2005/8/layout/list1"/>
    <dgm:cxn modelId="{D3C266DC-58D3-49F0-8AA0-D2C140314870}" type="presParOf" srcId="{C52D3683-8716-487D-BD1E-59AC73C46E96}" destId="{17A02EB2-0655-4883-B5DE-F80665878668}" srcOrd="3" destOrd="0" presId="urn:microsoft.com/office/officeart/2005/8/layout/list1"/>
    <dgm:cxn modelId="{7D907E6D-32B6-437E-8A05-844B0F0959DC}" type="presParOf" srcId="{C52D3683-8716-487D-BD1E-59AC73C46E96}" destId="{05D2AB94-3CA7-49DA-A249-2D7374B3068A}" srcOrd="4" destOrd="0" presId="urn:microsoft.com/office/officeart/2005/8/layout/list1"/>
    <dgm:cxn modelId="{36052DF2-B392-4ADE-9460-FF967299BF11}" type="presParOf" srcId="{05D2AB94-3CA7-49DA-A249-2D7374B3068A}" destId="{1F136E79-160C-4253-A53D-696BB14CED8B}" srcOrd="0" destOrd="0" presId="urn:microsoft.com/office/officeart/2005/8/layout/list1"/>
    <dgm:cxn modelId="{A4777881-C466-44D0-BBF2-1134A0808574}" type="presParOf" srcId="{05D2AB94-3CA7-49DA-A249-2D7374B3068A}" destId="{59176DA6-1511-41D1-89DA-AF5BC1B0732D}" srcOrd="1" destOrd="0" presId="urn:microsoft.com/office/officeart/2005/8/layout/list1"/>
    <dgm:cxn modelId="{D5EEE7F8-D44C-4372-949F-15C3DC0E3054}" type="presParOf" srcId="{C52D3683-8716-487D-BD1E-59AC73C46E96}" destId="{1FA6D4F8-A418-4C9B-8CE9-314C58D9871E}" srcOrd="5" destOrd="0" presId="urn:microsoft.com/office/officeart/2005/8/layout/list1"/>
    <dgm:cxn modelId="{1DE32DED-C47D-4447-A698-6F26CC52C266}" type="presParOf" srcId="{C52D3683-8716-487D-BD1E-59AC73C46E96}" destId="{C7AF8555-FB45-449F-94C0-CE648BFA7A97}" srcOrd="6" destOrd="0" presId="urn:microsoft.com/office/officeart/2005/8/layout/list1"/>
    <dgm:cxn modelId="{92E5737E-5CAD-4BD5-95BB-77ABE60D997D}" type="presParOf" srcId="{C52D3683-8716-487D-BD1E-59AC73C46E96}" destId="{86EB33B0-7F0B-47BB-A64C-E19A56EE8B0A}" srcOrd="7" destOrd="0" presId="urn:microsoft.com/office/officeart/2005/8/layout/list1"/>
    <dgm:cxn modelId="{87E302CD-2C6C-4AD2-980E-0BD89E4C7337}" type="presParOf" srcId="{C52D3683-8716-487D-BD1E-59AC73C46E96}" destId="{BDE73000-590F-4CBB-BBB2-6B020EFB220C}" srcOrd="8" destOrd="0" presId="urn:microsoft.com/office/officeart/2005/8/layout/list1"/>
    <dgm:cxn modelId="{F0CC7DD9-54B2-4371-80DD-A06EF4AB942A}" type="presParOf" srcId="{BDE73000-590F-4CBB-BBB2-6B020EFB220C}" destId="{BE696B4F-C173-4907-A731-76F74115FAFE}" srcOrd="0" destOrd="0" presId="urn:microsoft.com/office/officeart/2005/8/layout/list1"/>
    <dgm:cxn modelId="{1DB6AF9C-F688-4800-8C3E-248E7EE52340}" type="presParOf" srcId="{BDE73000-590F-4CBB-BBB2-6B020EFB220C}" destId="{DD8B1F73-3995-4FB8-B99D-345B52AA077A}" srcOrd="1" destOrd="0" presId="urn:microsoft.com/office/officeart/2005/8/layout/list1"/>
    <dgm:cxn modelId="{16F1C3D6-A9FA-4F31-B3F3-17CDED90C38E}" type="presParOf" srcId="{C52D3683-8716-487D-BD1E-59AC73C46E96}" destId="{B600FA8E-6A30-4A00-9A32-1C39061F47E4}" srcOrd="9" destOrd="0" presId="urn:microsoft.com/office/officeart/2005/8/layout/list1"/>
    <dgm:cxn modelId="{639C2A97-A3CD-408C-B7DE-BF8D598D4A33}" type="presParOf" srcId="{C52D3683-8716-487D-BD1E-59AC73C46E96}" destId="{1B840A66-A847-48C3-A492-1782D5419241}" srcOrd="10" destOrd="0" presId="urn:microsoft.com/office/officeart/2005/8/layout/list1"/>
    <dgm:cxn modelId="{D0833F98-7EAF-42AA-AB31-C9E287CA5FF7}" type="presParOf" srcId="{C52D3683-8716-487D-BD1E-59AC73C46E96}" destId="{D907A278-8DEB-4129-95CA-43CB6EA987CE}" srcOrd="11" destOrd="0" presId="urn:microsoft.com/office/officeart/2005/8/layout/list1"/>
    <dgm:cxn modelId="{3DDCAE2F-00EB-4D2F-9B3A-E60B0195AE46}" type="presParOf" srcId="{C52D3683-8716-487D-BD1E-59AC73C46E96}" destId="{BEA9892C-D0FD-4927-82B6-2255BEA33EC8}" srcOrd="12" destOrd="0" presId="urn:microsoft.com/office/officeart/2005/8/layout/list1"/>
    <dgm:cxn modelId="{BFAB791A-527E-4544-A04F-F00E1FECE08F}" type="presParOf" srcId="{BEA9892C-D0FD-4927-82B6-2255BEA33EC8}" destId="{A2A95D92-E4E1-4769-AE6C-92E161617991}" srcOrd="0" destOrd="0" presId="urn:microsoft.com/office/officeart/2005/8/layout/list1"/>
    <dgm:cxn modelId="{612B9543-80EC-43B0-AC60-82AEC96A0245}" type="presParOf" srcId="{BEA9892C-D0FD-4927-82B6-2255BEA33EC8}" destId="{95B3C9FA-AE84-4B52-A930-CC675B4D37C9}" srcOrd="1" destOrd="0" presId="urn:microsoft.com/office/officeart/2005/8/layout/list1"/>
    <dgm:cxn modelId="{42C4D78B-01D8-4924-8369-CB8FC88A7A60}" type="presParOf" srcId="{C52D3683-8716-487D-BD1E-59AC73C46E96}" destId="{F2244246-CFDC-4394-B50A-C9A508576B0A}" srcOrd="13" destOrd="0" presId="urn:microsoft.com/office/officeart/2005/8/layout/list1"/>
    <dgm:cxn modelId="{C82D6B48-66EF-439B-919C-27B283DF25EE}" type="presParOf" srcId="{C52D3683-8716-487D-BD1E-59AC73C46E96}" destId="{C9978C14-2A47-42B0-AD92-801A2753C67F}" srcOrd="14" destOrd="0" presId="urn:microsoft.com/office/officeart/2005/8/layout/list1"/>
    <dgm:cxn modelId="{3792357C-7454-4141-B0D6-B49CC286F795}" type="presParOf" srcId="{C52D3683-8716-487D-BD1E-59AC73C46E96}" destId="{9D9984F8-4F4B-4BA8-B48B-A13D848551E4}" srcOrd="15" destOrd="0" presId="urn:microsoft.com/office/officeart/2005/8/layout/list1"/>
    <dgm:cxn modelId="{9F11651C-A212-4AF1-9C5C-56702C4A2530}" type="presParOf" srcId="{C52D3683-8716-487D-BD1E-59AC73C46E96}" destId="{EA428DB1-DF41-4837-AD8A-9BF4EBAA6E73}" srcOrd="16" destOrd="0" presId="urn:microsoft.com/office/officeart/2005/8/layout/list1"/>
    <dgm:cxn modelId="{D4BEBA2E-DE10-4EBD-BA64-73D13FF8A3D4}" type="presParOf" srcId="{EA428DB1-DF41-4837-AD8A-9BF4EBAA6E73}" destId="{A7EFBD81-45BA-4202-B06A-3F61E498A8B8}" srcOrd="0" destOrd="0" presId="urn:microsoft.com/office/officeart/2005/8/layout/list1"/>
    <dgm:cxn modelId="{FE586E00-6CF4-4855-8ABC-06E0339AD027}" type="presParOf" srcId="{EA428DB1-DF41-4837-AD8A-9BF4EBAA6E73}" destId="{55382E57-5D6B-44EE-B9E8-8C258C6430CD}" srcOrd="1" destOrd="0" presId="urn:microsoft.com/office/officeart/2005/8/layout/list1"/>
    <dgm:cxn modelId="{9C49D0DB-9724-47B2-848A-7FF9EA3ED1F1}" type="presParOf" srcId="{C52D3683-8716-487D-BD1E-59AC73C46E96}" destId="{BBF592F2-7E30-49B0-B803-A0899C3CB021}" srcOrd="17" destOrd="0" presId="urn:microsoft.com/office/officeart/2005/8/layout/list1"/>
    <dgm:cxn modelId="{6E89FEEF-A9C1-4691-AC15-9F034FB1F4F3}" type="presParOf" srcId="{C52D3683-8716-487D-BD1E-59AC73C46E96}" destId="{6A12DF10-07EA-4AFE-937B-3970AF3438A4}" srcOrd="18" destOrd="0" presId="urn:microsoft.com/office/officeart/2005/8/layout/list1"/>
    <dgm:cxn modelId="{649D82F3-9B18-4BDB-B2F8-9282FEF3466C}" type="presParOf" srcId="{C52D3683-8716-487D-BD1E-59AC73C46E96}" destId="{972B9D59-7762-448D-ADB5-43776B8949C4}" srcOrd="19" destOrd="0" presId="urn:microsoft.com/office/officeart/2005/8/layout/list1"/>
    <dgm:cxn modelId="{3A5EFC0F-2215-48EF-B85B-EE5B34C17CD7}" type="presParOf" srcId="{C52D3683-8716-487D-BD1E-59AC73C46E96}" destId="{1404670E-768B-4448-8AE7-C0CFC249F367}" srcOrd="20" destOrd="0" presId="urn:microsoft.com/office/officeart/2005/8/layout/list1"/>
    <dgm:cxn modelId="{E5DC23F8-D581-41C9-BFDC-B0083BD88C28}" type="presParOf" srcId="{1404670E-768B-4448-8AE7-C0CFC249F367}" destId="{AB2B188B-7598-413C-857D-C5A95FCF5DAA}" srcOrd="0" destOrd="0" presId="urn:microsoft.com/office/officeart/2005/8/layout/list1"/>
    <dgm:cxn modelId="{95E74C69-61C0-4F45-A5A0-6656A6EEDC78}" type="presParOf" srcId="{1404670E-768B-4448-8AE7-C0CFC249F367}" destId="{2A0742AD-A799-4C28-A2C9-DD5A758D5AE2}" srcOrd="1" destOrd="0" presId="urn:microsoft.com/office/officeart/2005/8/layout/list1"/>
    <dgm:cxn modelId="{F5ED04D9-0BF2-45A1-951C-C418C683ED84}" type="presParOf" srcId="{C52D3683-8716-487D-BD1E-59AC73C46E96}" destId="{B8D66B28-5948-4DAE-9DED-3388EB62CBEA}" srcOrd="21" destOrd="0" presId="urn:microsoft.com/office/officeart/2005/8/layout/list1"/>
    <dgm:cxn modelId="{B21444D2-210A-48EE-B6B0-DFE4048890FA}" type="presParOf" srcId="{C52D3683-8716-487D-BD1E-59AC73C46E96}" destId="{41558806-D9FC-4491-A174-B936384E33F0}"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46E7E-4839-414E-8FF9-93B2971B7EEB}">
      <dsp:nvSpPr>
        <dsp:cNvPr id="0" name=""/>
        <dsp:cNvSpPr/>
      </dsp:nvSpPr>
      <dsp:spPr>
        <a:xfrm rot="16200000">
          <a:off x="-500635" y="501173"/>
          <a:ext cx="2400471" cy="1398125"/>
        </a:xfrm>
        <a:prstGeom prst="flowChartManualOperati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212" bIns="0" numCol="1" spcCol="1270" anchor="ctr" anchorCtr="0">
          <a:noAutofit/>
        </a:bodyPr>
        <a:lstStyle/>
        <a:p>
          <a:pPr lvl="0" algn="ctr" defTabSz="577850">
            <a:lnSpc>
              <a:spcPct val="90000"/>
            </a:lnSpc>
            <a:spcBef>
              <a:spcPct val="0"/>
            </a:spcBef>
            <a:spcAft>
              <a:spcPct val="35000"/>
            </a:spcAft>
          </a:pPr>
          <a:r>
            <a:rPr lang="en-GB" sz="1300" kern="1200" dirty="0" smtClean="0">
              <a:latin typeface="Segoe UI" panose="020B0502040204020203" pitchFamily="34" charset="0"/>
              <a:ea typeface="Segoe UI" panose="020B0502040204020203" pitchFamily="34" charset="0"/>
              <a:cs typeface="Segoe UI" panose="020B0502040204020203" pitchFamily="34" charset="0"/>
            </a:rPr>
            <a:t>electromagnetic compatibility, lightning protection and electromagnetic effects</a:t>
          </a:r>
          <a:endParaRPr lang="es-ES_tradnl" sz="1300"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538" y="480094"/>
        <a:ext cx="1398125" cy="1440283"/>
      </dsp:txXfrm>
    </dsp:sp>
    <dsp:sp modelId="{9799CA39-D6AB-4E7D-A318-A27DDBA90A30}">
      <dsp:nvSpPr>
        <dsp:cNvPr id="0" name=""/>
        <dsp:cNvSpPr/>
      </dsp:nvSpPr>
      <dsp:spPr>
        <a:xfrm rot="16200000">
          <a:off x="1002350" y="501173"/>
          <a:ext cx="2400471" cy="1398125"/>
        </a:xfrm>
        <a:prstGeom prst="flowChartManualOperation">
          <a:avLst/>
        </a:prstGeom>
        <a:solidFill>
          <a:srgbClr val="CC00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212" bIns="0" numCol="1" spcCol="1270" anchor="ctr" anchorCtr="0">
          <a:noAutofit/>
        </a:bodyPr>
        <a:lstStyle/>
        <a:p>
          <a:pPr lvl="0" algn="ctr" defTabSz="577850">
            <a:lnSpc>
              <a:spcPct val="90000"/>
            </a:lnSpc>
            <a:spcBef>
              <a:spcPct val="0"/>
            </a:spcBef>
            <a:spcAft>
              <a:spcPct val="35000"/>
            </a:spcAft>
          </a:pPr>
          <a:r>
            <a:rPr lang="en-GB" sz="1300" kern="1200" dirty="0" smtClean="0">
              <a:latin typeface="Segoe UI" panose="020B0502040204020203" pitchFamily="34" charset="0"/>
              <a:ea typeface="Segoe UI" panose="020B0502040204020203" pitchFamily="34" charset="0"/>
              <a:cs typeface="Segoe UI" panose="020B0502040204020203" pitchFamily="34" charset="0"/>
            </a:rPr>
            <a:t>ICTs related to the environment, climate change, energy efficiency and clean energy</a:t>
          </a:r>
          <a:endParaRPr lang="es-ES_tradnl" sz="1300"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1503523" y="480094"/>
        <a:ext cx="1398125" cy="1440283"/>
      </dsp:txXfrm>
    </dsp:sp>
    <dsp:sp modelId="{35020992-D428-47A9-A36A-E306BD2496EF}">
      <dsp:nvSpPr>
        <dsp:cNvPr id="0" name=""/>
        <dsp:cNvSpPr/>
      </dsp:nvSpPr>
      <dsp:spPr>
        <a:xfrm rot="16200000">
          <a:off x="2505335" y="501173"/>
          <a:ext cx="2400471" cy="1398125"/>
        </a:xfrm>
        <a:prstGeom prst="flowChartManualOperation">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212" bIns="0" numCol="1" spcCol="1270" anchor="ctr" anchorCtr="0">
          <a:noAutofit/>
        </a:bodyPr>
        <a:lstStyle/>
        <a:p>
          <a:pPr lvl="0" algn="ctr" defTabSz="577850">
            <a:lnSpc>
              <a:spcPct val="90000"/>
            </a:lnSpc>
            <a:spcBef>
              <a:spcPct val="0"/>
            </a:spcBef>
            <a:spcAft>
              <a:spcPct val="35000"/>
            </a:spcAft>
          </a:pPr>
          <a:r>
            <a:rPr lang="en-GB" sz="1300" kern="1200" dirty="0" smtClean="0">
              <a:latin typeface="Segoe UI" panose="020B0502040204020203" pitchFamily="34" charset="0"/>
              <a:ea typeface="Segoe UI" panose="020B0502040204020203" pitchFamily="34" charset="0"/>
              <a:cs typeface="Segoe UI" panose="020B0502040204020203" pitchFamily="34" charset="0"/>
            </a:rPr>
            <a:t>circular economy, including e‑waste</a:t>
          </a:r>
          <a:endParaRPr lang="es-ES_tradnl" sz="1300"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3006508" y="480094"/>
        <a:ext cx="1398125" cy="1440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23E0D-4FA8-4753-814D-4CA257B6E84E}">
      <dsp:nvSpPr>
        <dsp:cNvPr id="0" name=""/>
        <dsp:cNvSpPr/>
      </dsp:nvSpPr>
      <dsp:spPr>
        <a:xfrm>
          <a:off x="0" y="514989"/>
          <a:ext cx="78867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FBE0EC-16F5-4258-B443-657CE09DE801}">
      <dsp:nvSpPr>
        <dsp:cNvPr id="0" name=""/>
        <dsp:cNvSpPr/>
      </dsp:nvSpPr>
      <dsp:spPr>
        <a:xfrm>
          <a:off x="394335" y="308348"/>
          <a:ext cx="552069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622300">
            <a:lnSpc>
              <a:spcPct val="90000"/>
            </a:lnSpc>
            <a:spcBef>
              <a:spcPct val="0"/>
            </a:spcBef>
            <a:spcAft>
              <a:spcPct val="35000"/>
            </a:spcAft>
          </a:pPr>
          <a:r>
            <a:rPr lang="en-US" sz="1400" kern="1200"/>
            <a:t>Drive competitiveness, for individual businesses and world economy</a:t>
          </a:r>
        </a:p>
      </dsp:txBody>
      <dsp:txXfrm>
        <a:off x="414510" y="328523"/>
        <a:ext cx="5480340" cy="372930"/>
      </dsp:txXfrm>
    </dsp:sp>
    <dsp:sp modelId="{C7AF8555-FB45-449F-94C0-CE648BFA7A97}">
      <dsp:nvSpPr>
        <dsp:cNvPr id="0" name=""/>
        <dsp:cNvSpPr/>
      </dsp:nvSpPr>
      <dsp:spPr>
        <a:xfrm>
          <a:off x="0" y="1150029"/>
          <a:ext cx="78867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176DA6-1511-41D1-89DA-AF5BC1B0732D}">
      <dsp:nvSpPr>
        <dsp:cNvPr id="0" name=""/>
        <dsp:cNvSpPr/>
      </dsp:nvSpPr>
      <dsp:spPr>
        <a:xfrm>
          <a:off x="394335" y="943389"/>
          <a:ext cx="552069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622300">
            <a:lnSpc>
              <a:spcPct val="90000"/>
            </a:lnSpc>
            <a:spcBef>
              <a:spcPct val="0"/>
            </a:spcBef>
            <a:spcAft>
              <a:spcPct val="35000"/>
            </a:spcAft>
          </a:pPr>
          <a:r>
            <a:rPr lang="en-US" sz="1400" kern="1200"/>
            <a:t>Lower prices</a:t>
          </a:r>
        </a:p>
      </dsp:txBody>
      <dsp:txXfrm>
        <a:off x="414510" y="963564"/>
        <a:ext cx="5480340" cy="372930"/>
      </dsp:txXfrm>
    </dsp:sp>
    <dsp:sp modelId="{1B840A66-A847-48C3-A492-1782D5419241}">
      <dsp:nvSpPr>
        <dsp:cNvPr id="0" name=""/>
        <dsp:cNvSpPr/>
      </dsp:nvSpPr>
      <dsp:spPr>
        <a:xfrm>
          <a:off x="0" y="1785069"/>
          <a:ext cx="78867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8B1F73-3995-4FB8-B99D-345B52AA077A}">
      <dsp:nvSpPr>
        <dsp:cNvPr id="0" name=""/>
        <dsp:cNvSpPr/>
      </dsp:nvSpPr>
      <dsp:spPr>
        <a:xfrm>
          <a:off x="394335" y="1578429"/>
          <a:ext cx="552069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622300">
            <a:lnSpc>
              <a:spcPct val="90000"/>
            </a:lnSpc>
            <a:spcBef>
              <a:spcPct val="0"/>
            </a:spcBef>
            <a:spcAft>
              <a:spcPct val="35000"/>
            </a:spcAft>
          </a:pPr>
          <a:r>
            <a:rPr lang="en-US" sz="1400" kern="1200"/>
            <a:t>Reduce technical barriers</a:t>
          </a:r>
        </a:p>
      </dsp:txBody>
      <dsp:txXfrm>
        <a:off x="414510" y="1598604"/>
        <a:ext cx="5480340" cy="372930"/>
      </dsp:txXfrm>
    </dsp:sp>
    <dsp:sp modelId="{C9978C14-2A47-42B0-AD92-801A2753C67F}">
      <dsp:nvSpPr>
        <dsp:cNvPr id="0" name=""/>
        <dsp:cNvSpPr/>
      </dsp:nvSpPr>
      <dsp:spPr>
        <a:xfrm>
          <a:off x="0" y="2420109"/>
          <a:ext cx="78867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B3C9FA-AE84-4B52-A930-CC675B4D37C9}">
      <dsp:nvSpPr>
        <dsp:cNvPr id="0" name=""/>
        <dsp:cNvSpPr/>
      </dsp:nvSpPr>
      <dsp:spPr>
        <a:xfrm>
          <a:off x="394335" y="2213469"/>
          <a:ext cx="552069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622300">
            <a:lnSpc>
              <a:spcPct val="90000"/>
            </a:lnSpc>
            <a:spcBef>
              <a:spcPct val="0"/>
            </a:spcBef>
            <a:spcAft>
              <a:spcPct val="35000"/>
            </a:spcAft>
          </a:pPr>
          <a:r>
            <a:rPr lang="en-US" sz="1400" kern="1200"/>
            <a:t>Foster interoperbility</a:t>
          </a:r>
        </a:p>
      </dsp:txBody>
      <dsp:txXfrm>
        <a:off x="414510" y="2233644"/>
        <a:ext cx="5480340" cy="372930"/>
      </dsp:txXfrm>
    </dsp:sp>
    <dsp:sp modelId="{6A12DF10-07EA-4AFE-937B-3970AF3438A4}">
      <dsp:nvSpPr>
        <dsp:cNvPr id="0" name=""/>
        <dsp:cNvSpPr/>
      </dsp:nvSpPr>
      <dsp:spPr>
        <a:xfrm>
          <a:off x="0" y="3055149"/>
          <a:ext cx="78867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382E57-5D6B-44EE-B9E8-8C258C6430CD}">
      <dsp:nvSpPr>
        <dsp:cNvPr id="0" name=""/>
        <dsp:cNvSpPr/>
      </dsp:nvSpPr>
      <dsp:spPr>
        <a:xfrm>
          <a:off x="394335" y="2848508"/>
          <a:ext cx="552069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622300">
            <a:lnSpc>
              <a:spcPct val="90000"/>
            </a:lnSpc>
            <a:spcBef>
              <a:spcPct val="0"/>
            </a:spcBef>
            <a:spcAft>
              <a:spcPct val="35000"/>
            </a:spcAft>
          </a:pPr>
          <a:r>
            <a:rPr lang="en-US" sz="1400" kern="1200"/>
            <a:t>Manufactures, networks operators and consumers</a:t>
          </a:r>
        </a:p>
      </dsp:txBody>
      <dsp:txXfrm>
        <a:off x="414510" y="2868683"/>
        <a:ext cx="5480340" cy="372930"/>
      </dsp:txXfrm>
    </dsp:sp>
    <dsp:sp modelId="{41558806-D9FC-4491-A174-B936384E33F0}">
      <dsp:nvSpPr>
        <dsp:cNvPr id="0" name=""/>
        <dsp:cNvSpPr/>
      </dsp:nvSpPr>
      <dsp:spPr>
        <a:xfrm>
          <a:off x="0" y="3690189"/>
          <a:ext cx="78867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0742AD-A799-4C28-A2C9-DD5A758D5AE2}">
      <dsp:nvSpPr>
        <dsp:cNvPr id="0" name=""/>
        <dsp:cNvSpPr/>
      </dsp:nvSpPr>
      <dsp:spPr>
        <a:xfrm>
          <a:off x="394335" y="3483549"/>
          <a:ext cx="552069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622300">
            <a:lnSpc>
              <a:spcPct val="90000"/>
            </a:lnSpc>
            <a:spcBef>
              <a:spcPct val="0"/>
            </a:spcBef>
            <a:spcAft>
              <a:spcPct val="35000"/>
            </a:spcAft>
          </a:pPr>
          <a:r>
            <a:rPr lang="en-US" sz="1400" kern="1200"/>
            <a:t>Reduce negative impacts oont he environment</a:t>
          </a:r>
        </a:p>
      </dsp:txBody>
      <dsp:txXfrm>
        <a:off x="414510" y="3503724"/>
        <a:ext cx="548034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835100-3396-4D96-96C5-F3EF3F03BB42}" type="datetimeFigureOut">
              <a:rPr lang="en-GB" smtClean="0"/>
              <a:t>16/05/2018</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545D8F-7585-4831-8BED-92796414661C}" type="slidenum">
              <a:rPr lang="en-GB" smtClean="0"/>
              <a:t>‹#›</a:t>
            </a:fld>
            <a:endParaRPr lang="en-GB"/>
          </a:p>
        </p:txBody>
      </p:sp>
    </p:spTree>
    <p:extLst>
      <p:ext uri="{BB962C8B-B14F-4D97-AF65-F5344CB8AC3E}">
        <p14:creationId xmlns:p14="http://schemas.microsoft.com/office/powerpoint/2010/main" val="128183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45D8F-7585-4831-8BED-92796414661C}" type="slidenum">
              <a:rPr lang="en-GB" smtClean="0"/>
              <a:t>2</a:t>
            </a:fld>
            <a:endParaRPr lang="en-GB"/>
          </a:p>
        </p:txBody>
      </p:sp>
    </p:spTree>
    <p:extLst>
      <p:ext uri="{BB962C8B-B14F-4D97-AF65-F5344CB8AC3E}">
        <p14:creationId xmlns:p14="http://schemas.microsoft.com/office/powerpoint/2010/main" val="118862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76338" y="1233488"/>
            <a:ext cx="4445000" cy="33337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858A5C2-D2A0-45CE-A5DC-2274D3AE8381}" type="slidenum">
              <a:rPr lang="es-ES_tradnl" smtClean="0"/>
              <a:t>4</a:t>
            </a:fld>
            <a:endParaRPr lang="es-ES_tradnl"/>
          </a:p>
        </p:txBody>
      </p:sp>
    </p:spTree>
    <p:extLst>
      <p:ext uri="{BB962C8B-B14F-4D97-AF65-F5344CB8AC3E}">
        <p14:creationId xmlns:p14="http://schemas.microsoft.com/office/powerpoint/2010/main" val="186463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76338" y="1233488"/>
            <a:ext cx="4445000" cy="3333750"/>
          </a:xfrm>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slide I would like to present some of the problems encountered by countries in managing e-waste, starting from the lack of an internationally agreed definition of e-waste, moving to the problem of e-waste dispersion and the specific criticalities faced by developing countries. </a:t>
            </a:r>
          </a:p>
          <a:p>
            <a:endParaRPr lang="en-US"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lack of definitions hinders country’s ability to compile harmonized statistics and consequently to have a clear picture of where to streamline resources. Setting targets and measuring progress of both national e-waste management systems and projects might also be inhibited.  Furthermore, this issue hinders efforts to prevent illegal traffic.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in absence of a common definition, it is not possible to have homogeneous reporting systems, which in turn prevent the comparability of national statistics. In addition to this, manufacturers operating in various countries might find it difficult and onerous to comply with different reporting obligations.</a:t>
            </a:r>
          </a:p>
          <a:p>
            <a:endParaRPr lang="en-US"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Dispersed waste refers to </a:t>
            </a:r>
            <a:r>
              <a:rPr lang="en-US" sz="1200" kern="1200" dirty="0" err="1" smtClean="0">
                <a:solidFill>
                  <a:schemeClr val="tx1"/>
                </a:solidFill>
                <a:effectLst/>
                <a:latin typeface="+mn-lt"/>
                <a:ea typeface="+mn-ea"/>
                <a:cs typeface="+mn-cs"/>
              </a:rPr>
              <a:t>EoL</a:t>
            </a:r>
            <a:r>
              <a:rPr lang="en-US" sz="1200" kern="1200" dirty="0" smtClean="0">
                <a:solidFill>
                  <a:schemeClr val="tx1"/>
                </a:solidFill>
                <a:effectLst/>
                <a:latin typeface="+mn-lt"/>
                <a:ea typeface="+mn-ea"/>
                <a:cs typeface="+mn-cs"/>
              </a:rPr>
              <a:t> equipment that is not being managed by the official system nor by the informal channel. It constitutes an almost physiological fraction of e-waste generated in every country, industrialized and developing, and represents an economic and environmental cost.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 of the e-waste collected is intercepted by the informal sector. The most valuable part of WEEE generated normally eludes the official system. Informal sector often does not comply with legal requirements and best practices, nor are they registered with the relevant authorities, or have requested for a permit or underwent independent audits.</a:t>
            </a:r>
          </a:p>
          <a:p>
            <a:endParaRPr lang="en-US"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Transboundary movements of e-waste represent a significant fraction of e-waste generated in industrialized countries amounting at approximately 50-80%. Due to ambiguous definitions for e-waste and used EEE it is difficult to distinguish between these two categories, hence contrasting the illegal traffic of e-waste, especially as e-waste is shipped as used equipment.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Reaching an agreement on definitions, classifications and trade codes would certainly contribute to address these issues.</a:t>
            </a:r>
            <a:r>
              <a:rPr lang="en-US" sz="1200" kern="1200" baseline="0" dirty="0" smtClean="0">
                <a:solidFill>
                  <a:schemeClr val="tx1"/>
                </a:solidFill>
                <a:effectLst/>
                <a:latin typeface="+mn-lt"/>
                <a:ea typeface="+mn-ea"/>
                <a:cs typeface="+mn-cs"/>
              </a:rPr>
              <a:t> </a:t>
            </a:r>
          </a:p>
          <a:p>
            <a:endParaRPr lang="en-US"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the consumption of electric and electronic equipment in developing countries is rising, developing countries are still responsible for a negligible fraction of e-waste generation</a:t>
            </a:r>
            <a:r>
              <a:rPr lang="en-US" dirty="0" smtClean="0">
                <a:effectLst/>
              </a:rPr>
              <a:t> </a:t>
            </a:r>
            <a:r>
              <a:rPr lang="en-US" sz="1200" kern="1200" dirty="0" smtClean="0">
                <a:solidFill>
                  <a:schemeClr val="tx1"/>
                </a:solidFill>
                <a:effectLst/>
                <a:latin typeface="+mn-lt"/>
                <a:ea typeface="+mn-ea"/>
                <a:cs typeface="+mn-cs"/>
              </a:rPr>
              <a:t>For instance, by the year 2030, the developing world is forecast to discard 600 million of personal computers annually, twice the amount generated by industrialized countries. The fact that most electrical and electronic equipment in developing countries is imported means also that these countries often lack the expertise to recycle equipment effectively. In addition, a significant part of these EEE are of poor quality and imported even if nearing their end-of-life. This factor contributes to the increasing rate in the generation of e-waste. In parallel, some developing countries are introducing incentives to support the electrical and electronic industry by subsidizing sales of EEE. In the not that far future these equipment will become waste and the lack of a national system for their management will have severe consequences on human health and the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developing countries have introduced provisions on e-waste, but only within more generic legislation on wastes and hazardous wastes. National waste regulations are not suitable to allocate clear responsibilities on all stakeholders involved and set up a country-wide e-waste handling and management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Lack of e-waste management legislation is often correlated with the absence of adequate recycling technologies. Given that law normally tries to fit the capabilities of a country, policy-makers might be reluctant to impose processing standards when the technology necessary to comply with them is not currently available in the country.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Lack of data relative to EEE and WEEE markets hinders governments’ capacity to understand e-waste-related problems and opportunities in each specific country.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Usually, developing countries have a predominant organized informal sector, especially for the collection and recycling phases of the </a:t>
            </a:r>
            <a:r>
              <a:rPr lang="en-US" sz="1200" kern="1200" dirty="0" err="1" smtClean="0">
                <a:solidFill>
                  <a:schemeClr val="tx1"/>
                </a:solidFill>
                <a:effectLst/>
                <a:latin typeface="+mn-lt"/>
                <a:ea typeface="+mn-ea"/>
                <a:cs typeface="+mn-cs"/>
              </a:rPr>
              <a:t>EoL</a:t>
            </a:r>
            <a:r>
              <a:rPr lang="en-US" sz="1200" kern="1200" dirty="0" smtClean="0">
                <a:solidFill>
                  <a:schemeClr val="tx1"/>
                </a:solidFill>
                <a:effectLst/>
                <a:latin typeface="+mn-lt"/>
                <a:ea typeface="+mn-ea"/>
                <a:cs typeface="+mn-cs"/>
              </a:rPr>
              <a:t> chain.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altLang="en-US" dirty="0" smtClean="0"/>
          </a:p>
        </p:txBody>
      </p:sp>
      <p:sp>
        <p:nvSpPr>
          <p:cNvPr id="4" name="Espace réservé du numéro de diapositive 3"/>
          <p:cNvSpPr>
            <a:spLocks noGrp="1"/>
          </p:cNvSpPr>
          <p:nvPr>
            <p:ph type="sldNum" sz="quarter" idx="10"/>
          </p:nvPr>
        </p:nvSpPr>
        <p:spPr/>
        <p:txBody>
          <a:bodyPr/>
          <a:lstStyle/>
          <a:p>
            <a:fld id="{3858A5C2-D2A0-45CE-A5DC-2274D3AE8381}" type="slidenum">
              <a:rPr lang="es-ES_tradnl" smtClean="0"/>
              <a:t>5</a:t>
            </a:fld>
            <a:endParaRPr lang="es-ES_tradnl"/>
          </a:p>
        </p:txBody>
      </p:sp>
    </p:spTree>
    <p:extLst>
      <p:ext uri="{BB962C8B-B14F-4D97-AF65-F5344CB8AC3E}">
        <p14:creationId xmlns:p14="http://schemas.microsoft.com/office/powerpoint/2010/main" val="1154885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9F10A-F794-4FF5-9A50-187AB756E13C}" type="slidenum">
              <a:rPr lang="es-ES_tradnl" smtClean="0"/>
              <a:t>6</a:t>
            </a:fld>
            <a:endParaRPr lang="es-ES_tradnl"/>
          </a:p>
        </p:txBody>
      </p:sp>
    </p:spTree>
    <p:extLst>
      <p:ext uri="{BB962C8B-B14F-4D97-AF65-F5344CB8AC3E}">
        <p14:creationId xmlns:p14="http://schemas.microsoft.com/office/powerpoint/2010/main" val="2260178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958850"/>
            <a:ext cx="4441825" cy="3332163"/>
          </a:xfrm>
        </p:spPr>
      </p:sp>
      <p:sp>
        <p:nvSpPr>
          <p:cNvPr id="3" name="Notes Placeholder 2"/>
          <p:cNvSpPr>
            <a:spLocks noGrp="1"/>
          </p:cNvSpPr>
          <p:nvPr>
            <p:ph type="body" idx="1"/>
          </p:nvPr>
        </p:nvSpPr>
        <p:spPr/>
        <p:txBody>
          <a:bodyPr/>
          <a:lstStyle/>
          <a:p>
            <a:pPr fontAlgn="base"/>
            <a:endParaRPr lang="es-ES_tradnl" dirty="0"/>
          </a:p>
        </p:txBody>
      </p:sp>
      <p:sp>
        <p:nvSpPr>
          <p:cNvPr id="4" name="Slide Number Placeholder 3"/>
          <p:cNvSpPr>
            <a:spLocks noGrp="1"/>
          </p:cNvSpPr>
          <p:nvPr>
            <p:ph type="sldNum" sz="quarter" idx="10"/>
          </p:nvPr>
        </p:nvSpPr>
        <p:spPr/>
        <p:txBody>
          <a:bodyPr/>
          <a:lstStyle/>
          <a:p>
            <a:fld id="{7E7315D6-31E1-4F72-8CC7-C1CEBFE18855}" type="slidenum">
              <a:rPr lang="es-ES_tradnl" smtClean="0"/>
              <a:t>7</a:t>
            </a:fld>
            <a:endParaRPr lang="es-ES_tradnl"/>
          </a:p>
        </p:txBody>
      </p:sp>
    </p:spTree>
    <p:extLst>
      <p:ext uri="{BB962C8B-B14F-4D97-AF65-F5344CB8AC3E}">
        <p14:creationId xmlns:p14="http://schemas.microsoft.com/office/powerpoint/2010/main" val="2076937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lumMod val="60000"/>
                  <a:lumOff val="40000"/>
                </a:schemeClr>
              </a:buClr>
              <a:buFont typeface="Wingdings" panose="05000000000000000000" pitchFamily="2" charset="2"/>
              <a:buNone/>
            </a:pPr>
            <a:endParaRPr lang="es-ES_tradnl" dirty="0"/>
          </a:p>
        </p:txBody>
      </p:sp>
      <p:sp>
        <p:nvSpPr>
          <p:cNvPr id="4" name="Slide Number Placeholder 3"/>
          <p:cNvSpPr>
            <a:spLocks noGrp="1"/>
          </p:cNvSpPr>
          <p:nvPr>
            <p:ph type="sldNum" sz="quarter" idx="10"/>
          </p:nvPr>
        </p:nvSpPr>
        <p:spPr/>
        <p:txBody>
          <a:bodyPr/>
          <a:lstStyle/>
          <a:p>
            <a:fld id="{47A9F10A-F794-4FF5-9A50-187AB756E13C}" type="slidenum">
              <a:rPr lang="es-ES_tradnl" smtClean="0"/>
              <a:t>10</a:t>
            </a:fld>
            <a:endParaRPr lang="es-ES_tradnl"/>
          </a:p>
        </p:txBody>
      </p:sp>
    </p:spTree>
    <p:extLst>
      <p:ext uri="{BB962C8B-B14F-4D97-AF65-F5344CB8AC3E}">
        <p14:creationId xmlns:p14="http://schemas.microsoft.com/office/powerpoint/2010/main" val="100647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lumMod val="60000"/>
                  <a:lumOff val="40000"/>
                </a:schemeClr>
              </a:buClr>
              <a:buFont typeface="Wingdings" panose="05000000000000000000" pitchFamily="2" charset="2"/>
              <a:buNone/>
            </a:pPr>
            <a:endParaRPr lang="es-ES_tradnl" dirty="0"/>
          </a:p>
        </p:txBody>
      </p:sp>
      <p:sp>
        <p:nvSpPr>
          <p:cNvPr id="4" name="Slide Number Placeholder 3"/>
          <p:cNvSpPr>
            <a:spLocks noGrp="1"/>
          </p:cNvSpPr>
          <p:nvPr>
            <p:ph type="sldNum" sz="quarter" idx="10"/>
          </p:nvPr>
        </p:nvSpPr>
        <p:spPr/>
        <p:txBody>
          <a:bodyPr/>
          <a:lstStyle/>
          <a:p>
            <a:fld id="{47A9F10A-F794-4FF5-9A50-187AB756E13C}" type="slidenum">
              <a:rPr lang="es-ES_tradnl" smtClean="0"/>
              <a:t>11</a:t>
            </a:fld>
            <a:endParaRPr lang="es-ES_tradnl"/>
          </a:p>
        </p:txBody>
      </p:sp>
    </p:spTree>
    <p:extLst>
      <p:ext uri="{BB962C8B-B14F-4D97-AF65-F5344CB8AC3E}">
        <p14:creationId xmlns:p14="http://schemas.microsoft.com/office/powerpoint/2010/main" val="4057867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45D8F-7585-4831-8BED-92796414661C}" type="slidenum">
              <a:rPr lang="en-GB" smtClean="0"/>
              <a:t>12</a:t>
            </a:fld>
            <a:endParaRPr lang="en-GB"/>
          </a:p>
        </p:txBody>
      </p:sp>
    </p:spTree>
    <p:extLst>
      <p:ext uri="{BB962C8B-B14F-4D97-AF65-F5344CB8AC3E}">
        <p14:creationId xmlns:p14="http://schemas.microsoft.com/office/powerpoint/2010/main" val="300949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FE81BA-C155-4560-B792-BC6AE8AF70B8}"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09331-9EF4-4A89-80E9-0025B98C082D}" type="slidenum">
              <a:rPr lang="en-US" smtClean="0"/>
              <a:t>‹#›</a:t>
            </a:fld>
            <a:endParaRPr lang="en-US"/>
          </a:p>
        </p:txBody>
      </p:sp>
    </p:spTree>
    <p:extLst>
      <p:ext uri="{BB962C8B-B14F-4D97-AF65-F5344CB8AC3E}">
        <p14:creationId xmlns:p14="http://schemas.microsoft.com/office/powerpoint/2010/main" val="35333512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F337F6-7FED-4DE8-8AAA-D377D2B1DC11}"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09331-9EF4-4A89-80E9-0025B98C082D}" type="slidenum">
              <a:rPr lang="en-US" smtClean="0"/>
              <a:t>‹#›</a:t>
            </a:fld>
            <a:endParaRPr lang="en-US"/>
          </a:p>
        </p:txBody>
      </p:sp>
    </p:spTree>
    <p:extLst>
      <p:ext uri="{BB962C8B-B14F-4D97-AF65-F5344CB8AC3E}">
        <p14:creationId xmlns:p14="http://schemas.microsoft.com/office/powerpoint/2010/main" val="3773641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46F3D8-E6E7-4797-938F-DE2BA669C3ED}"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09331-9EF4-4A89-80E9-0025B98C082D}" type="slidenum">
              <a:rPr lang="en-US" smtClean="0"/>
              <a:t>‹#›</a:t>
            </a:fld>
            <a:endParaRPr lang="en-US"/>
          </a:p>
        </p:txBody>
      </p:sp>
    </p:spTree>
    <p:extLst>
      <p:ext uri="{BB962C8B-B14F-4D97-AF65-F5344CB8AC3E}">
        <p14:creationId xmlns:p14="http://schemas.microsoft.com/office/powerpoint/2010/main" val="3683588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b="1"/>
            </a:lvl1pPr>
          </a:lstStyle>
          <a:p>
            <a:r>
              <a:rPr lang="en-US" smtClean="0"/>
              <a:t>Click to edit Master title style</a:t>
            </a:r>
            <a:endParaRPr lang="en-US" dirty="0"/>
          </a:p>
        </p:txBody>
      </p:sp>
      <p:sp>
        <p:nvSpPr>
          <p:cNvPr id="7" name="Content Placeholder 6"/>
          <p:cNvSpPr>
            <a:spLocks noGrp="1"/>
          </p:cNvSpPr>
          <p:nvPr>
            <p:ph sz="quarter" idx="10"/>
          </p:nvPr>
        </p:nvSpPr>
        <p:spPr>
          <a:xfrm>
            <a:off x="381000" y="1371600"/>
            <a:ext cx="8382000" cy="5181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4"/>
          <p:cNvSpPr>
            <a:spLocks noGrp="1"/>
          </p:cNvSpPr>
          <p:nvPr>
            <p:ph type="body" sz="quarter" idx="11"/>
          </p:nvPr>
        </p:nvSpPr>
        <p:spPr>
          <a:xfrm>
            <a:off x="5334000" y="747444"/>
            <a:ext cx="3505200" cy="381000"/>
          </a:xfrm>
        </p:spPr>
        <p:txBody>
          <a:bodyPr>
            <a:noAutofit/>
          </a:bodyPr>
          <a:lstStyle>
            <a:lvl1pPr algn="r">
              <a:defRPr sz="135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8401297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372C6E-93A7-409E-AA4C-CEE1E7DC9DC1}" type="datetime1">
              <a:rPr lang="en-US" smtClean="0">
                <a:solidFill>
                  <a:prstClr val="black">
                    <a:tint val="75000"/>
                  </a:prstClr>
                </a:solidFill>
              </a:rPr>
              <a:t>5/16/2018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07EDA7-6294-483B-8239-2330DFEBA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33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2634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21D6EB-6700-417E-83C7-D78835EE0556}"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09331-9EF4-4A89-80E9-0025B98C082D}" type="slidenum">
              <a:rPr lang="en-US" smtClean="0"/>
              <a:t>‹#›</a:t>
            </a:fld>
            <a:endParaRPr lang="en-US"/>
          </a:p>
        </p:txBody>
      </p:sp>
    </p:spTree>
    <p:extLst>
      <p:ext uri="{BB962C8B-B14F-4D97-AF65-F5344CB8AC3E}">
        <p14:creationId xmlns:p14="http://schemas.microsoft.com/office/powerpoint/2010/main" val="27994027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D4F7F2-0AB0-47EF-AFCD-2AEE30DC53AF}"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09331-9EF4-4A89-80E9-0025B98C082D}" type="slidenum">
              <a:rPr lang="en-US" smtClean="0"/>
              <a:t>‹#›</a:t>
            </a:fld>
            <a:endParaRPr lang="en-US"/>
          </a:p>
        </p:txBody>
      </p:sp>
    </p:spTree>
    <p:extLst>
      <p:ext uri="{BB962C8B-B14F-4D97-AF65-F5344CB8AC3E}">
        <p14:creationId xmlns:p14="http://schemas.microsoft.com/office/powerpoint/2010/main" val="461441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BD120A-474A-44EB-8702-ADB68F1DB3C9}"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09331-9EF4-4A89-80E9-0025B98C082D}" type="slidenum">
              <a:rPr lang="en-US" smtClean="0"/>
              <a:t>‹#›</a:t>
            </a:fld>
            <a:endParaRPr lang="en-US"/>
          </a:p>
        </p:txBody>
      </p:sp>
    </p:spTree>
    <p:extLst>
      <p:ext uri="{BB962C8B-B14F-4D97-AF65-F5344CB8AC3E}">
        <p14:creationId xmlns:p14="http://schemas.microsoft.com/office/powerpoint/2010/main" val="228184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FE4D46-A9EA-4401-A5B6-B2DAB7806ACD}" type="datetime1">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909331-9EF4-4A89-80E9-0025B98C082D}" type="slidenum">
              <a:rPr lang="en-US" smtClean="0"/>
              <a:t>‹#›</a:t>
            </a:fld>
            <a:endParaRPr lang="en-US"/>
          </a:p>
        </p:txBody>
      </p:sp>
    </p:spTree>
    <p:extLst>
      <p:ext uri="{BB962C8B-B14F-4D97-AF65-F5344CB8AC3E}">
        <p14:creationId xmlns:p14="http://schemas.microsoft.com/office/powerpoint/2010/main" val="334455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A41A90-0B8A-421D-BAD1-00643540B0B7}" type="datetime1">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909331-9EF4-4A89-80E9-0025B98C082D}" type="slidenum">
              <a:rPr lang="en-US" smtClean="0"/>
              <a:t>‹#›</a:t>
            </a:fld>
            <a:endParaRPr lang="en-US"/>
          </a:p>
        </p:txBody>
      </p:sp>
    </p:spTree>
    <p:extLst>
      <p:ext uri="{BB962C8B-B14F-4D97-AF65-F5344CB8AC3E}">
        <p14:creationId xmlns:p14="http://schemas.microsoft.com/office/powerpoint/2010/main" val="42468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C83B6-9334-43E8-932B-DDD6AA21E350}" type="datetime1">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909331-9EF4-4A89-80E9-0025B98C082D}" type="slidenum">
              <a:rPr lang="en-US" smtClean="0"/>
              <a:t>‹#›</a:t>
            </a:fld>
            <a:endParaRPr lang="en-US"/>
          </a:p>
        </p:txBody>
      </p:sp>
    </p:spTree>
    <p:extLst>
      <p:ext uri="{BB962C8B-B14F-4D97-AF65-F5344CB8AC3E}">
        <p14:creationId xmlns:p14="http://schemas.microsoft.com/office/powerpoint/2010/main" val="102674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A7B1F-B550-41D6-924A-4E1B1DBBAB40}"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09331-9EF4-4A89-80E9-0025B98C082D}" type="slidenum">
              <a:rPr lang="en-US" smtClean="0"/>
              <a:t>‹#›</a:t>
            </a:fld>
            <a:endParaRPr lang="en-US"/>
          </a:p>
        </p:txBody>
      </p:sp>
    </p:spTree>
    <p:extLst>
      <p:ext uri="{BB962C8B-B14F-4D97-AF65-F5344CB8AC3E}">
        <p14:creationId xmlns:p14="http://schemas.microsoft.com/office/powerpoint/2010/main" val="214674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E031F-1E32-4C26-8F16-7B0292319744}"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09331-9EF4-4A89-80E9-0025B98C082D}" type="slidenum">
              <a:rPr lang="en-US" smtClean="0"/>
              <a:t>‹#›</a:t>
            </a:fld>
            <a:endParaRPr lang="en-US"/>
          </a:p>
        </p:txBody>
      </p:sp>
    </p:spTree>
    <p:extLst>
      <p:ext uri="{BB962C8B-B14F-4D97-AF65-F5344CB8AC3E}">
        <p14:creationId xmlns:p14="http://schemas.microsoft.com/office/powerpoint/2010/main" val="88753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1A49E-99C4-4E6B-AC6E-5610C11B17E2}" type="datetime1">
              <a:rPr lang="en-US" smtClean="0"/>
              <a:t>5/16/2018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09331-9EF4-4A89-80E9-0025B98C082D}" type="slidenum">
              <a:rPr lang="en-US" smtClean="0"/>
              <a:t>‹#›</a:t>
            </a:fld>
            <a:endParaRPr lang="en-US"/>
          </a:p>
        </p:txBody>
      </p:sp>
    </p:spTree>
    <p:extLst>
      <p:ext uri="{BB962C8B-B14F-4D97-AF65-F5344CB8AC3E}">
        <p14:creationId xmlns:p14="http://schemas.microsoft.com/office/powerpoint/2010/main" val="2774373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1" kern="1200">
          <a:solidFill>
            <a:srgbClr val="000099"/>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FF"/>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0000"/>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99FF"/>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69900"/>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1E8BE2-C0FC-4AE1-A5E7-CCC756AA6898}" type="datetime1">
              <a:rPr lang="en-US" smtClean="0">
                <a:solidFill>
                  <a:prstClr val="black">
                    <a:tint val="75000"/>
                  </a:prstClr>
                </a:solidFill>
              </a:rPr>
              <a:t>5/16/2018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07EDA7-6294-483B-8239-2330DFEBA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477217"/>
      </p:ext>
    </p:extLst>
  </p:cSld>
  <p:clrMap bg1="lt1" tx1="dk1" bg2="lt2" tx2="dk2" accent1="accent1" accent2="accent2" accent3="accent3" accent4="accent4" accent5="accent5" accent6="accent6" hlink="hlink" folHlink="folHlink"/>
  <p:sldLayoutIdLst>
    <p:sldLayoutId id="2147483760" r:id="rId1"/>
    <p:sldLayoutId id="214748376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3.png"/><Relationship Id="rId4" Type="http://schemas.openxmlformats.org/officeDocument/2006/relationships/image" Target="../media/image21.jpe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7.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3.png"/><Relationship Id="rId5" Type="http://schemas.openxmlformats.org/officeDocument/2006/relationships/diagramData" Target="../diagrams/data1.xml"/><Relationship Id="rId10" Type="http://schemas.openxmlformats.org/officeDocument/2006/relationships/image" Target="../media/image29.jpeg"/><Relationship Id="rId4" Type="http://schemas.openxmlformats.org/officeDocument/2006/relationships/image" Target="../media/image28.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3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3.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64947"/>
            <a:ext cx="9144000" cy="4089399"/>
          </a:xfrm>
        </p:spPr>
        <p:txBody>
          <a:bodyPr>
            <a:noAutofit/>
          </a:bodyPr>
          <a:lstStyle/>
          <a:p>
            <a:r>
              <a:rPr lang="en-US" sz="2800" dirty="0" smtClean="0"/>
              <a:t/>
            </a:r>
            <a:br>
              <a:rPr lang="en-US" sz="2800" dirty="0" smtClean="0"/>
            </a:br>
            <a:r>
              <a:rPr lang="en-US" sz="2800" dirty="0"/>
              <a:t/>
            </a:r>
            <a:br>
              <a:rPr lang="en-US" sz="2800" dirty="0"/>
            </a:br>
            <a:r>
              <a:rPr lang="en-US" sz="2400" dirty="0" smtClean="0"/>
              <a:t>THE 3</a:t>
            </a:r>
            <a:r>
              <a:rPr lang="en-US" sz="2400" baseline="30000" dirty="0" smtClean="0"/>
              <a:t>RD</a:t>
            </a:r>
            <a:r>
              <a:rPr lang="en-US" sz="2400" dirty="0" smtClean="0"/>
              <a:t> </a:t>
            </a:r>
            <a:r>
              <a:rPr lang="en-GB" sz="2400" dirty="0" smtClean="0"/>
              <a:t>EACO </a:t>
            </a:r>
            <a:r>
              <a:rPr lang="en-GB" sz="2400" dirty="0"/>
              <a:t>REGIONAL WORKSHOP ON SUSTAINABLE E-WASTE MANAGEMENT IN THE EAST AFRICAN </a:t>
            </a:r>
            <a:r>
              <a:rPr lang="en-GB" sz="2400" dirty="0" smtClean="0"/>
              <a:t>REGION (14</a:t>
            </a:r>
            <a:r>
              <a:rPr lang="en-GB" sz="2400" baseline="30000" dirty="0" smtClean="0"/>
              <a:t>TH</a:t>
            </a:r>
            <a:r>
              <a:rPr lang="en-GB" sz="2400" dirty="0" smtClean="0"/>
              <a:t> -16</a:t>
            </a:r>
            <a:r>
              <a:rPr lang="en-GB" sz="2400" baseline="30000" dirty="0" smtClean="0"/>
              <a:t>TH</a:t>
            </a:r>
            <a:r>
              <a:rPr lang="en-GB" sz="2400" dirty="0" smtClean="0"/>
              <a:t> MAY 2017, KIGALI RWANDA)</a:t>
            </a:r>
            <a:r>
              <a:rPr lang="en-US" dirty="0"/>
              <a:t/>
            </a:r>
            <a:br>
              <a:rPr lang="en-US" dirty="0"/>
            </a:br>
            <a:r>
              <a:rPr lang="en-US" sz="2800" dirty="0"/>
              <a:t/>
            </a:r>
            <a:br>
              <a:rPr lang="en-US" sz="2800" dirty="0"/>
            </a:br>
            <a:r>
              <a:rPr lang="en-US" sz="2000" dirty="0" smtClean="0">
                <a:solidFill>
                  <a:srgbClr val="FF0000"/>
                </a:solidFill>
              </a:rPr>
              <a:t>ITU-T SG5RG -AFR WORK ON E-WASTE MANAGEMENT</a:t>
            </a:r>
            <a:br>
              <a:rPr lang="en-US" sz="2000" dirty="0" smtClean="0">
                <a:solidFill>
                  <a:srgbClr val="FF0000"/>
                </a:solidFill>
              </a:rPr>
            </a:br>
            <a:r>
              <a:rPr lang="en-US" sz="2000" dirty="0" smtClean="0">
                <a:solidFill>
                  <a:srgbClr val="FF0000"/>
                </a:solidFill>
              </a:rPr>
              <a:t/>
            </a:r>
            <a:br>
              <a:rPr lang="en-US" sz="2000" dirty="0" smtClean="0">
                <a:solidFill>
                  <a:srgbClr val="FF0000"/>
                </a:solidFill>
              </a:rPr>
            </a:br>
            <a:r>
              <a:rPr lang="en-US" sz="1400" dirty="0" smtClean="0"/>
              <a:t>HELEN C NAKIGULI</a:t>
            </a:r>
            <a:br>
              <a:rPr lang="en-US" sz="1400" dirty="0" smtClean="0"/>
            </a:br>
            <a:r>
              <a:rPr lang="en-US" sz="1400" dirty="0" smtClean="0"/>
              <a:t>SENIOR OFFICER ENVIRONMENT MANAGEMENT, UGANDA COMMUNICATIONS COMMISSION</a:t>
            </a:r>
            <a:br>
              <a:rPr lang="en-US" sz="1400" dirty="0" smtClean="0"/>
            </a:br>
            <a:r>
              <a:rPr lang="en-US" sz="1400" dirty="0" smtClean="0"/>
              <a:t>CHAIR – ITU-T SG5RG AFR AND QN 7/5 ASSOCIATE REPPORTUER </a:t>
            </a:r>
            <a:endParaRPr lang="en-US" sz="1400" dirty="0">
              <a:solidFill>
                <a:srgbClr val="0000FF"/>
              </a:solidFill>
            </a:endParaRPr>
          </a:p>
        </p:txBody>
      </p:sp>
      <p:pic>
        <p:nvPicPr>
          <p:cNvPr id="4" name="Picture 3"/>
          <p:cNvPicPr>
            <a:picLocks noChangeAspect="1"/>
          </p:cNvPicPr>
          <p:nvPr/>
        </p:nvPicPr>
        <p:blipFill>
          <a:blip r:embed="rId2"/>
          <a:stretch>
            <a:fillRect/>
          </a:stretch>
        </p:blipFill>
        <p:spPr>
          <a:xfrm>
            <a:off x="0" y="4542594"/>
            <a:ext cx="9144000" cy="2308757"/>
          </a:xfrm>
          <a:prstGeom prst="rect">
            <a:avLst/>
          </a:prstGeom>
        </p:spPr>
      </p:pic>
      <p:pic>
        <p:nvPicPr>
          <p:cNvPr id="5" name="Picture 4"/>
          <p:cNvPicPr>
            <a:picLocks noChangeAspect="1"/>
          </p:cNvPicPr>
          <p:nvPr/>
        </p:nvPicPr>
        <p:blipFill>
          <a:blip r:embed="rId3"/>
          <a:stretch>
            <a:fillRect/>
          </a:stretch>
        </p:blipFill>
        <p:spPr>
          <a:xfrm>
            <a:off x="2424792" y="834386"/>
            <a:ext cx="4608451" cy="940500"/>
          </a:xfrm>
          <a:prstGeom prst="rect">
            <a:avLst/>
          </a:prstGeom>
        </p:spPr>
      </p:pic>
    </p:spTree>
    <p:extLst>
      <p:ext uri="{BB962C8B-B14F-4D97-AF65-F5344CB8AC3E}">
        <p14:creationId xmlns:p14="http://schemas.microsoft.com/office/powerpoint/2010/main" val="2660897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07033" y="1364237"/>
            <a:ext cx="8526414" cy="271733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350" dirty="0">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3298929" y="1788982"/>
            <a:ext cx="5105632" cy="323165"/>
          </a:xfrm>
          <a:prstGeom prst="rect">
            <a:avLst/>
          </a:prstGeom>
          <a:noFill/>
        </p:spPr>
        <p:txBody>
          <a:bodyPr wrap="square" rtlCol="0">
            <a:spAutoFit/>
          </a:bodyPr>
          <a:lstStyle/>
          <a:p>
            <a:pPr algn="ctr"/>
            <a:r>
              <a:rPr lang="es-ES_tradnl" sz="1500" b="1" dirty="0">
                <a:solidFill>
                  <a:srgbClr val="5DE7FB"/>
                </a:solidFill>
                <a:latin typeface="Segoe UI" panose="020B0502040204020203" pitchFamily="34" charset="0"/>
                <a:ea typeface="Segoe UI" panose="020B0502040204020203" pitchFamily="34" charset="0"/>
                <a:cs typeface="Segoe UI" panose="020B0502040204020203" pitchFamily="34" charset="0"/>
              </a:rPr>
              <a:t>“</a:t>
            </a:r>
            <a:r>
              <a:rPr lang="es-ES_tradnl" sz="1350" b="1" dirty="0" err="1">
                <a:solidFill>
                  <a:srgbClr val="5DE7FB"/>
                </a:solidFill>
                <a:latin typeface="Segoe UI" panose="020B0502040204020203" pitchFamily="34" charset="0"/>
                <a:ea typeface="Segoe UI" panose="020B0502040204020203" pitchFamily="34" charset="0"/>
                <a:cs typeface="Segoe UI" panose="020B0502040204020203" pitchFamily="34" charset="0"/>
              </a:rPr>
              <a:t>Linking</a:t>
            </a:r>
            <a:r>
              <a:rPr lang="es-ES_tradnl" sz="1350" b="1" dirty="0">
                <a:solidFill>
                  <a:srgbClr val="5DE7FB"/>
                </a:solidFill>
                <a:latin typeface="Segoe UI" panose="020B0502040204020203" pitchFamily="34" charset="0"/>
                <a:ea typeface="Segoe UI" panose="020B0502040204020203" pitchFamily="34" charset="0"/>
                <a:cs typeface="Segoe UI" panose="020B0502040204020203" pitchFamily="34" charset="0"/>
              </a:rPr>
              <a:t> circular Economy and </a:t>
            </a:r>
            <a:r>
              <a:rPr lang="es-ES_tradnl" sz="1350" b="1" dirty="0" err="1">
                <a:solidFill>
                  <a:srgbClr val="5DE7FB"/>
                </a:solidFill>
                <a:latin typeface="Segoe UI" panose="020B0502040204020203" pitchFamily="34" charset="0"/>
                <a:ea typeface="Segoe UI" panose="020B0502040204020203" pitchFamily="34" charset="0"/>
                <a:cs typeface="Segoe UI" panose="020B0502040204020203" pitchFamily="34" charset="0"/>
              </a:rPr>
              <a:t>industry</a:t>
            </a:r>
            <a:r>
              <a:rPr lang="es-ES_tradnl" sz="1350" b="1" dirty="0">
                <a:solidFill>
                  <a:srgbClr val="5DE7FB"/>
                </a:solidFill>
                <a:latin typeface="Segoe UI" panose="020B0502040204020203" pitchFamily="34" charset="0"/>
                <a:ea typeface="Segoe UI" panose="020B0502040204020203" pitchFamily="34" charset="0"/>
                <a:cs typeface="Segoe UI" panose="020B0502040204020203" pitchFamily="34" charset="0"/>
              </a:rPr>
              <a:t> 4.0”</a:t>
            </a:r>
          </a:p>
        </p:txBody>
      </p:sp>
      <p:sp>
        <p:nvSpPr>
          <p:cNvPr id="20" name="TextBox 19"/>
          <p:cNvSpPr txBox="1"/>
          <p:nvPr/>
        </p:nvSpPr>
        <p:spPr>
          <a:xfrm>
            <a:off x="4529096" y="2039821"/>
            <a:ext cx="2718262" cy="461665"/>
          </a:xfrm>
          <a:prstGeom prst="rect">
            <a:avLst/>
          </a:prstGeom>
          <a:noFill/>
        </p:spPr>
        <p:txBody>
          <a:bodyPr wrap="square" rtlCol="0">
            <a:spAutoFit/>
          </a:bodyPr>
          <a:lstStyle/>
          <a:p>
            <a:pPr algn="ctr"/>
            <a:r>
              <a:rPr lang="es-ES_tradnl"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9-12 </a:t>
            </a:r>
            <a:r>
              <a:rPr lang="es-ES_tradnl" sz="12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April</a:t>
            </a:r>
            <a:r>
              <a:rPr lang="es-ES_tradnl"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br>
              <a:rPr lang="es-ES_tradnl"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s-ES_tradnl" sz="12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Zanzibar</a:t>
            </a:r>
            <a:r>
              <a:rPr lang="es-ES_tradnl"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Tanzania</a:t>
            </a:r>
          </a:p>
        </p:txBody>
      </p:sp>
      <p:sp>
        <p:nvSpPr>
          <p:cNvPr id="25" name="TextBox 24"/>
          <p:cNvSpPr txBox="1"/>
          <p:nvPr/>
        </p:nvSpPr>
        <p:spPr>
          <a:xfrm>
            <a:off x="3396809" y="2447530"/>
            <a:ext cx="5248738" cy="1015663"/>
          </a:xfrm>
          <a:prstGeom prst="rect">
            <a:avLst/>
          </a:prstGeom>
          <a:noFill/>
        </p:spPr>
        <p:txBody>
          <a:bodyPr wrap="square" rtlCol="0">
            <a:spAutoFit/>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The Green Standards Week acts as a global platform for discussion and knowledge-sharing </a:t>
            </a: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in order to raise awareness of the importance of and opportunities for using ICTs to protect the environment, unlock the potential of circular economy and expedite the transition to smart sustainable cities.</a:t>
            </a:r>
            <a:endParaRPr lang="es-ES_tradnl" sz="1350" dirty="0"/>
          </a:p>
        </p:txBody>
      </p:sp>
      <p:sp>
        <p:nvSpPr>
          <p:cNvPr id="26" name="TextBox 25"/>
          <p:cNvSpPr txBox="1"/>
          <p:nvPr/>
        </p:nvSpPr>
        <p:spPr>
          <a:xfrm>
            <a:off x="4247781" y="1494923"/>
            <a:ext cx="3387020" cy="369332"/>
          </a:xfrm>
          <a:prstGeom prst="rect">
            <a:avLst/>
          </a:prstGeom>
          <a:noFill/>
        </p:spPr>
        <p:txBody>
          <a:bodyPr wrap="square" rtlCol="0">
            <a:spAutoFit/>
          </a:bodyPr>
          <a:lstStyle/>
          <a:p>
            <a:pPr algn="ctr"/>
            <a:r>
              <a:rPr lang="es-ES_tradnl" b="1" dirty="0">
                <a:solidFill>
                  <a:schemeClr val="bg1"/>
                </a:solidFill>
                <a:latin typeface="Segoe UI" panose="020B0502040204020203" pitchFamily="34" charset="0"/>
                <a:ea typeface="Segoe UI" panose="020B0502040204020203" pitchFamily="34" charset="0"/>
                <a:cs typeface="Segoe UI" panose="020B0502040204020203" pitchFamily="34" charset="0"/>
              </a:rPr>
              <a:t>8th Green Standards </a:t>
            </a:r>
            <a:r>
              <a:rPr lang="es-ES_tradnl" b="1" dirty="0" err="1">
                <a:solidFill>
                  <a:schemeClr val="bg1"/>
                </a:solidFill>
                <a:latin typeface="Segoe UI" panose="020B0502040204020203" pitchFamily="34" charset="0"/>
                <a:ea typeface="Segoe UI" panose="020B0502040204020203" pitchFamily="34" charset="0"/>
                <a:cs typeface="Segoe UI" panose="020B0502040204020203" pitchFamily="34" charset="0"/>
              </a:rPr>
              <a:t>Week</a:t>
            </a:r>
            <a:endParaRPr lang="es-ES_tradnl"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Rounded Rectangle 26"/>
          <p:cNvSpPr/>
          <p:nvPr/>
        </p:nvSpPr>
        <p:spPr>
          <a:xfrm>
            <a:off x="407033" y="4281178"/>
            <a:ext cx="8526414" cy="156617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350" dirty="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3019742" y="4451925"/>
            <a:ext cx="4172182" cy="323165"/>
          </a:xfrm>
          <a:prstGeom prst="rect">
            <a:avLst/>
          </a:prstGeom>
          <a:noFill/>
        </p:spPr>
        <p:txBody>
          <a:bodyPr wrap="square" rtlCol="0">
            <a:spAutoFit/>
          </a:bodyPr>
          <a:lstStyle/>
          <a:p>
            <a:pPr algn="ctr"/>
            <a:r>
              <a:rPr lang="en-GB" sz="15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ITU-TSG5 RG-AFR meeting</a:t>
            </a:r>
            <a:endParaRPr lang="es-ES_tradnl"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3811473" y="4733398"/>
            <a:ext cx="4153507" cy="300082"/>
          </a:xfrm>
          <a:prstGeom prst="rect">
            <a:avLst/>
          </a:prstGeom>
          <a:noFill/>
        </p:spPr>
        <p:txBody>
          <a:bodyPr wrap="square" rtlCol="0">
            <a:spAutoFit/>
          </a:bodyPr>
          <a:lstStyle/>
          <a:p>
            <a:pPr marL="214313" indent="-214313">
              <a:buFont typeface="Wingdings" panose="05000000000000000000" pitchFamily="2" charset="2"/>
              <a:buChar char="§"/>
            </a:pPr>
            <a:r>
              <a:rPr lang="en-US" sz="135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9</a:t>
            </a:r>
            <a:r>
              <a:rPr lang="en-US" sz="1350" b="1" baseline="30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th</a:t>
            </a:r>
            <a:r>
              <a:rPr lang="en-US" sz="135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April 2018</a:t>
            </a:r>
            <a:endParaRPr lang="es-ES_tradnl" sz="13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351" y="1843908"/>
            <a:ext cx="2688671" cy="1567931"/>
          </a:xfrm>
          <a:prstGeom prst="rect">
            <a:avLst/>
          </a:prstGeom>
        </p:spPr>
      </p:pic>
      <p:sp>
        <p:nvSpPr>
          <p:cNvPr id="4" name="TextBox 3"/>
          <p:cNvSpPr txBox="1"/>
          <p:nvPr/>
        </p:nvSpPr>
        <p:spPr>
          <a:xfrm>
            <a:off x="884792" y="3479686"/>
            <a:ext cx="7660637" cy="300082"/>
          </a:xfrm>
          <a:prstGeom prst="rect">
            <a:avLst/>
          </a:prstGeom>
          <a:noFill/>
        </p:spPr>
        <p:txBody>
          <a:bodyPr wrap="square" rtlCol="0">
            <a:spAutoFit/>
          </a:bodyPr>
          <a:lstStyle/>
          <a:p>
            <a:pPr marL="214313" indent="-214313">
              <a:buFont typeface="Wingdings" panose="05000000000000000000" pitchFamily="2" charset="2"/>
              <a:buChar char="§"/>
            </a:pPr>
            <a:r>
              <a:rPr lang="en-GB" sz="1350" dirty="0">
                <a:solidFill>
                  <a:schemeClr val="bg1"/>
                </a:solidFill>
              </a:rPr>
              <a:t>12th ITU Symposium on ICT, Environment and Climate Change, 9 April 2018</a:t>
            </a:r>
          </a:p>
        </p:txBody>
      </p:sp>
      <p:sp>
        <p:nvSpPr>
          <p:cNvPr id="7" name="TextBox 6"/>
          <p:cNvSpPr txBox="1"/>
          <p:nvPr/>
        </p:nvSpPr>
        <p:spPr>
          <a:xfrm>
            <a:off x="752406" y="231081"/>
            <a:ext cx="8181041" cy="1200329"/>
          </a:xfrm>
          <a:prstGeom prst="rect">
            <a:avLst/>
          </a:prstGeom>
          <a:noFill/>
        </p:spPr>
        <p:txBody>
          <a:bodyPr wrap="square" rtlCol="0">
            <a:spAutoFit/>
          </a:bodyPr>
          <a:lstStyle/>
          <a:p>
            <a:pPr algn="just"/>
            <a:r>
              <a:rPr lang="en-GB" sz="3600" b="1" dirty="0" smtClean="0">
                <a:solidFill>
                  <a:srgbClr val="000099"/>
                </a:solidFill>
                <a:latin typeface="Trebuchet MS" panose="020B0603020202020204" pitchFamily="34" charset="0"/>
                <a:cs typeface="Segoe UI" panose="020B0502040204020203" pitchFamily="34" charset="0"/>
              </a:rPr>
              <a:t>1</a:t>
            </a:r>
            <a:r>
              <a:rPr lang="en-GB" sz="3600" b="1" baseline="30000" dirty="0" smtClean="0">
                <a:solidFill>
                  <a:srgbClr val="000099"/>
                </a:solidFill>
                <a:latin typeface="Trebuchet MS" panose="020B0603020202020204" pitchFamily="34" charset="0"/>
                <a:cs typeface="Segoe UI" panose="020B0502040204020203" pitchFamily="34" charset="0"/>
              </a:rPr>
              <a:t>st</a:t>
            </a:r>
            <a:r>
              <a:rPr lang="en-GB" sz="3600" b="1" dirty="0" smtClean="0">
                <a:solidFill>
                  <a:srgbClr val="000099"/>
                </a:solidFill>
                <a:latin typeface="Trebuchet MS" panose="020B0603020202020204" pitchFamily="34" charset="0"/>
                <a:cs typeface="Segoe UI" panose="020B0502040204020203" pitchFamily="34" charset="0"/>
              </a:rPr>
              <a:t> regional meeting for the study period 2017-2020</a:t>
            </a:r>
            <a:endParaRPr lang="en-US" sz="3600" b="1" dirty="0">
              <a:solidFill>
                <a:srgbClr val="000099"/>
              </a:solidFill>
              <a:latin typeface="Trebuchet MS" panose="020B0603020202020204" pitchFamily="34" charset="0"/>
              <a:cs typeface="Segoe UI" panose="020B0502040204020203" pitchFamily="34" charset="0"/>
            </a:endParaRPr>
          </a:p>
        </p:txBody>
      </p:sp>
      <p:pic>
        <p:nvPicPr>
          <p:cNvPr id="17" name="Picture 16"/>
          <p:cNvPicPr>
            <a:picLocks noChangeAspect="1"/>
          </p:cNvPicPr>
          <p:nvPr/>
        </p:nvPicPr>
        <p:blipFill>
          <a:blip r:embed="rId4"/>
          <a:stretch>
            <a:fillRect/>
          </a:stretch>
        </p:blipFill>
        <p:spPr>
          <a:xfrm>
            <a:off x="653581" y="4375626"/>
            <a:ext cx="2664183" cy="1280271"/>
          </a:xfrm>
          <a:prstGeom prst="rect">
            <a:avLst/>
          </a:prstGeom>
        </p:spPr>
      </p:pic>
      <p:pic>
        <p:nvPicPr>
          <p:cNvPr id="18" name="Picture 17"/>
          <p:cNvPicPr>
            <a:picLocks noChangeAspect="1"/>
          </p:cNvPicPr>
          <p:nvPr/>
        </p:nvPicPr>
        <p:blipFill>
          <a:blip r:embed="rId5"/>
          <a:stretch>
            <a:fillRect/>
          </a:stretch>
        </p:blipFill>
        <p:spPr>
          <a:xfrm>
            <a:off x="-1" y="5890437"/>
            <a:ext cx="9181463" cy="967563"/>
          </a:xfrm>
          <a:prstGeom prst="rect">
            <a:avLst/>
          </a:prstGeom>
        </p:spPr>
      </p:pic>
      <p:sp>
        <p:nvSpPr>
          <p:cNvPr id="12" name="Slide Number Placeholder 11"/>
          <p:cNvSpPr>
            <a:spLocks noGrp="1"/>
          </p:cNvSpPr>
          <p:nvPr>
            <p:ph type="sldNum" sz="quarter" idx="12"/>
          </p:nvPr>
        </p:nvSpPr>
        <p:spPr/>
        <p:txBody>
          <a:bodyPr/>
          <a:lstStyle/>
          <a:p>
            <a:fld id="{283C63E4-F9BE-C24A-B4FF-309EB18BA564}" type="slidenum">
              <a:rPr lang="en-US" smtClean="0"/>
              <a:t>10</a:t>
            </a:fld>
            <a:endParaRPr lang="en-US"/>
          </a:p>
        </p:txBody>
      </p:sp>
      <p:sp>
        <p:nvSpPr>
          <p:cNvPr id="6" name="TextBox 5"/>
          <p:cNvSpPr txBox="1"/>
          <p:nvPr/>
        </p:nvSpPr>
        <p:spPr>
          <a:xfrm>
            <a:off x="3606826" y="4974863"/>
            <a:ext cx="5139890" cy="954107"/>
          </a:xfrm>
          <a:prstGeom prst="rect">
            <a:avLst/>
          </a:prstGeom>
          <a:noFill/>
        </p:spPr>
        <p:txBody>
          <a:bodyPr wrap="square" rtlCol="0">
            <a:spAutoFit/>
          </a:bodyPr>
          <a:lstStyle/>
          <a:p>
            <a:pPr lvl="0" algn="just">
              <a:defRPr/>
            </a:pPr>
            <a:r>
              <a:rPr lang="en-GB" sz="1400" dirty="0">
                <a:solidFill>
                  <a:schemeClr val="bg1"/>
                </a:solidFill>
                <a:latin typeface="Trebuchet MS" panose="020B0603020202020204" pitchFamily="34" charset="0"/>
              </a:rPr>
              <a:t>So far 9 contributions endorsed during the 1</a:t>
            </a:r>
            <a:r>
              <a:rPr lang="en-GB" sz="1400" baseline="30000" dirty="0">
                <a:solidFill>
                  <a:schemeClr val="bg1"/>
                </a:solidFill>
                <a:latin typeface="Trebuchet MS" panose="020B0603020202020204" pitchFamily="34" charset="0"/>
              </a:rPr>
              <a:t>st</a:t>
            </a:r>
            <a:r>
              <a:rPr lang="en-GB" sz="1400" dirty="0">
                <a:solidFill>
                  <a:schemeClr val="bg1"/>
                </a:solidFill>
                <a:latin typeface="Trebuchet MS" panose="020B0603020202020204" pitchFamily="34" charset="0"/>
              </a:rPr>
              <a:t> regional meeting and to submitted to the parent group (ITU-T SG5) for consideration. 8 out of 9 on e-waste and the circular economy. </a:t>
            </a:r>
          </a:p>
        </p:txBody>
      </p:sp>
    </p:spTree>
    <p:extLst>
      <p:ext uri="{BB962C8B-B14F-4D97-AF65-F5344CB8AC3E}">
        <p14:creationId xmlns:p14="http://schemas.microsoft.com/office/powerpoint/2010/main" val="3425216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652829" y="1688123"/>
            <a:ext cx="7963632" cy="3725451"/>
          </a:xfrm>
          <a:prstGeom prst="roundRect">
            <a:avLst/>
          </a:prstGeom>
          <a:solidFill>
            <a:schemeClr val="tx2"/>
          </a:solidFill>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Clr>
                <a:schemeClr val="bg1"/>
              </a:buClr>
              <a:buFont typeface="Wingdings" panose="05000000000000000000" pitchFamily="2" charset="2"/>
              <a:buChar char="§"/>
              <a:defRPr/>
            </a:pPr>
            <a:endParaRPr lang="en-US" sz="1500">
              <a:latin typeface="Segoe UI" panose="020B0502040204020203" pitchFamily="34" charset="0"/>
              <a:ea typeface="Segoe UI" panose="020B0502040204020203" pitchFamily="34" charset="0"/>
              <a:cs typeface="Segoe UI" panose="020B0502040204020203" pitchFamily="34" charset="0"/>
            </a:endParaRPr>
          </a:p>
          <a:p>
            <a:pPr>
              <a:lnSpc>
                <a:spcPct val="90000"/>
              </a:lnSpc>
              <a:buClr>
                <a:schemeClr val="bg1"/>
              </a:buClr>
              <a:buFont typeface="Wingdings" panose="05000000000000000000" pitchFamily="2" charset="2"/>
              <a:buChar char="§"/>
              <a:defRPr/>
            </a:pPr>
            <a:endParaRPr lang="en-US" sz="1500">
              <a:latin typeface="Segoe UI" panose="020B0502040204020203" pitchFamily="34" charset="0"/>
              <a:ea typeface="Segoe UI" panose="020B0502040204020203" pitchFamily="34" charset="0"/>
              <a:cs typeface="Segoe UI" panose="020B0502040204020203" pitchFamily="34" charset="0"/>
            </a:endParaRPr>
          </a:p>
          <a:p>
            <a:pPr>
              <a:lnSpc>
                <a:spcPct val="90000"/>
              </a:lnSpc>
              <a:buClr>
                <a:schemeClr val="bg1"/>
              </a:buClr>
              <a:buFont typeface="Wingdings" panose="05000000000000000000" pitchFamily="2" charset="2"/>
              <a:buChar char="§"/>
              <a:defRPr/>
            </a:pPr>
            <a:endParaRPr lang="en-US" sz="1500" dirty="0">
              <a:latin typeface="Segoe UI" panose="020B0502040204020203" pitchFamily="34" charset="0"/>
              <a:ea typeface="Segoe UI" panose="020B0502040204020203" pitchFamily="34" charset="0"/>
              <a:cs typeface="Segoe UI" panose="020B0502040204020203" pitchFamily="34" charset="0"/>
            </a:endParaRPr>
          </a:p>
        </p:txBody>
      </p:sp>
      <p:sp>
        <p:nvSpPr>
          <p:cNvPr id="13" name="Text Box 2"/>
          <p:cNvSpPr txBox="1">
            <a:spLocks noChangeArrowheads="1"/>
          </p:cNvSpPr>
          <p:nvPr/>
        </p:nvSpPr>
        <p:spPr bwMode="auto">
          <a:xfrm>
            <a:off x="1002093" y="1060525"/>
            <a:ext cx="7384872" cy="5663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2550" b="1" dirty="0">
                <a:solidFill>
                  <a:schemeClr val="bg1"/>
                </a:solidFill>
                <a:latin typeface="Segoe UI" panose="020B0502040204020203" pitchFamily="34" charset="0"/>
                <a:ea typeface="Segoe UI" panose="020B0502040204020203" pitchFamily="34" charset="0"/>
                <a:cs typeface="Segoe UI" panose="020B0502040204020203" pitchFamily="34" charset="0"/>
              </a:rPr>
              <a:t>Conclusions &amp; Next Steps </a:t>
            </a: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8994"/>
          <a:stretch/>
        </p:blipFill>
        <p:spPr>
          <a:xfrm>
            <a:off x="6515099" y="2345918"/>
            <a:ext cx="1714500" cy="1127342"/>
          </a:xfrm>
          <a:prstGeom prst="rect">
            <a:avLst/>
          </a:prstGeom>
          <a:effectLst>
            <a:glow rad="139700">
              <a:schemeClr val="accent3">
                <a:satMod val="175000"/>
                <a:alpha val="40000"/>
              </a:schemeClr>
            </a:glow>
          </a:effectLst>
        </p:spPr>
      </p:pic>
      <p:sp>
        <p:nvSpPr>
          <p:cNvPr id="18" name="Rectangle 17"/>
          <p:cNvSpPr/>
          <p:nvPr/>
        </p:nvSpPr>
        <p:spPr>
          <a:xfrm>
            <a:off x="883397" y="1831585"/>
            <a:ext cx="5569003" cy="3600986"/>
          </a:xfrm>
          <a:prstGeom prst="rect">
            <a:avLst/>
          </a:prstGeom>
        </p:spPr>
        <p:txBody>
          <a:bodyPr wrap="square">
            <a:spAutoFit/>
          </a:bodyPr>
          <a:lstStyle/>
          <a:p>
            <a:pPr>
              <a:buClr>
                <a:schemeClr val="bg1"/>
              </a:buClr>
              <a:buFont typeface="Wingdings" panose="05000000000000000000" pitchFamily="2" charset="2"/>
              <a:buChar char="§"/>
              <a:defRPr/>
            </a:pP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Policy makers should have </a:t>
            </a:r>
            <a:r>
              <a:rPr lang="en-US" sz="1425" b="1" dirty="0">
                <a:solidFill>
                  <a:srgbClr val="009BD2"/>
                </a:solidFill>
                <a:latin typeface="Segoe UI" panose="020B0502040204020203" pitchFamily="34" charset="0"/>
                <a:ea typeface="Segoe UI" panose="020B0502040204020203" pitchFamily="34" charset="0"/>
                <a:cs typeface="Segoe UI" panose="020B0502040204020203" pitchFamily="34" charset="0"/>
              </a:rPr>
              <a:t>long-term sustainability ambitions</a:t>
            </a:r>
          </a:p>
          <a:p>
            <a:pPr marL="557213" lvl="1" indent="-214313">
              <a:buClr>
                <a:schemeClr val="bg1"/>
              </a:buClr>
              <a:buFont typeface="Wingdings" panose="05000000000000000000" pitchFamily="2" charset="2"/>
              <a:buChar char="Ø"/>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Consider e-waste management in the design of ICT policies</a:t>
            </a:r>
          </a:p>
          <a:p>
            <a:pPr marL="557213" lvl="1" indent="-214313">
              <a:buClr>
                <a:schemeClr val="bg1"/>
              </a:buClr>
              <a:buFont typeface="Wingdings" panose="05000000000000000000" pitchFamily="2" charset="2"/>
              <a:buChar char="Ø"/>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Implement international standards (ITU-T Recommendations) at the national level </a:t>
            </a:r>
          </a:p>
          <a:p>
            <a:pPr marL="557213" lvl="1" indent="-214313">
              <a:buClr>
                <a:schemeClr val="bg1"/>
              </a:buClr>
              <a:buFont typeface="Wingdings" panose="05000000000000000000" pitchFamily="2" charset="2"/>
              <a:buChar char="Ø"/>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Encourage concerted </a:t>
            </a:r>
            <a:r>
              <a:rPr lang="en-US" sz="1425" b="1" dirty="0">
                <a:solidFill>
                  <a:srgbClr val="009BD2"/>
                </a:solidFill>
                <a:latin typeface="Segoe UI" panose="020B0502040204020203" pitchFamily="34" charset="0"/>
                <a:ea typeface="Segoe UI" panose="020B0502040204020203" pitchFamily="34" charset="0"/>
                <a:cs typeface="Segoe UI" panose="020B0502040204020203" pitchFamily="34" charset="0"/>
              </a:rPr>
              <a:t>cooperation</a:t>
            </a: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 in handling e-waste </a:t>
            </a:r>
            <a:b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1425" b="1" dirty="0">
                <a:solidFill>
                  <a:schemeClr val="bg1"/>
                </a:solidFill>
                <a:latin typeface="Segoe UI" panose="020B0502040204020203" pitchFamily="34" charset="0"/>
                <a:ea typeface="Segoe UI" panose="020B0502040204020203" pitchFamily="34" charset="0"/>
                <a:cs typeface="Segoe UI" panose="020B0502040204020203" pitchFamily="34" charset="0"/>
              </a:rPr>
              <a:t>at the national, regional and international level</a:t>
            </a:r>
          </a:p>
          <a:p>
            <a:pPr>
              <a:buClr>
                <a:schemeClr val="bg1"/>
              </a:buClr>
              <a:buFont typeface="Wingdings" panose="05000000000000000000" pitchFamily="2" charset="2"/>
              <a:buChar char="§"/>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 Improve the </a:t>
            </a:r>
            <a:r>
              <a:rPr lang="en-US" sz="1425" b="1" dirty="0">
                <a:solidFill>
                  <a:srgbClr val="009BD2"/>
                </a:solidFill>
                <a:latin typeface="Segoe UI" panose="020B0502040204020203" pitchFamily="34" charset="0"/>
                <a:ea typeface="Segoe UI" panose="020B0502040204020203" pitchFamily="34" charset="0"/>
                <a:cs typeface="Segoe UI" panose="020B0502040204020203" pitchFamily="34" charset="0"/>
              </a:rPr>
              <a:t>sustainability and competitiveness of manufacturing and business practices</a:t>
            </a:r>
          </a:p>
          <a:p>
            <a:pPr marL="557213" lvl="1" indent="-214313">
              <a:buClr>
                <a:schemeClr val="bg1"/>
              </a:buClr>
              <a:buFont typeface="Wingdings" panose="05000000000000000000" pitchFamily="2" charset="2"/>
              <a:buChar char="Ø"/>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Create </a:t>
            </a:r>
            <a:r>
              <a:rPr lang="en-US" sz="1425"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manufactured (or imported) </a:t>
            </a: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products through economically-sound processes that minimize negative environmental impacts while conserving energy and natural resources</a:t>
            </a:r>
          </a:p>
          <a:p>
            <a:pPr marL="557213" lvl="1" indent="-214313">
              <a:buClr>
                <a:schemeClr val="bg1"/>
              </a:buClr>
              <a:buFont typeface="Wingdings" panose="05000000000000000000" pitchFamily="2" charset="2"/>
              <a:buChar char="Ø"/>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Sustainable manufacturing also enhances employee, community, and product safety and promote green jobs</a:t>
            </a:r>
          </a:p>
          <a:p>
            <a:pPr>
              <a:buClr>
                <a:schemeClr val="bg1"/>
              </a:buClr>
              <a:buFont typeface="Wingdings" panose="05000000000000000000" pitchFamily="2" charset="2"/>
              <a:buChar char="§"/>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 Foster </a:t>
            </a:r>
            <a:r>
              <a:rPr lang="en-US" sz="1425" b="1" dirty="0">
                <a:solidFill>
                  <a:srgbClr val="009BD2"/>
                </a:solidFill>
                <a:latin typeface="Segoe UI" panose="020B0502040204020203" pitchFamily="34" charset="0"/>
                <a:ea typeface="Segoe UI" panose="020B0502040204020203" pitchFamily="34" charset="0"/>
                <a:cs typeface="Segoe UI" panose="020B0502040204020203" pitchFamily="34" charset="0"/>
              </a:rPr>
              <a:t>public-private partnerships</a:t>
            </a:r>
          </a:p>
          <a:p>
            <a:pPr>
              <a:buClr>
                <a:schemeClr val="bg1"/>
              </a:buClr>
              <a:buFont typeface="Wingdings" panose="05000000000000000000" pitchFamily="2" charset="2"/>
              <a:buChar char="§"/>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 Raise </a:t>
            </a:r>
            <a:r>
              <a:rPr lang="en-US" sz="1425" b="1" dirty="0">
                <a:solidFill>
                  <a:srgbClr val="009BD2"/>
                </a:solidFill>
                <a:latin typeface="Segoe UI" panose="020B0502040204020203" pitchFamily="34" charset="0"/>
                <a:ea typeface="Segoe UI" panose="020B0502040204020203" pitchFamily="34" charset="0"/>
                <a:cs typeface="Segoe UI" panose="020B0502040204020203" pitchFamily="34" charset="0"/>
              </a:rPr>
              <a:t>awareness</a:t>
            </a:r>
            <a:r>
              <a:rPr lang="en-US" sz="1425" dirty="0">
                <a:solidFill>
                  <a:srgbClr val="009BD2"/>
                </a:solidFill>
                <a:latin typeface="Segoe UI" panose="020B0502040204020203" pitchFamily="34" charset="0"/>
                <a:ea typeface="Segoe UI" panose="020B0502040204020203" pitchFamily="34" charset="0"/>
                <a:cs typeface="Segoe UI" panose="020B0502040204020203" pitchFamily="34" charset="0"/>
              </a:rPr>
              <a:t> </a:t>
            </a: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at consumer level</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5099" y="3769175"/>
            <a:ext cx="1714500" cy="1113282"/>
          </a:xfrm>
          <a:prstGeom prst="rect">
            <a:avLst/>
          </a:prstGeom>
          <a:effectLst>
            <a:glow rad="139700">
              <a:schemeClr val="accent3">
                <a:satMod val="175000"/>
                <a:alpha val="40000"/>
              </a:schemeClr>
            </a:glow>
          </a:effectLst>
        </p:spPr>
      </p:pic>
      <p:pic>
        <p:nvPicPr>
          <p:cNvPr id="7" name="Picture 6"/>
          <p:cNvPicPr>
            <a:picLocks noChangeAspect="1"/>
          </p:cNvPicPr>
          <p:nvPr/>
        </p:nvPicPr>
        <p:blipFill>
          <a:blip r:embed="rId5"/>
          <a:stretch>
            <a:fillRect/>
          </a:stretch>
        </p:blipFill>
        <p:spPr>
          <a:xfrm>
            <a:off x="-1" y="5890437"/>
            <a:ext cx="9181463" cy="967563"/>
          </a:xfrm>
          <a:prstGeom prst="rect">
            <a:avLst/>
          </a:prstGeom>
        </p:spPr>
      </p:pic>
      <p:sp>
        <p:nvSpPr>
          <p:cNvPr id="2" name="TextBox 1"/>
          <p:cNvSpPr txBox="1"/>
          <p:nvPr/>
        </p:nvSpPr>
        <p:spPr>
          <a:xfrm>
            <a:off x="332509" y="591127"/>
            <a:ext cx="7777018" cy="646331"/>
          </a:xfrm>
          <a:prstGeom prst="rect">
            <a:avLst/>
          </a:prstGeom>
          <a:noFill/>
        </p:spPr>
        <p:txBody>
          <a:bodyPr wrap="square" rtlCol="0">
            <a:spAutoFit/>
          </a:bodyPr>
          <a:lstStyle/>
          <a:p>
            <a:pPr algn="just"/>
            <a:r>
              <a:rPr lang="en-GB" sz="3600" b="1" dirty="0">
                <a:solidFill>
                  <a:srgbClr val="000099"/>
                </a:solidFill>
                <a:latin typeface="Trebuchet MS" panose="020B0603020202020204" pitchFamily="34" charset="0"/>
              </a:rPr>
              <a:t>C</a:t>
            </a:r>
            <a:r>
              <a:rPr lang="en-GB" sz="3600" b="1" dirty="0" smtClean="0">
                <a:solidFill>
                  <a:srgbClr val="000099"/>
                </a:solidFill>
                <a:latin typeface="Trebuchet MS" panose="020B0603020202020204" pitchFamily="34" charset="0"/>
              </a:rPr>
              <a:t>onclusion and next steps</a:t>
            </a:r>
            <a:endParaRPr lang="en-US" sz="3600" b="1" dirty="0">
              <a:solidFill>
                <a:srgbClr val="000099"/>
              </a:solidFill>
              <a:latin typeface="Trebuchet MS" panose="020B0603020202020204" pitchFamily="34" charset="0"/>
            </a:endParaRPr>
          </a:p>
        </p:txBody>
      </p:sp>
    </p:spTree>
    <p:extLst>
      <p:ext uri="{BB962C8B-B14F-4D97-AF65-F5344CB8AC3E}">
        <p14:creationId xmlns:p14="http://schemas.microsoft.com/office/powerpoint/2010/main" val="3100396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34" y="44043"/>
            <a:ext cx="7886700" cy="724053"/>
          </a:xfrm>
        </p:spPr>
        <p:txBody>
          <a:bodyPr>
            <a:normAutofit/>
          </a:bodyPr>
          <a:lstStyle/>
          <a:p>
            <a:pPr algn="ctr"/>
            <a:endParaRPr lang="en-US" sz="3600" dirty="0"/>
          </a:p>
        </p:txBody>
      </p:sp>
      <p:pic>
        <p:nvPicPr>
          <p:cNvPr id="4" name="Picture 3"/>
          <p:cNvPicPr>
            <a:picLocks noChangeAspect="1"/>
          </p:cNvPicPr>
          <p:nvPr/>
        </p:nvPicPr>
        <p:blipFill>
          <a:blip r:embed="rId3"/>
          <a:stretch>
            <a:fillRect/>
          </a:stretch>
        </p:blipFill>
        <p:spPr>
          <a:xfrm>
            <a:off x="-1" y="5890437"/>
            <a:ext cx="9181463" cy="967563"/>
          </a:xfrm>
          <a:prstGeom prst="rect">
            <a:avLst/>
          </a:prstGeom>
        </p:spPr>
      </p:pic>
      <p:sp>
        <p:nvSpPr>
          <p:cNvPr id="5" name="Slide Number Placeholder 4"/>
          <p:cNvSpPr>
            <a:spLocks noGrp="1"/>
          </p:cNvSpPr>
          <p:nvPr>
            <p:ph type="sldNum" sz="quarter" idx="12"/>
          </p:nvPr>
        </p:nvSpPr>
        <p:spPr/>
        <p:txBody>
          <a:bodyPr/>
          <a:lstStyle/>
          <a:p>
            <a:fld id="{9A909331-9EF4-4A89-80E9-0025B98C082D}" type="slidenum">
              <a:rPr lang="en-US" smtClean="0">
                <a:solidFill>
                  <a:prstClr val="black">
                    <a:tint val="75000"/>
                  </a:prstClr>
                </a:solidFill>
              </a:rPr>
              <a:pPr/>
              <a:t>12</a:t>
            </a:fld>
            <a:endParaRPr lang="en-US">
              <a:solidFill>
                <a:prstClr val="black">
                  <a:tint val="75000"/>
                </a:prstClr>
              </a:solidFill>
            </a:endParaRPr>
          </a:p>
        </p:txBody>
      </p:sp>
      <p:sp>
        <p:nvSpPr>
          <p:cNvPr id="6" name="Content Placeholder 5"/>
          <p:cNvSpPr>
            <a:spLocks noGrp="1"/>
          </p:cNvSpPr>
          <p:nvPr>
            <p:ph idx="1"/>
          </p:nvPr>
        </p:nvSpPr>
        <p:spPr>
          <a:xfrm>
            <a:off x="908050" y="985839"/>
            <a:ext cx="7277100" cy="3522662"/>
          </a:xfrm>
          <a:prstGeom prst="cloudCallout">
            <a:avLst>
              <a:gd name="adj1" fmla="val -41231"/>
              <a:gd name="adj2" fmla="val 7726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ctr" fontAlgn="auto">
              <a:spcBef>
                <a:spcPts val="0"/>
              </a:spcBef>
              <a:spcAft>
                <a:spcPts val="0"/>
              </a:spcAft>
              <a:buNone/>
              <a:defRPr/>
            </a:pPr>
            <a:r>
              <a:rPr lang="en-US" sz="5400" b="1" dirty="0" smtClean="0">
                <a:solidFill>
                  <a:srgbClr val="000099"/>
                </a:solidFill>
                <a:latin typeface="Trebuchet MS" panose="020B0603020202020204" pitchFamily="34" charset="0"/>
              </a:rPr>
              <a:t>Thank you</a:t>
            </a:r>
            <a:endParaRPr lang="en-US" sz="5400" b="1" dirty="0">
              <a:solidFill>
                <a:srgbClr val="000099"/>
              </a:solidFill>
              <a:latin typeface="Trebuchet MS" panose="020B0603020202020204" pitchFamily="34" charset="0"/>
            </a:endParaRPr>
          </a:p>
        </p:txBody>
      </p:sp>
    </p:spTree>
    <p:extLst>
      <p:ext uri="{BB962C8B-B14F-4D97-AF65-F5344CB8AC3E}">
        <p14:creationId xmlns:p14="http://schemas.microsoft.com/office/powerpoint/2010/main" val="304035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849" y="80879"/>
            <a:ext cx="5006101" cy="724053"/>
          </a:xfrm>
        </p:spPr>
        <p:txBody>
          <a:bodyPr>
            <a:normAutofit/>
          </a:bodyPr>
          <a:lstStyle/>
          <a:p>
            <a:pPr algn="ctr"/>
            <a:r>
              <a:rPr lang="en-US" sz="3600" dirty="0"/>
              <a:t>O</a:t>
            </a:r>
            <a:r>
              <a:rPr lang="en-US" sz="3600" dirty="0" smtClean="0"/>
              <a:t>utline</a:t>
            </a:r>
            <a:endParaRPr lang="en-US" sz="3600" dirty="0"/>
          </a:p>
        </p:txBody>
      </p:sp>
      <p:pic>
        <p:nvPicPr>
          <p:cNvPr id="4" name="Picture 3"/>
          <p:cNvPicPr>
            <a:picLocks noChangeAspect="1"/>
          </p:cNvPicPr>
          <p:nvPr/>
        </p:nvPicPr>
        <p:blipFill>
          <a:blip r:embed="rId3"/>
          <a:stretch>
            <a:fillRect/>
          </a:stretch>
        </p:blipFill>
        <p:spPr>
          <a:xfrm>
            <a:off x="-1" y="5890437"/>
            <a:ext cx="9181463" cy="967563"/>
          </a:xfrm>
          <a:prstGeom prst="rect">
            <a:avLst/>
          </a:prstGeom>
        </p:spPr>
      </p:pic>
      <p:sp>
        <p:nvSpPr>
          <p:cNvPr id="5" name="Slide Number Placeholder 4"/>
          <p:cNvSpPr>
            <a:spLocks noGrp="1"/>
          </p:cNvSpPr>
          <p:nvPr>
            <p:ph type="sldNum" sz="quarter" idx="12"/>
          </p:nvPr>
        </p:nvSpPr>
        <p:spPr/>
        <p:txBody>
          <a:bodyPr/>
          <a:lstStyle/>
          <a:p>
            <a:fld id="{9A909331-9EF4-4A89-80E9-0025B98C082D}" type="slidenum">
              <a:rPr lang="en-US" smtClean="0">
                <a:solidFill>
                  <a:prstClr val="black">
                    <a:tint val="75000"/>
                  </a:prstClr>
                </a:solidFill>
              </a:rPr>
              <a:pPr/>
              <a:t>2</a:t>
            </a:fld>
            <a:endParaRPr lang="en-US">
              <a:solidFill>
                <a:prstClr val="black">
                  <a:tint val="75000"/>
                </a:prstClr>
              </a:solidFill>
            </a:endParaRPr>
          </a:p>
        </p:txBody>
      </p:sp>
      <p:sp>
        <p:nvSpPr>
          <p:cNvPr id="3" name="Content Placeholder 2"/>
          <p:cNvSpPr>
            <a:spLocks noGrp="1"/>
          </p:cNvSpPr>
          <p:nvPr>
            <p:ph idx="1"/>
          </p:nvPr>
        </p:nvSpPr>
        <p:spPr>
          <a:xfrm>
            <a:off x="963020" y="958992"/>
            <a:ext cx="7886700" cy="4351338"/>
          </a:xfrm>
        </p:spPr>
        <p:txBody>
          <a:bodyPr>
            <a:normAutofit/>
          </a:bodyPr>
          <a:lstStyle/>
          <a:p>
            <a:r>
              <a:rPr lang="en-US" sz="2400" dirty="0" smtClean="0"/>
              <a:t>Brief overview on ITU</a:t>
            </a:r>
          </a:p>
          <a:p>
            <a:pPr marL="0" indent="0">
              <a:buNone/>
            </a:pPr>
            <a:endParaRPr lang="en-US" sz="2400" dirty="0" smtClean="0"/>
          </a:p>
          <a:p>
            <a:r>
              <a:rPr lang="en-US" sz="2400" dirty="0" smtClean="0"/>
              <a:t>Weakness of e-waste management systems</a:t>
            </a:r>
          </a:p>
          <a:p>
            <a:endParaRPr lang="en-US" sz="2400" dirty="0" smtClean="0"/>
          </a:p>
          <a:p>
            <a:r>
              <a:rPr lang="en-US" sz="2400" dirty="0" smtClean="0"/>
              <a:t>ITU work on e-waste and its management</a:t>
            </a:r>
          </a:p>
          <a:p>
            <a:endParaRPr lang="en-US" sz="2400" dirty="0" smtClean="0"/>
          </a:p>
          <a:p>
            <a:r>
              <a:rPr lang="en-US" sz="2400" dirty="0" smtClean="0"/>
              <a:t>Mandate of the ITU-T SG5 Regional group for Africa</a:t>
            </a:r>
          </a:p>
          <a:p>
            <a:endParaRPr lang="en-US" sz="2400" dirty="0" smtClean="0"/>
          </a:p>
          <a:p>
            <a:r>
              <a:rPr lang="en-GB" sz="2400" dirty="0" smtClean="0"/>
              <a:t>Conclusion and next steps</a:t>
            </a:r>
            <a:endParaRPr lang="en-US" sz="2400" dirty="0"/>
          </a:p>
        </p:txBody>
      </p:sp>
    </p:spTree>
    <p:extLst>
      <p:ext uri="{BB962C8B-B14F-4D97-AF65-F5344CB8AC3E}">
        <p14:creationId xmlns:p14="http://schemas.microsoft.com/office/powerpoint/2010/main" val="952757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t>O</a:t>
            </a:r>
            <a:r>
              <a:rPr lang="en-GB" sz="3600" dirty="0" smtClean="0"/>
              <a:t>verview of ITU</a:t>
            </a:r>
            <a:endParaRPr lang="en-US" sz="3600" dirty="0"/>
          </a:p>
        </p:txBody>
      </p:sp>
      <p:sp>
        <p:nvSpPr>
          <p:cNvPr id="4" name="Slide Number Placeholder 3"/>
          <p:cNvSpPr>
            <a:spLocks noGrp="1"/>
          </p:cNvSpPr>
          <p:nvPr>
            <p:ph type="sldNum" sz="quarter" idx="12"/>
          </p:nvPr>
        </p:nvSpPr>
        <p:spPr/>
        <p:txBody>
          <a:bodyPr/>
          <a:lstStyle/>
          <a:p>
            <a:fld id="{9A909331-9EF4-4A89-80E9-0025B98C082D}" type="slidenum">
              <a:rPr lang="en-US" smtClean="0"/>
              <a:t>3</a:t>
            </a:fld>
            <a:endParaRPr lang="en-US"/>
          </a:p>
        </p:txBody>
      </p:sp>
      <p:pic>
        <p:nvPicPr>
          <p:cNvPr id="5"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r="52605"/>
          <a:stretch/>
        </p:blipFill>
        <p:spPr>
          <a:xfrm>
            <a:off x="0" y="1839246"/>
            <a:ext cx="4572000" cy="4096548"/>
          </a:xfrm>
        </p:spPr>
      </p:pic>
      <p:pic>
        <p:nvPicPr>
          <p:cNvPr id="6" name="Picture 5"/>
          <p:cNvPicPr>
            <a:picLocks noChangeAspect="1"/>
          </p:cNvPicPr>
          <p:nvPr/>
        </p:nvPicPr>
        <p:blipFill>
          <a:blip r:embed="rId3"/>
          <a:stretch>
            <a:fillRect/>
          </a:stretch>
        </p:blipFill>
        <p:spPr>
          <a:xfrm>
            <a:off x="0" y="5890437"/>
            <a:ext cx="9181463" cy="967563"/>
          </a:xfrm>
          <a:prstGeom prst="rect">
            <a:avLst/>
          </a:prstGeom>
        </p:spPr>
      </p:pic>
      <p:pic>
        <p:nvPicPr>
          <p:cNvPr id="7" name="Content Placeholder 6"/>
          <p:cNvPicPr>
            <a:picLocks noChangeAspect="1"/>
          </p:cNvPicPr>
          <p:nvPr/>
        </p:nvPicPr>
        <p:blipFill rotWithShape="1">
          <a:blip r:embed="rId2">
            <a:extLst>
              <a:ext uri="{28A0092B-C50C-407E-A947-70E740481C1C}">
                <a14:useLocalDpi xmlns:a14="http://schemas.microsoft.com/office/drawing/2010/main" val="0"/>
              </a:ext>
            </a:extLst>
          </a:blip>
          <a:srcRect l="46752"/>
          <a:stretch/>
        </p:blipFill>
        <p:spPr>
          <a:xfrm>
            <a:off x="4572000" y="1839247"/>
            <a:ext cx="4571999" cy="4096548"/>
          </a:xfrm>
          <a:prstGeom prst="rect">
            <a:avLst/>
          </a:prstGeom>
        </p:spPr>
      </p:pic>
      <p:sp>
        <p:nvSpPr>
          <p:cNvPr id="3" name="TextBox 2"/>
          <p:cNvSpPr txBox="1"/>
          <p:nvPr/>
        </p:nvSpPr>
        <p:spPr>
          <a:xfrm>
            <a:off x="193964" y="2116025"/>
            <a:ext cx="1976582" cy="400110"/>
          </a:xfrm>
          <a:prstGeom prst="rect">
            <a:avLst/>
          </a:prstGeom>
          <a:solidFill>
            <a:srgbClr val="000099"/>
          </a:solidFill>
        </p:spPr>
        <p:txBody>
          <a:bodyPr wrap="square" rtlCol="0">
            <a:spAutoFit/>
          </a:bodyPr>
          <a:lstStyle/>
          <a:p>
            <a:r>
              <a:rPr lang="en-GB" sz="2000" b="1" dirty="0" smtClean="0">
                <a:solidFill>
                  <a:schemeClr val="bg1"/>
                </a:solidFill>
                <a:latin typeface="Trebuchet MS" panose="020B0603020202020204" pitchFamily="34" charset="0"/>
                <a:ea typeface="Segoe UI Black" panose="020B0A02040204020203" pitchFamily="34" charset="0"/>
                <a:cs typeface="Segoe UI Black" panose="020B0A02040204020203" pitchFamily="34" charset="0"/>
              </a:rPr>
              <a:t>What is ITU?</a:t>
            </a:r>
            <a:endParaRPr lang="en-US" sz="2000" b="1" dirty="0">
              <a:solidFill>
                <a:schemeClr val="bg1"/>
              </a:solidFill>
              <a:latin typeface="Trebuchet MS" panose="020B0603020202020204" pitchFamily="34" charset="0"/>
              <a:ea typeface="Segoe UI Black" panose="020B0A02040204020203" pitchFamily="34" charset="0"/>
              <a:cs typeface="Segoe UI Black" panose="020B0A02040204020203" pitchFamily="34" charset="0"/>
            </a:endParaRPr>
          </a:p>
        </p:txBody>
      </p:sp>
      <p:sp>
        <p:nvSpPr>
          <p:cNvPr id="9" name="TextBox 8"/>
          <p:cNvSpPr txBox="1"/>
          <p:nvPr/>
        </p:nvSpPr>
        <p:spPr>
          <a:xfrm>
            <a:off x="0" y="2849179"/>
            <a:ext cx="2945823" cy="2031325"/>
          </a:xfrm>
          <a:prstGeom prst="rect">
            <a:avLst/>
          </a:prstGeom>
          <a:solidFill>
            <a:srgbClr val="000099"/>
          </a:solidFill>
        </p:spPr>
        <p:txBody>
          <a:bodyPr wrap="square" rtlCol="0">
            <a:spAutoFit/>
          </a:bodyPr>
          <a:lstStyle/>
          <a:p>
            <a:r>
              <a:rPr lang="en-GB"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ITU (International Telecommunications Union) is the United </a:t>
            </a:r>
            <a:r>
              <a:rPr lang="en-GB" spc="-15"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Nations</a:t>
            </a:r>
            <a:r>
              <a:rPr lang="en-GB" spc="-35"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 </a:t>
            </a:r>
            <a:r>
              <a:rPr lang="en-GB" spc="-10"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specialized  </a:t>
            </a:r>
            <a:r>
              <a:rPr lang="en-GB" spc="10"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agency </a:t>
            </a:r>
            <a:r>
              <a:rPr lang="en-GB" spc="-20"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for </a:t>
            </a:r>
            <a:r>
              <a:rPr lang="en-GB" spc="-15"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information </a:t>
            </a:r>
            <a:r>
              <a:rPr lang="en-GB"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and  </a:t>
            </a:r>
            <a:r>
              <a:rPr lang="en-GB" spc="-10"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communication </a:t>
            </a:r>
            <a:r>
              <a:rPr lang="en-GB"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technologies</a:t>
            </a:r>
            <a:r>
              <a:rPr lang="en-GB" spc="-25"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 </a:t>
            </a:r>
            <a:r>
              <a:rPr lang="en-GB" spc="-35"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(ICTs)</a:t>
            </a:r>
            <a:endParaRPr lang="en-GB" dirty="0">
              <a:latin typeface="Trebuchet MS" panose="020B0603020202020204"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6614969" y="2116025"/>
            <a:ext cx="1799359" cy="400110"/>
          </a:xfrm>
          <a:prstGeom prst="rect">
            <a:avLst/>
          </a:prstGeom>
          <a:solidFill>
            <a:srgbClr val="000099"/>
          </a:solidFill>
        </p:spPr>
        <p:txBody>
          <a:bodyPr wrap="square" rtlCol="0">
            <a:spAutoFit/>
          </a:bodyPr>
          <a:lstStyle/>
          <a:p>
            <a:r>
              <a:rPr lang="en-GB" sz="2000" b="1" dirty="0" smtClean="0">
                <a:solidFill>
                  <a:schemeClr val="bg1"/>
                </a:solidFill>
                <a:latin typeface="Trebuchet MS" panose="020B0603020202020204" pitchFamily="34" charset="0"/>
                <a:ea typeface="Segoe UI Black" panose="020B0A02040204020203" pitchFamily="34" charset="0"/>
                <a:cs typeface="Segoe UI Black" panose="020B0A02040204020203" pitchFamily="34" charset="0"/>
              </a:rPr>
              <a:t>Role</a:t>
            </a:r>
            <a:endParaRPr lang="en-US" sz="2000" b="1" dirty="0">
              <a:solidFill>
                <a:schemeClr val="bg1"/>
              </a:solidFill>
              <a:latin typeface="Trebuchet MS" panose="020B0603020202020204" pitchFamily="34" charset="0"/>
              <a:ea typeface="Segoe UI Black" panose="020B0A02040204020203" pitchFamily="34" charset="0"/>
              <a:cs typeface="Segoe UI Black" panose="020B0A02040204020203" pitchFamily="34" charset="0"/>
            </a:endParaRPr>
          </a:p>
        </p:txBody>
      </p:sp>
      <p:sp>
        <p:nvSpPr>
          <p:cNvPr id="12" name="TextBox 11"/>
          <p:cNvSpPr txBox="1"/>
          <p:nvPr/>
        </p:nvSpPr>
        <p:spPr>
          <a:xfrm>
            <a:off x="6012873" y="2733358"/>
            <a:ext cx="3003550" cy="2308324"/>
          </a:xfrm>
          <a:prstGeom prst="rect">
            <a:avLst/>
          </a:prstGeom>
          <a:solidFill>
            <a:srgbClr val="000099"/>
          </a:solidFill>
        </p:spPr>
        <p:txBody>
          <a:bodyPr wrap="square" rtlCol="0">
            <a:spAutoFit/>
          </a:bodyPr>
          <a:lstStyle/>
          <a:p>
            <a:r>
              <a:rPr lang="en-GB" dirty="0">
                <a:solidFill>
                  <a:srgbClr val="FFFFFF"/>
                </a:solidFill>
                <a:latin typeface="Trebuchet MS" panose="020B0603020202020204" pitchFamily="34" charset="0"/>
                <a:ea typeface="Segoe UI" panose="020B0502040204020203" pitchFamily="34" charset="0"/>
                <a:cs typeface="Segoe UI" panose="020B0502040204020203" pitchFamily="34" charset="0"/>
              </a:rPr>
              <a:t>To facilitate peaceful relations, international cooperation between peoples, and  economic and social development by means of efficient telecommunications  services</a:t>
            </a:r>
            <a:endParaRPr lang="en-US" dirty="0">
              <a:latin typeface="Trebuchet MS" panose="020B0603020202020204" pitchFamily="34" charset="0"/>
            </a:endParaRPr>
          </a:p>
        </p:txBody>
      </p:sp>
    </p:spTree>
    <p:extLst>
      <p:ext uri="{BB962C8B-B14F-4D97-AF65-F5344CB8AC3E}">
        <p14:creationId xmlns:p14="http://schemas.microsoft.com/office/powerpoint/2010/main" val="2436732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p:cNvSpPr/>
          <p:nvPr/>
        </p:nvSpPr>
        <p:spPr>
          <a:xfrm>
            <a:off x="0" y="2936253"/>
            <a:ext cx="9144086" cy="2909249"/>
          </a:xfrm>
          <a:prstGeom prst="rect">
            <a:avLst/>
          </a:prstGeom>
          <a:blipFill>
            <a:blip r:embed="rId3"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 name="object 7"/>
          <p:cNvSpPr txBox="1"/>
          <p:nvPr/>
        </p:nvSpPr>
        <p:spPr>
          <a:xfrm>
            <a:off x="397770" y="3682665"/>
            <a:ext cx="1198721" cy="230832"/>
          </a:xfrm>
          <a:prstGeom prst="rect">
            <a:avLst/>
          </a:prstGeom>
        </p:spPr>
        <p:txBody>
          <a:bodyPr vert="horz" wrap="square" lIns="0" tIns="0" rIns="0" bIns="0" rtlCol="0">
            <a:spAutoFit/>
          </a:bodyPr>
          <a:lstStyle/>
          <a:p>
            <a:pPr marL="9525"/>
            <a:r>
              <a:rPr sz="1500" b="1" dirty="0">
                <a:solidFill>
                  <a:srgbClr val="6D6E71"/>
                </a:solidFill>
                <a:latin typeface="Segoe UI" panose="020B0502040204020203" pitchFamily="34" charset="0"/>
                <a:ea typeface="Segoe UI" panose="020B0502040204020203" pitchFamily="34" charset="0"/>
                <a:cs typeface="Segoe UI" panose="020B0502040204020203" pitchFamily="34" charset="0"/>
              </a:rPr>
              <a:t>3</a:t>
            </a:r>
            <a:r>
              <a:rPr sz="1500" b="1" spc="-75" dirty="0">
                <a:solidFill>
                  <a:srgbClr val="6D6E71"/>
                </a:solidFill>
                <a:latin typeface="Segoe UI" panose="020B0502040204020203" pitchFamily="34" charset="0"/>
                <a:ea typeface="Segoe UI" panose="020B0502040204020203" pitchFamily="34" charset="0"/>
                <a:cs typeface="Segoe UI" panose="020B0502040204020203" pitchFamily="34" charset="0"/>
              </a:rPr>
              <a:t> </a:t>
            </a:r>
            <a:r>
              <a:rPr sz="1500" b="1" spc="-4" dirty="0">
                <a:solidFill>
                  <a:srgbClr val="6D6E71"/>
                </a:solidFill>
                <a:latin typeface="Segoe UI" panose="020B0502040204020203" pitchFamily="34" charset="0"/>
                <a:ea typeface="Segoe UI" panose="020B0502040204020203" pitchFamily="34" charset="0"/>
                <a:cs typeface="Segoe UI" panose="020B0502040204020203" pitchFamily="34" charset="0"/>
              </a:rPr>
              <a:t>SECTORS</a:t>
            </a:r>
            <a:endParaRPr sz="1500">
              <a:latin typeface="Segoe UI" panose="020B0502040204020203" pitchFamily="34" charset="0"/>
              <a:ea typeface="Segoe UI" panose="020B0502040204020203" pitchFamily="34" charset="0"/>
              <a:cs typeface="Segoe UI" panose="020B0502040204020203" pitchFamily="34" charset="0"/>
            </a:endParaRPr>
          </a:p>
        </p:txBody>
      </p:sp>
      <p:sp>
        <p:nvSpPr>
          <p:cNvPr id="4" name="object 8"/>
          <p:cNvSpPr txBox="1"/>
          <p:nvPr/>
        </p:nvSpPr>
        <p:spPr>
          <a:xfrm>
            <a:off x="397769" y="4112939"/>
            <a:ext cx="1554296" cy="553998"/>
          </a:xfrm>
          <a:prstGeom prst="rect">
            <a:avLst/>
          </a:prstGeom>
        </p:spPr>
        <p:txBody>
          <a:bodyPr vert="horz" wrap="square" lIns="0" tIns="0" rIns="0" bIns="0" rtlCol="0">
            <a:spAutoFit/>
          </a:bodyPr>
          <a:lstStyle/>
          <a:p>
            <a:pPr marL="9525"/>
            <a:r>
              <a:rPr sz="900" b="1" spc="-11" dirty="0">
                <a:solidFill>
                  <a:srgbClr val="231F20"/>
                </a:solidFill>
                <a:latin typeface="Segoe UI" panose="020B0502040204020203" pitchFamily="34" charset="0"/>
                <a:ea typeface="Segoe UI" panose="020B0502040204020203" pitchFamily="34" charset="0"/>
                <a:cs typeface="Segoe UI" panose="020B0502040204020203" pitchFamily="34" charset="0"/>
              </a:rPr>
              <a:t>Each </a:t>
            </a:r>
            <a:r>
              <a:rPr sz="900" b="1" spc="-4" dirty="0">
                <a:solidFill>
                  <a:srgbClr val="231F20"/>
                </a:solidFill>
                <a:latin typeface="Segoe UI" panose="020B0502040204020203" pitchFamily="34" charset="0"/>
                <a:ea typeface="Segoe UI" panose="020B0502040204020203" pitchFamily="34" charset="0"/>
                <a:cs typeface="Segoe UI" panose="020B0502040204020203" pitchFamily="34" charset="0"/>
              </a:rPr>
              <a:t>sector </a:t>
            </a:r>
            <a:r>
              <a:rPr sz="900" b="1" dirty="0">
                <a:solidFill>
                  <a:srgbClr val="231F20"/>
                </a:solidFill>
                <a:latin typeface="Segoe UI" panose="020B0502040204020203" pitchFamily="34" charset="0"/>
                <a:ea typeface="Segoe UI" panose="020B0502040204020203" pitchFamily="34" charset="0"/>
                <a:cs typeface="Segoe UI" panose="020B0502040204020203" pitchFamily="34" charset="0"/>
              </a:rPr>
              <a:t>has </a:t>
            </a:r>
            <a:r>
              <a:rPr sz="900" b="1" spc="-11" dirty="0">
                <a:solidFill>
                  <a:srgbClr val="231F20"/>
                </a:solidFill>
                <a:latin typeface="Segoe UI" panose="020B0502040204020203" pitchFamily="34" charset="0"/>
                <a:ea typeface="Segoe UI" panose="020B0502040204020203" pitchFamily="34" charset="0"/>
                <a:cs typeface="Segoe UI" panose="020B0502040204020203" pitchFamily="34" charset="0"/>
              </a:rPr>
              <a:t>separate</a:t>
            </a:r>
            <a:r>
              <a:rPr sz="900" b="1" spc="-23" dirty="0">
                <a:solidFill>
                  <a:srgbClr val="231F20"/>
                </a:solidFill>
                <a:latin typeface="Segoe UI" panose="020B0502040204020203" pitchFamily="34" charset="0"/>
                <a:ea typeface="Segoe UI" panose="020B0502040204020203" pitchFamily="34" charset="0"/>
                <a:cs typeface="Segoe UI" panose="020B0502040204020203" pitchFamily="34" charset="0"/>
              </a:rPr>
              <a:t> </a:t>
            </a:r>
            <a:r>
              <a:rPr sz="900" b="1" dirty="0">
                <a:solidFill>
                  <a:srgbClr val="231F20"/>
                </a:solidFill>
                <a:latin typeface="Segoe UI" panose="020B0502040204020203" pitchFamily="34" charset="0"/>
                <a:ea typeface="Segoe UI" panose="020B0502040204020203" pitchFamily="34" charset="0"/>
                <a:cs typeface="Segoe UI" panose="020B0502040204020203" pitchFamily="34" charset="0"/>
              </a:rPr>
              <a:t>man</a:t>
            </a:r>
            <a:r>
              <a:rPr sz="900" b="1" spc="-15" dirty="0">
                <a:solidFill>
                  <a:srgbClr val="231F20"/>
                </a:solidFill>
                <a:latin typeface="Segoe UI" panose="020B0502040204020203" pitchFamily="34" charset="0"/>
                <a:ea typeface="Segoe UI" panose="020B0502040204020203" pitchFamily="34" charset="0"/>
                <a:cs typeface="Segoe UI" panose="020B0502040204020203" pitchFamily="34" charset="0"/>
              </a:rPr>
              <a:t>date, </a:t>
            </a:r>
            <a:r>
              <a:rPr sz="900" b="1" dirty="0">
                <a:solidFill>
                  <a:srgbClr val="231F20"/>
                </a:solidFill>
                <a:latin typeface="Segoe UI" panose="020B0502040204020203" pitchFamily="34" charset="0"/>
                <a:ea typeface="Segoe UI" panose="020B0502040204020203" pitchFamily="34" charset="0"/>
                <a:cs typeface="Segoe UI" panose="020B0502040204020203" pitchFamily="34" charset="0"/>
              </a:rPr>
              <a:t>but all </a:t>
            </a:r>
            <a:r>
              <a:rPr sz="900" b="1" spc="-8" dirty="0">
                <a:solidFill>
                  <a:srgbClr val="231F20"/>
                </a:solidFill>
                <a:latin typeface="Segoe UI" panose="020B0502040204020203" pitchFamily="34" charset="0"/>
                <a:ea typeface="Segoe UI" panose="020B0502040204020203" pitchFamily="34" charset="0"/>
                <a:cs typeface="Segoe UI" panose="020B0502040204020203" pitchFamily="34" charset="0"/>
              </a:rPr>
              <a:t>work </a:t>
            </a:r>
            <a:r>
              <a:rPr sz="900" b="1" spc="-4" dirty="0">
                <a:solidFill>
                  <a:srgbClr val="231F20"/>
                </a:solidFill>
                <a:latin typeface="Segoe UI" panose="020B0502040204020203" pitchFamily="34" charset="0"/>
                <a:ea typeface="Segoe UI" panose="020B0502040204020203" pitchFamily="34" charset="0"/>
                <a:cs typeface="Segoe UI" panose="020B0502040204020203" pitchFamily="34" charset="0"/>
              </a:rPr>
              <a:t>cohesively  </a:t>
            </a:r>
            <a:r>
              <a:rPr sz="900" b="1" spc="-15" dirty="0">
                <a:solidFill>
                  <a:srgbClr val="231F20"/>
                </a:solidFill>
                <a:latin typeface="Segoe UI" panose="020B0502040204020203" pitchFamily="34" charset="0"/>
                <a:ea typeface="Segoe UI" panose="020B0502040204020203" pitchFamily="34" charset="0"/>
                <a:cs typeface="Segoe UI" panose="020B0502040204020203" pitchFamily="34" charset="0"/>
              </a:rPr>
              <a:t>towards </a:t>
            </a:r>
            <a:r>
              <a:rPr sz="900" b="1" dirty="0">
                <a:solidFill>
                  <a:srgbClr val="231F20"/>
                </a:solidFill>
                <a:latin typeface="Segoe UI" panose="020B0502040204020203" pitchFamily="34" charset="0"/>
                <a:ea typeface="Segoe UI" panose="020B0502040204020203" pitchFamily="34" charset="0"/>
                <a:cs typeface="Segoe UI" panose="020B0502040204020203" pitchFamily="34" charset="0"/>
              </a:rPr>
              <a:t>connecting the</a:t>
            </a:r>
            <a:r>
              <a:rPr sz="900" b="1" spc="-41" dirty="0">
                <a:solidFill>
                  <a:srgbClr val="231F20"/>
                </a:solidFill>
                <a:latin typeface="Segoe UI" panose="020B0502040204020203" pitchFamily="34" charset="0"/>
                <a:ea typeface="Segoe UI" panose="020B0502040204020203" pitchFamily="34" charset="0"/>
                <a:cs typeface="Segoe UI" panose="020B0502040204020203" pitchFamily="34" charset="0"/>
              </a:rPr>
              <a:t> </a:t>
            </a:r>
            <a:r>
              <a:rPr sz="900" b="1" spc="-8" dirty="0">
                <a:solidFill>
                  <a:srgbClr val="231F20"/>
                </a:solidFill>
                <a:latin typeface="Segoe UI" panose="020B0502040204020203" pitchFamily="34" charset="0"/>
                <a:ea typeface="Segoe UI" panose="020B0502040204020203" pitchFamily="34" charset="0"/>
                <a:cs typeface="Segoe UI" panose="020B0502040204020203" pitchFamily="34" charset="0"/>
              </a:rPr>
              <a:t>world</a:t>
            </a:r>
            <a:endParaRPr sz="9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object 9"/>
          <p:cNvSpPr/>
          <p:nvPr/>
        </p:nvSpPr>
        <p:spPr>
          <a:xfrm>
            <a:off x="3026573" y="4168900"/>
            <a:ext cx="598646" cy="608171"/>
          </a:xfrm>
          <a:custGeom>
            <a:avLst/>
            <a:gdLst/>
            <a:ahLst/>
            <a:cxnLst/>
            <a:rect l="l" t="t" r="r" b="b"/>
            <a:pathLst>
              <a:path w="798195" h="810895">
                <a:moveTo>
                  <a:pt x="0" y="810437"/>
                </a:moveTo>
                <a:lnTo>
                  <a:pt x="48395" y="807563"/>
                </a:lnTo>
                <a:lnTo>
                  <a:pt x="96000" y="801941"/>
                </a:lnTo>
                <a:lnTo>
                  <a:pt x="142736" y="793652"/>
                </a:lnTo>
                <a:lnTo>
                  <a:pt x="188525" y="782773"/>
                </a:lnTo>
                <a:lnTo>
                  <a:pt x="233286" y="769385"/>
                </a:lnTo>
                <a:lnTo>
                  <a:pt x="276940" y="753566"/>
                </a:lnTo>
                <a:lnTo>
                  <a:pt x="319410" y="735396"/>
                </a:lnTo>
                <a:lnTo>
                  <a:pt x="360614" y="714953"/>
                </a:lnTo>
                <a:lnTo>
                  <a:pt x="400476" y="692317"/>
                </a:lnTo>
                <a:lnTo>
                  <a:pt x="438914" y="667567"/>
                </a:lnTo>
                <a:lnTo>
                  <a:pt x="475851" y="640781"/>
                </a:lnTo>
                <a:lnTo>
                  <a:pt x="511207" y="612040"/>
                </a:lnTo>
                <a:lnTo>
                  <a:pt x="544902" y="581422"/>
                </a:lnTo>
                <a:lnTo>
                  <a:pt x="576859" y="549006"/>
                </a:lnTo>
                <a:lnTo>
                  <a:pt x="606997" y="514871"/>
                </a:lnTo>
                <a:lnTo>
                  <a:pt x="635238" y="479097"/>
                </a:lnTo>
                <a:lnTo>
                  <a:pt x="661503" y="441763"/>
                </a:lnTo>
                <a:lnTo>
                  <a:pt x="685712" y="402947"/>
                </a:lnTo>
                <a:lnTo>
                  <a:pt x="707786" y="362729"/>
                </a:lnTo>
                <a:lnTo>
                  <a:pt x="727647" y="321188"/>
                </a:lnTo>
                <a:lnTo>
                  <a:pt x="745215" y="278403"/>
                </a:lnTo>
                <a:lnTo>
                  <a:pt x="760411" y="234453"/>
                </a:lnTo>
                <a:lnTo>
                  <a:pt x="773156" y="189417"/>
                </a:lnTo>
                <a:lnTo>
                  <a:pt x="783370" y="143375"/>
                </a:lnTo>
                <a:lnTo>
                  <a:pt x="790976" y="96405"/>
                </a:lnTo>
                <a:lnTo>
                  <a:pt x="795893" y="48587"/>
                </a:lnTo>
                <a:lnTo>
                  <a:pt x="798042" y="0"/>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 name="object 10"/>
          <p:cNvSpPr/>
          <p:nvPr/>
        </p:nvSpPr>
        <p:spPr>
          <a:xfrm>
            <a:off x="3017060" y="3541834"/>
            <a:ext cx="608171" cy="598646"/>
          </a:xfrm>
          <a:custGeom>
            <a:avLst/>
            <a:gdLst/>
            <a:ahLst/>
            <a:cxnLst/>
            <a:rect l="l" t="t" r="r" b="b"/>
            <a:pathLst>
              <a:path w="810895" h="798195">
                <a:moveTo>
                  <a:pt x="810437" y="798042"/>
                </a:moveTo>
                <a:lnTo>
                  <a:pt x="807563" y="749647"/>
                </a:lnTo>
                <a:lnTo>
                  <a:pt x="801941" y="702042"/>
                </a:lnTo>
                <a:lnTo>
                  <a:pt x="793652" y="655305"/>
                </a:lnTo>
                <a:lnTo>
                  <a:pt x="782773" y="609517"/>
                </a:lnTo>
                <a:lnTo>
                  <a:pt x="769385" y="564756"/>
                </a:lnTo>
                <a:lnTo>
                  <a:pt x="753566" y="521101"/>
                </a:lnTo>
                <a:lnTo>
                  <a:pt x="735396" y="478632"/>
                </a:lnTo>
                <a:lnTo>
                  <a:pt x="714953" y="437427"/>
                </a:lnTo>
                <a:lnTo>
                  <a:pt x="692317" y="397566"/>
                </a:lnTo>
                <a:lnTo>
                  <a:pt x="667567" y="359127"/>
                </a:lnTo>
                <a:lnTo>
                  <a:pt x="640781" y="322191"/>
                </a:lnTo>
                <a:lnTo>
                  <a:pt x="612040" y="286835"/>
                </a:lnTo>
                <a:lnTo>
                  <a:pt x="581422" y="253139"/>
                </a:lnTo>
                <a:lnTo>
                  <a:pt x="549006" y="221183"/>
                </a:lnTo>
                <a:lnTo>
                  <a:pt x="514871" y="191044"/>
                </a:lnTo>
                <a:lnTo>
                  <a:pt x="479097" y="162803"/>
                </a:lnTo>
                <a:lnTo>
                  <a:pt x="441763" y="136539"/>
                </a:lnTo>
                <a:lnTo>
                  <a:pt x="402947" y="112330"/>
                </a:lnTo>
                <a:lnTo>
                  <a:pt x="362729" y="90255"/>
                </a:lnTo>
                <a:lnTo>
                  <a:pt x="321188" y="70395"/>
                </a:lnTo>
                <a:lnTo>
                  <a:pt x="278403" y="52827"/>
                </a:lnTo>
                <a:lnTo>
                  <a:pt x="234453" y="37631"/>
                </a:lnTo>
                <a:lnTo>
                  <a:pt x="189417" y="24886"/>
                </a:lnTo>
                <a:lnTo>
                  <a:pt x="143375" y="14671"/>
                </a:lnTo>
                <a:lnTo>
                  <a:pt x="96405" y="7066"/>
                </a:lnTo>
                <a:lnTo>
                  <a:pt x="48587" y="2149"/>
                </a:lnTo>
                <a:lnTo>
                  <a:pt x="0" y="0"/>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7" name="object 11"/>
          <p:cNvSpPr/>
          <p:nvPr/>
        </p:nvSpPr>
        <p:spPr>
          <a:xfrm>
            <a:off x="2389997" y="3542050"/>
            <a:ext cx="598646" cy="608171"/>
          </a:xfrm>
          <a:custGeom>
            <a:avLst/>
            <a:gdLst/>
            <a:ahLst/>
            <a:cxnLst/>
            <a:rect l="l" t="t" r="r" b="b"/>
            <a:pathLst>
              <a:path w="798195" h="810895">
                <a:moveTo>
                  <a:pt x="798042" y="0"/>
                </a:moveTo>
                <a:lnTo>
                  <a:pt x="749647" y="2874"/>
                </a:lnTo>
                <a:lnTo>
                  <a:pt x="702042" y="8496"/>
                </a:lnTo>
                <a:lnTo>
                  <a:pt x="655305" y="16785"/>
                </a:lnTo>
                <a:lnTo>
                  <a:pt x="609517" y="27664"/>
                </a:lnTo>
                <a:lnTo>
                  <a:pt x="564756" y="41052"/>
                </a:lnTo>
                <a:lnTo>
                  <a:pt x="521101" y="56871"/>
                </a:lnTo>
                <a:lnTo>
                  <a:pt x="478632" y="75041"/>
                </a:lnTo>
                <a:lnTo>
                  <a:pt x="437427" y="95484"/>
                </a:lnTo>
                <a:lnTo>
                  <a:pt x="397566" y="118120"/>
                </a:lnTo>
                <a:lnTo>
                  <a:pt x="359127" y="142870"/>
                </a:lnTo>
                <a:lnTo>
                  <a:pt x="322191" y="169655"/>
                </a:lnTo>
                <a:lnTo>
                  <a:pt x="286835" y="198397"/>
                </a:lnTo>
                <a:lnTo>
                  <a:pt x="253139" y="229015"/>
                </a:lnTo>
                <a:lnTo>
                  <a:pt x="221183" y="261431"/>
                </a:lnTo>
                <a:lnTo>
                  <a:pt x="191044" y="295565"/>
                </a:lnTo>
                <a:lnTo>
                  <a:pt x="162803" y="331340"/>
                </a:lnTo>
                <a:lnTo>
                  <a:pt x="136539" y="368674"/>
                </a:lnTo>
                <a:lnTo>
                  <a:pt x="112330" y="407490"/>
                </a:lnTo>
                <a:lnTo>
                  <a:pt x="90255" y="447708"/>
                </a:lnTo>
                <a:lnTo>
                  <a:pt x="70395" y="489249"/>
                </a:lnTo>
                <a:lnTo>
                  <a:pt x="52827" y="532034"/>
                </a:lnTo>
                <a:lnTo>
                  <a:pt x="37631" y="575984"/>
                </a:lnTo>
                <a:lnTo>
                  <a:pt x="24886" y="621019"/>
                </a:lnTo>
                <a:lnTo>
                  <a:pt x="14671" y="667062"/>
                </a:lnTo>
                <a:lnTo>
                  <a:pt x="7066" y="714032"/>
                </a:lnTo>
                <a:lnTo>
                  <a:pt x="2149" y="761850"/>
                </a:lnTo>
                <a:lnTo>
                  <a:pt x="0" y="810437"/>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8" name="object 12"/>
          <p:cNvSpPr/>
          <p:nvPr/>
        </p:nvSpPr>
        <p:spPr>
          <a:xfrm>
            <a:off x="2390213" y="4178410"/>
            <a:ext cx="608171" cy="598646"/>
          </a:xfrm>
          <a:custGeom>
            <a:avLst/>
            <a:gdLst/>
            <a:ahLst/>
            <a:cxnLst/>
            <a:rect l="l" t="t" r="r" b="b"/>
            <a:pathLst>
              <a:path w="810895" h="798195">
                <a:moveTo>
                  <a:pt x="0" y="0"/>
                </a:moveTo>
                <a:lnTo>
                  <a:pt x="2874" y="48395"/>
                </a:lnTo>
                <a:lnTo>
                  <a:pt x="8496" y="96000"/>
                </a:lnTo>
                <a:lnTo>
                  <a:pt x="16785" y="142736"/>
                </a:lnTo>
                <a:lnTo>
                  <a:pt x="27664" y="188525"/>
                </a:lnTo>
                <a:lnTo>
                  <a:pt x="41052" y="233286"/>
                </a:lnTo>
                <a:lnTo>
                  <a:pt x="56871" y="276940"/>
                </a:lnTo>
                <a:lnTo>
                  <a:pt x="75041" y="319410"/>
                </a:lnTo>
                <a:lnTo>
                  <a:pt x="95484" y="360614"/>
                </a:lnTo>
                <a:lnTo>
                  <a:pt x="118120" y="400476"/>
                </a:lnTo>
                <a:lnTo>
                  <a:pt x="142870" y="438914"/>
                </a:lnTo>
                <a:lnTo>
                  <a:pt x="169655" y="475851"/>
                </a:lnTo>
                <a:lnTo>
                  <a:pt x="198397" y="511207"/>
                </a:lnTo>
                <a:lnTo>
                  <a:pt x="229015" y="544902"/>
                </a:lnTo>
                <a:lnTo>
                  <a:pt x="261431" y="576859"/>
                </a:lnTo>
                <a:lnTo>
                  <a:pt x="295565" y="606997"/>
                </a:lnTo>
                <a:lnTo>
                  <a:pt x="331340" y="635238"/>
                </a:lnTo>
                <a:lnTo>
                  <a:pt x="368674" y="661503"/>
                </a:lnTo>
                <a:lnTo>
                  <a:pt x="407490" y="685712"/>
                </a:lnTo>
                <a:lnTo>
                  <a:pt x="447708" y="707786"/>
                </a:lnTo>
                <a:lnTo>
                  <a:pt x="489249" y="727647"/>
                </a:lnTo>
                <a:lnTo>
                  <a:pt x="532034" y="745215"/>
                </a:lnTo>
                <a:lnTo>
                  <a:pt x="575984" y="760411"/>
                </a:lnTo>
                <a:lnTo>
                  <a:pt x="621019" y="773156"/>
                </a:lnTo>
                <a:lnTo>
                  <a:pt x="667062" y="783370"/>
                </a:lnTo>
                <a:lnTo>
                  <a:pt x="714032" y="790976"/>
                </a:lnTo>
                <a:lnTo>
                  <a:pt x="761850" y="795893"/>
                </a:lnTo>
                <a:lnTo>
                  <a:pt x="810437" y="798042"/>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9" name="object 13"/>
          <p:cNvSpPr/>
          <p:nvPr/>
        </p:nvSpPr>
        <p:spPr>
          <a:xfrm>
            <a:off x="3625175" y="4159388"/>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0" name="object 14"/>
          <p:cNvSpPr/>
          <p:nvPr/>
        </p:nvSpPr>
        <p:spPr>
          <a:xfrm>
            <a:off x="3007556" y="3541759"/>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1" name="object 15"/>
          <p:cNvSpPr/>
          <p:nvPr/>
        </p:nvSpPr>
        <p:spPr>
          <a:xfrm>
            <a:off x="2389926" y="4159388"/>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2" name="object 16"/>
          <p:cNvSpPr/>
          <p:nvPr/>
        </p:nvSpPr>
        <p:spPr>
          <a:xfrm>
            <a:off x="3007556" y="4777008"/>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3" name="object 17"/>
          <p:cNvSpPr/>
          <p:nvPr/>
        </p:nvSpPr>
        <p:spPr>
          <a:xfrm>
            <a:off x="3605348" y="4791284"/>
            <a:ext cx="598646" cy="608171"/>
          </a:xfrm>
          <a:custGeom>
            <a:avLst/>
            <a:gdLst/>
            <a:ahLst/>
            <a:cxnLst/>
            <a:rect l="l" t="t" r="r" b="b"/>
            <a:pathLst>
              <a:path w="798195" h="810895">
                <a:moveTo>
                  <a:pt x="0" y="810437"/>
                </a:moveTo>
                <a:lnTo>
                  <a:pt x="48395" y="807563"/>
                </a:lnTo>
                <a:lnTo>
                  <a:pt x="96000" y="801941"/>
                </a:lnTo>
                <a:lnTo>
                  <a:pt x="142736" y="793652"/>
                </a:lnTo>
                <a:lnTo>
                  <a:pt x="188525" y="782773"/>
                </a:lnTo>
                <a:lnTo>
                  <a:pt x="233286" y="769385"/>
                </a:lnTo>
                <a:lnTo>
                  <a:pt x="276940" y="753566"/>
                </a:lnTo>
                <a:lnTo>
                  <a:pt x="319410" y="735396"/>
                </a:lnTo>
                <a:lnTo>
                  <a:pt x="360614" y="714953"/>
                </a:lnTo>
                <a:lnTo>
                  <a:pt x="400476" y="692317"/>
                </a:lnTo>
                <a:lnTo>
                  <a:pt x="438914" y="667567"/>
                </a:lnTo>
                <a:lnTo>
                  <a:pt x="475851" y="640781"/>
                </a:lnTo>
                <a:lnTo>
                  <a:pt x="511207" y="612040"/>
                </a:lnTo>
                <a:lnTo>
                  <a:pt x="544902" y="581422"/>
                </a:lnTo>
                <a:lnTo>
                  <a:pt x="576859" y="549006"/>
                </a:lnTo>
                <a:lnTo>
                  <a:pt x="606997" y="514871"/>
                </a:lnTo>
                <a:lnTo>
                  <a:pt x="635238" y="479097"/>
                </a:lnTo>
                <a:lnTo>
                  <a:pt x="661503" y="441763"/>
                </a:lnTo>
                <a:lnTo>
                  <a:pt x="685712" y="402947"/>
                </a:lnTo>
                <a:lnTo>
                  <a:pt x="707786" y="362729"/>
                </a:lnTo>
                <a:lnTo>
                  <a:pt x="727647" y="321188"/>
                </a:lnTo>
                <a:lnTo>
                  <a:pt x="745215" y="278403"/>
                </a:lnTo>
                <a:lnTo>
                  <a:pt x="760411" y="234453"/>
                </a:lnTo>
                <a:lnTo>
                  <a:pt x="773156" y="189417"/>
                </a:lnTo>
                <a:lnTo>
                  <a:pt x="783370" y="143375"/>
                </a:lnTo>
                <a:lnTo>
                  <a:pt x="790976" y="96405"/>
                </a:lnTo>
                <a:lnTo>
                  <a:pt x="795893" y="48587"/>
                </a:lnTo>
                <a:lnTo>
                  <a:pt x="798042" y="0"/>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4" name="object 18"/>
          <p:cNvSpPr/>
          <p:nvPr/>
        </p:nvSpPr>
        <p:spPr>
          <a:xfrm>
            <a:off x="3595835" y="4164220"/>
            <a:ext cx="608171" cy="598646"/>
          </a:xfrm>
          <a:custGeom>
            <a:avLst/>
            <a:gdLst/>
            <a:ahLst/>
            <a:cxnLst/>
            <a:rect l="l" t="t" r="r" b="b"/>
            <a:pathLst>
              <a:path w="810895" h="798195">
                <a:moveTo>
                  <a:pt x="810437" y="798042"/>
                </a:moveTo>
                <a:lnTo>
                  <a:pt x="807563" y="749647"/>
                </a:lnTo>
                <a:lnTo>
                  <a:pt x="801941" y="702042"/>
                </a:lnTo>
                <a:lnTo>
                  <a:pt x="793652" y="655305"/>
                </a:lnTo>
                <a:lnTo>
                  <a:pt x="782773" y="609517"/>
                </a:lnTo>
                <a:lnTo>
                  <a:pt x="769385" y="564756"/>
                </a:lnTo>
                <a:lnTo>
                  <a:pt x="753566" y="521101"/>
                </a:lnTo>
                <a:lnTo>
                  <a:pt x="735396" y="478632"/>
                </a:lnTo>
                <a:lnTo>
                  <a:pt x="714953" y="437427"/>
                </a:lnTo>
                <a:lnTo>
                  <a:pt x="692317" y="397566"/>
                </a:lnTo>
                <a:lnTo>
                  <a:pt x="667567" y="359127"/>
                </a:lnTo>
                <a:lnTo>
                  <a:pt x="640781" y="322191"/>
                </a:lnTo>
                <a:lnTo>
                  <a:pt x="612040" y="286835"/>
                </a:lnTo>
                <a:lnTo>
                  <a:pt x="581422" y="253139"/>
                </a:lnTo>
                <a:lnTo>
                  <a:pt x="549006" y="221183"/>
                </a:lnTo>
                <a:lnTo>
                  <a:pt x="514871" y="191044"/>
                </a:lnTo>
                <a:lnTo>
                  <a:pt x="479097" y="162803"/>
                </a:lnTo>
                <a:lnTo>
                  <a:pt x="441763" y="136539"/>
                </a:lnTo>
                <a:lnTo>
                  <a:pt x="402947" y="112330"/>
                </a:lnTo>
                <a:lnTo>
                  <a:pt x="362729" y="90255"/>
                </a:lnTo>
                <a:lnTo>
                  <a:pt x="321188" y="70395"/>
                </a:lnTo>
                <a:lnTo>
                  <a:pt x="278403" y="52827"/>
                </a:lnTo>
                <a:lnTo>
                  <a:pt x="234453" y="37631"/>
                </a:lnTo>
                <a:lnTo>
                  <a:pt x="189417" y="24886"/>
                </a:lnTo>
                <a:lnTo>
                  <a:pt x="143375" y="14671"/>
                </a:lnTo>
                <a:lnTo>
                  <a:pt x="96405" y="7066"/>
                </a:lnTo>
                <a:lnTo>
                  <a:pt x="48587" y="2149"/>
                </a:lnTo>
                <a:lnTo>
                  <a:pt x="0" y="0"/>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5" name="object 19"/>
          <p:cNvSpPr/>
          <p:nvPr/>
        </p:nvSpPr>
        <p:spPr>
          <a:xfrm>
            <a:off x="2968772" y="4164434"/>
            <a:ext cx="598646" cy="608171"/>
          </a:xfrm>
          <a:custGeom>
            <a:avLst/>
            <a:gdLst/>
            <a:ahLst/>
            <a:cxnLst/>
            <a:rect l="l" t="t" r="r" b="b"/>
            <a:pathLst>
              <a:path w="798195" h="810895">
                <a:moveTo>
                  <a:pt x="798042" y="0"/>
                </a:moveTo>
                <a:lnTo>
                  <a:pt x="749647" y="2874"/>
                </a:lnTo>
                <a:lnTo>
                  <a:pt x="702042" y="8496"/>
                </a:lnTo>
                <a:lnTo>
                  <a:pt x="655305" y="16785"/>
                </a:lnTo>
                <a:lnTo>
                  <a:pt x="609517" y="27664"/>
                </a:lnTo>
                <a:lnTo>
                  <a:pt x="564756" y="41052"/>
                </a:lnTo>
                <a:lnTo>
                  <a:pt x="521101" y="56871"/>
                </a:lnTo>
                <a:lnTo>
                  <a:pt x="478632" y="75041"/>
                </a:lnTo>
                <a:lnTo>
                  <a:pt x="437427" y="95484"/>
                </a:lnTo>
                <a:lnTo>
                  <a:pt x="397566" y="118120"/>
                </a:lnTo>
                <a:lnTo>
                  <a:pt x="359127" y="142870"/>
                </a:lnTo>
                <a:lnTo>
                  <a:pt x="322191" y="169655"/>
                </a:lnTo>
                <a:lnTo>
                  <a:pt x="286835" y="198397"/>
                </a:lnTo>
                <a:lnTo>
                  <a:pt x="253139" y="229015"/>
                </a:lnTo>
                <a:lnTo>
                  <a:pt x="221183" y="261431"/>
                </a:lnTo>
                <a:lnTo>
                  <a:pt x="191044" y="295565"/>
                </a:lnTo>
                <a:lnTo>
                  <a:pt x="162803" y="331340"/>
                </a:lnTo>
                <a:lnTo>
                  <a:pt x="136539" y="368674"/>
                </a:lnTo>
                <a:lnTo>
                  <a:pt x="112330" y="407490"/>
                </a:lnTo>
                <a:lnTo>
                  <a:pt x="90255" y="447708"/>
                </a:lnTo>
                <a:lnTo>
                  <a:pt x="70395" y="489249"/>
                </a:lnTo>
                <a:lnTo>
                  <a:pt x="52827" y="532034"/>
                </a:lnTo>
                <a:lnTo>
                  <a:pt x="37631" y="575984"/>
                </a:lnTo>
                <a:lnTo>
                  <a:pt x="24886" y="621019"/>
                </a:lnTo>
                <a:lnTo>
                  <a:pt x="14671" y="667062"/>
                </a:lnTo>
                <a:lnTo>
                  <a:pt x="7066" y="714032"/>
                </a:lnTo>
                <a:lnTo>
                  <a:pt x="2149" y="761850"/>
                </a:lnTo>
                <a:lnTo>
                  <a:pt x="0" y="810437"/>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6" name="object 20"/>
          <p:cNvSpPr/>
          <p:nvPr/>
        </p:nvSpPr>
        <p:spPr>
          <a:xfrm>
            <a:off x="2968987" y="4800796"/>
            <a:ext cx="608171" cy="598646"/>
          </a:xfrm>
          <a:custGeom>
            <a:avLst/>
            <a:gdLst/>
            <a:ahLst/>
            <a:cxnLst/>
            <a:rect l="l" t="t" r="r" b="b"/>
            <a:pathLst>
              <a:path w="810895" h="798195">
                <a:moveTo>
                  <a:pt x="0" y="0"/>
                </a:moveTo>
                <a:lnTo>
                  <a:pt x="2874" y="48395"/>
                </a:lnTo>
                <a:lnTo>
                  <a:pt x="8496" y="96000"/>
                </a:lnTo>
                <a:lnTo>
                  <a:pt x="16785" y="142736"/>
                </a:lnTo>
                <a:lnTo>
                  <a:pt x="27664" y="188525"/>
                </a:lnTo>
                <a:lnTo>
                  <a:pt x="41052" y="233286"/>
                </a:lnTo>
                <a:lnTo>
                  <a:pt x="56871" y="276940"/>
                </a:lnTo>
                <a:lnTo>
                  <a:pt x="75041" y="319410"/>
                </a:lnTo>
                <a:lnTo>
                  <a:pt x="95484" y="360614"/>
                </a:lnTo>
                <a:lnTo>
                  <a:pt x="118120" y="400476"/>
                </a:lnTo>
                <a:lnTo>
                  <a:pt x="142870" y="438914"/>
                </a:lnTo>
                <a:lnTo>
                  <a:pt x="169655" y="475851"/>
                </a:lnTo>
                <a:lnTo>
                  <a:pt x="198397" y="511207"/>
                </a:lnTo>
                <a:lnTo>
                  <a:pt x="229015" y="544902"/>
                </a:lnTo>
                <a:lnTo>
                  <a:pt x="261431" y="576859"/>
                </a:lnTo>
                <a:lnTo>
                  <a:pt x="295565" y="606997"/>
                </a:lnTo>
                <a:lnTo>
                  <a:pt x="331340" y="635238"/>
                </a:lnTo>
                <a:lnTo>
                  <a:pt x="368674" y="661503"/>
                </a:lnTo>
                <a:lnTo>
                  <a:pt x="407490" y="685712"/>
                </a:lnTo>
                <a:lnTo>
                  <a:pt x="447708" y="707786"/>
                </a:lnTo>
                <a:lnTo>
                  <a:pt x="489249" y="727647"/>
                </a:lnTo>
                <a:lnTo>
                  <a:pt x="532034" y="745215"/>
                </a:lnTo>
                <a:lnTo>
                  <a:pt x="575984" y="760411"/>
                </a:lnTo>
                <a:lnTo>
                  <a:pt x="621019" y="773156"/>
                </a:lnTo>
                <a:lnTo>
                  <a:pt x="667062" y="783370"/>
                </a:lnTo>
                <a:lnTo>
                  <a:pt x="714032" y="790976"/>
                </a:lnTo>
                <a:lnTo>
                  <a:pt x="761850" y="795893"/>
                </a:lnTo>
                <a:lnTo>
                  <a:pt x="810437" y="798042"/>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7" name="object 21"/>
          <p:cNvSpPr/>
          <p:nvPr/>
        </p:nvSpPr>
        <p:spPr>
          <a:xfrm>
            <a:off x="4203950" y="4781773"/>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8" name="object 22"/>
          <p:cNvSpPr/>
          <p:nvPr/>
        </p:nvSpPr>
        <p:spPr>
          <a:xfrm>
            <a:off x="3586320" y="4164143"/>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9" name="object 23"/>
          <p:cNvSpPr/>
          <p:nvPr/>
        </p:nvSpPr>
        <p:spPr>
          <a:xfrm>
            <a:off x="2968700" y="4781773"/>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0" name="object 24"/>
          <p:cNvSpPr/>
          <p:nvPr/>
        </p:nvSpPr>
        <p:spPr>
          <a:xfrm>
            <a:off x="3586320" y="5399393"/>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1" name="object 25"/>
          <p:cNvSpPr/>
          <p:nvPr/>
        </p:nvSpPr>
        <p:spPr>
          <a:xfrm>
            <a:off x="4271347" y="4168900"/>
            <a:ext cx="598646" cy="608171"/>
          </a:xfrm>
          <a:custGeom>
            <a:avLst/>
            <a:gdLst/>
            <a:ahLst/>
            <a:cxnLst/>
            <a:rect l="l" t="t" r="r" b="b"/>
            <a:pathLst>
              <a:path w="798195" h="810895">
                <a:moveTo>
                  <a:pt x="0" y="810437"/>
                </a:moveTo>
                <a:lnTo>
                  <a:pt x="48395" y="807563"/>
                </a:lnTo>
                <a:lnTo>
                  <a:pt x="96000" y="801941"/>
                </a:lnTo>
                <a:lnTo>
                  <a:pt x="142736" y="793652"/>
                </a:lnTo>
                <a:lnTo>
                  <a:pt x="188525" y="782773"/>
                </a:lnTo>
                <a:lnTo>
                  <a:pt x="233286" y="769385"/>
                </a:lnTo>
                <a:lnTo>
                  <a:pt x="276940" y="753566"/>
                </a:lnTo>
                <a:lnTo>
                  <a:pt x="319410" y="735396"/>
                </a:lnTo>
                <a:lnTo>
                  <a:pt x="360614" y="714953"/>
                </a:lnTo>
                <a:lnTo>
                  <a:pt x="400476" y="692317"/>
                </a:lnTo>
                <a:lnTo>
                  <a:pt x="438914" y="667567"/>
                </a:lnTo>
                <a:lnTo>
                  <a:pt x="475851" y="640781"/>
                </a:lnTo>
                <a:lnTo>
                  <a:pt x="511207" y="612040"/>
                </a:lnTo>
                <a:lnTo>
                  <a:pt x="544902" y="581422"/>
                </a:lnTo>
                <a:lnTo>
                  <a:pt x="576859" y="549006"/>
                </a:lnTo>
                <a:lnTo>
                  <a:pt x="606997" y="514871"/>
                </a:lnTo>
                <a:lnTo>
                  <a:pt x="635238" y="479097"/>
                </a:lnTo>
                <a:lnTo>
                  <a:pt x="661503" y="441763"/>
                </a:lnTo>
                <a:lnTo>
                  <a:pt x="685712" y="402947"/>
                </a:lnTo>
                <a:lnTo>
                  <a:pt x="707786" y="362729"/>
                </a:lnTo>
                <a:lnTo>
                  <a:pt x="727647" y="321188"/>
                </a:lnTo>
                <a:lnTo>
                  <a:pt x="745215" y="278403"/>
                </a:lnTo>
                <a:lnTo>
                  <a:pt x="760411" y="234453"/>
                </a:lnTo>
                <a:lnTo>
                  <a:pt x="773156" y="189417"/>
                </a:lnTo>
                <a:lnTo>
                  <a:pt x="783370" y="143375"/>
                </a:lnTo>
                <a:lnTo>
                  <a:pt x="790976" y="96405"/>
                </a:lnTo>
                <a:lnTo>
                  <a:pt x="795893" y="48587"/>
                </a:lnTo>
                <a:lnTo>
                  <a:pt x="798042" y="0"/>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2" name="object 26"/>
          <p:cNvSpPr/>
          <p:nvPr/>
        </p:nvSpPr>
        <p:spPr>
          <a:xfrm>
            <a:off x="4261835" y="3541834"/>
            <a:ext cx="608171" cy="598646"/>
          </a:xfrm>
          <a:custGeom>
            <a:avLst/>
            <a:gdLst/>
            <a:ahLst/>
            <a:cxnLst/>
            <a:rect l="l" t="t" r="r" b="b"/>
            <a:pathLst>
              <a:path w="810895" h="798195">
                <a:moveTo>
                  <a:pt x="810437" y="798042"/>
                </a:moveTo>
                <a:lnTo>
                  <a:pt x="807563" y="749647"/>
                </a:lnTo>
                <a:lnTo>
                  <a:pt x="801941" y="702042"/>
                </a:lnTo>
                <a:lnTo>
                  <a:pt x="793652" y="655305"/>
                </a:lnTo>
                <a:lnTo>
                  <a:pt x="782773" y="609517"/>
                </a:lnTo>
                <a:lnTo>
                  <a:pt x="769385" y="564756"/>
                </a:lnTo>
                <a:lnTo>
                  <a:pt x="753566" y="521101"/>
                </a:lnTo>
                <a:lnTo>
                  <a:pt x="735396" y="478632"/>
                </a:lnTo>
                <a:lnTo>
                  <a:pt x="714953" y="437427"/>
                </a:lnTo>
                <a:lnTo>
                  <a:pt x="692317" y="397566"/>
                </a:lnTo>
                <a:lnTo>
                  <a:pt x="667567" y="359127"/>
                </a:lnTo>
                <a:lnTo>
                  <a:pt x="640781" y="322191"/>
                </a:lnTo>
                <a:lnTo>
                  <a:pt x="612040" y="286835"/>
                </a:lnTo>
                <a:lnTo>
                  <a:pt x="581422" y="253139"/>
                </a:lnTo>
                <a:lnTo>
                  <a:pt x="549006" y="221183"/>
                </a:lnTo>
                <a:lnTo>
                  <a:pt x="514871" y="191044"/>
                </a:lnTo>
                <a:lnTo>
                  <a:pt x="479097" y="162803"/>
                </a:lnTo>
                <a:lnTo>
                  <a:pt x="441763" y="136539"/>
                </a:lnTo>
                <a:lnTo>
                  <a:pt x="402947" y="112330"/>
                </a:lnTo>
                <a:lnTo>
                  <a:pt x="362729" y="90255"/>
                </a:lnTo>
                <a:lnTo>
                  <a:pt x="321188" y="70395"/>
                </a:lnTo>
                <a:lnTo>
                  <a:pt x="278403" y="52827"/>
                </a:lnTo>
                <a:lnTo>
                  <a:pt x="234453" y="37631"/>
                </a:lnTo>
                <a:lnTo>
                  <a:pt x="189417" y="24886"/>
                </a:lnTo>
                <a:lnTo>
                  <a:pt x="143375" y="14671"/>
                </a:lnTo>
                <a:lnTo>
                  <a:pt x="96405" y="7066"/>
                </a:lnTo>
                <a:lnTo>
                  <a:pt x="48587" y="2149"/>
                </a:lnTo>
                <a:lnTo>
                  <a:pt x="0" y="0"/>
                </a:lnTo>
              </a:path>
            </a:pathLst>
          </a:custGeom>
          <a:ln w="12700">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3" name="object 27"/>
          <p:cNvSpPr/>
          <p:nvPr/>
        </p:nvSpPr>
        <p:spPr>
          <a:xfrm>
            <a:off x="3634771" y="3542050"/>
            <a:ext cx="598646" cy="608171"/>
          </a:xfrm>
          <a:custGeom>
            <a:avLst/>
            <a:gdLst/>
            <a:ahLst/>
            <a:cxnLst/>
            <a:rect l="l" t="t" r="r" b="b"/>
            <a:pathLst>
              <a:path w="798195" h="810895">
                <a:moveTo>
                  <a:pt x="798042" y="0"/>
                </a:moveTo>
                <a:lnTo>
                  <a:pt x="749647" y="2874"/>
                </a:lnTo>
                <a:lnTo>
                  <a:pt x="702042" y="8496"/>
                </a:lnTo>
                <a:lnTo>
                  <a:pt x="655305" y="16785"/>
                </a:lnTo>
                <a:lnTo>
                  <a:pt x="609517" y="27664"/>
                </a:lnTo>
                <a:lnTo>
                  <a:pt x="564756" y="41052"/>
                </a:lnTo>
                <a:lnTo>
                  <a:pt x="521101" y="56871"/>
                </a:lnTo>
                <a:lnTo>
                  <a:pt x="478632" y="75041"/>
                </a:lnTo>
                <a:lnTo>
                  <a:pt x="437427" y="95484"/>
                </a:lnTo>
                <a:lnTo>
                  <a:pt x="397566" y="118120"/>
                </a:lnTo>
                <a:lnTo>
                  <a:pt x="359127" y="142870"/>
                </a:lnTo>
                <a:lnTo>
                  <a:pt x="322191" y="169655"/>
                </a:lnTo>
                <a:lnTo>
                  <a:pt x="286835" y="198397"/>
                </a:lnTo>
                <a:lnTo>
                  <a:pt x="253139" y="229015"/>
                </a:lnTo>
                <a:lnTo>
                  <a:pt x="221183" y="261431"/>
                </a:lnTo>
                <a:lnTo>
                  <a:pt x="191044" y="295565"/>
                </a:lnTo>
                <a:lnTo>
                  <a:pt x="162803" y="331340"/>
                </a:lnTo>
                <a:lnTo>
                  <a:pt x="136539" y="368674"/>
                </a:lnTo>
                <a:lnTo>
                  <a:pt x="112330" y="407490"/>
                </a:lnTo>
                <a:lnTo>
                  <a:pt x="90255" y="447708"/>
                </a:lnTo>
                <a:lnTo>
                  <a:pt x="70395" y="489249"/>
                </a:lnTo>
                <a:lnTo>
                  <a:pt x="52827" y="532034"/>
                </a:lnTo>
                <a:lnTo>
                  <a:pt x="37631" y="575984"/>
                </a:lnTo>
                <a:lnTo>
                  <a:pt x="24886" y="621019"/>
                </a:lnTo>
                <a:lnTo>
                  <a:pt x="14671" y="667062"/>
                </a:lnTo>
                <a:lnTo>
                  <a:pt x="7066" y="714032"/>
                </a:lnTo>
                <a:lnTo>
                  <a:pt x="2149" y="761850"/>
                </a:lnTo>
                <a:lnTo>
                  <a:pt x="0" y="810437"/>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4" name="object 28"/>
          <p:cNvSpPr/>
          <p:nvPr/>
        </p:nvSpPr>
        <p:spPr>
          <a:xfrm>
            <a:off x="3634988" y="4178410"/>
            <a:ext cx="608171" cy="598646"/>
          </a:xfrm>
          <a:custGeom>
            <a:avLst/>
            <a:gdLst/>
            <a:ahLst/>
            <a:cxnLst/>
            <a:rect l="l" t="t" r="r" b="b"/>
            <a:pathLst>
              <a:path w="810895" h="798195">
                <a:moveTo>
                  <a:pt x="0" y="0"/>
                </a:moveTo>
                <a:lnTo>
                  <a:pt x="2874" y="48395"/>
                </a:lnTo>
                <a:lnTo>
                  <a:pt x="8496" y="96000"/>
                </a:lnTo>
                <a:lnTo>
                  <a:pt x="16785" y="142736"/>
                </a:lnTo>
                <a:lnTo>
                  <a:pt x="27664" y="188525"/>
                </a:lnTo>
                <a:lnTo>
                  <a:pt x="41052" y="233286"/>
                </a:lnTo>
                <a:lnTo>
                  <a:pt x="56871" y="276940"/>
                </a:lnTo>
                <a:lnTo>
                  <a:pt x="75041" y="319410"/>
                </a:lnTo>
                <a:lnTo>
                  <a:pt x="95484" y="360614"/>
                </a:lnTo>
                <a:lnTo>
                  <a:pt x="118120" y="400476"/>
                </a:lnTo>
                <a:lnTo>
                  <a:pt x="142870" y="438914"/>
                </a:lnTo>
                <a:lnTo>
                  <a:pt x="169655" y="475851"/>
                </a:lnTo>
                <a:lnTo>
                  <a:pt x="198397" y="511207"/>
                </a:lnTo>
                <a:lnTo>
                  <a:pt x="229015" y="544902"/>
                </a:lnTo>
                <a:lnTo>
                  <a:pt x="261431" y="576859"/>
                </a:lnTo>
                <a:lnTo>
                  <a:pt x="295565" y="606997"/>
                </a:lnTo>
                <a:lnTo>
                  <a:pt x="331340" y="635238"/>
                </a:lnTo>
                <a:lnTo>
                  <a:pt x="368674" y="661503"/>
                </a:lnTo>
                <a:lnTo>
                  <a:pt x="407490" y="685712"/>
                </a:lnTo>
                <a:lnTo>
                  <a:pt x="447708" y="707786"/>
                </a:lnTo>
                <a:lnTo>
                  <a:pt x="489249" y="727647"/>
                </a:lnTo>
                <a:lnTo>
                  <a:pt x="532034" y="745215"/>
                </a:lnTo>
                <a:lnTo>
                  <a:pt x="575984" y="760411"/>
                </a:lnTo>
                <a:lnTo>
                  <a:pt x="621019" y="773156"/>
                </a:lnTo>
                <a:lnTo>
                  <a:pt x="667062" y="783370"/>
                </a:lnTo>
                <a:lnTo>
                  <a:pt x="714032" y="790976"/>
                </a:lnTo>
                <a:lnTo>
                  <a:pt x="761850" y="795893"/>
                </a:lnTo>
                <a:lnTo>
                  <a:pt x="810437" y="798042"/>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5" name="object 29"/>
          <p:cNvSpPr/>
          <p:nvPr/>
        </p:nvSpPr>
        <p:spPr>
          <a:xfrm>
            <a:off x="4869950" y="4159388"/>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6" name="object 30"/>
          <p:cNvSpPr/>
          <p:nvPr/>
        </p:nvSpPr>
        <p:spPr>
          <a:xfrm>
            <a:off x="4252321" y="3541759"/>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7" name="object 31"/>
          <p:cNvSpPr/>
          <p:nvPr/>
        </p:nvSpPr>
        <p:spPr>
          <a:xfrm>
            <a:off x="3634700" y="4159388"/>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8" name="object 32"/>
          <p:cNvSpPr/>
          <p:nvPr/>
        </p:nvSpPr>
        <p:spPr>
          <a:xfrm>
            <a:off x="4252321" y="4777008"/>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9" name="object 33"/>
          <p:cNvSpPr/>
          <p:nvPr/>
        </p:nvSpPr>
        <p:spPr>
          <a:xfrm>
            <a:off x="3328433" y="4021016"/>
            <a:ext cx="603409" cy="603409"/>
          </a:xfrm>
          <a:custGeom>
            <a:avLst/>
            <a:gdLst/>
            <a:ahLst/>
            <a:cxnLst/>
            <a:rect l="l" t="t" r="r" b="b"/>
            <a:pathLst>
              <a:path w="804545" h="804545">
                <a:moveTo>
                  <a:pt x="402005" y="803998"/>
                </a:moveTo>
                <a:lnTo>
                  <a:pt x="448888" y="801294"/>
                </a:lnTo>
                <a:lnTo>
                  <a:pt x="494181" y="793381"/>
                </a:lnTo>
                <a:lnTo>
                  <a:pt x="537585" y="780562"/>
                </a:lnTo>
                <a:lnTo>
                  <a:pt x="578797" y="763138"/>
                </a:lnTo>
                <a:lnTo>
                  <a:pt x="617516" y="741411"/>
                </a:lnTo>
                <a:lnTo>
                  <a:pt x="653439" y="715682"/>
                </a:lnTo>
                <a:lnTo>
                  <a:pt x="686266" y="686254"/>
                </a:lnTo>
                <a:lnTo>
                  <a:pt x="715695" y="653427"/>
                </a:lnTo>
                <a:lnTo>
                  <a:pt x="741424" y="617503"/>
                </a:lnTo>
                <a:lnTo>
                  <a:pt x="763151" y="578784"/>
                </a:lnTo>
                <a:lnTo>
                  <a:pt x="780575" y="537572"/>
                </a:lnTo>
                <a:lnTo>
                  <a:pt x="793394" y="494169"/>
                </a:lnTo>
                <a:lnTo>
                  <a:pt x="801307" y="448875"/>
                </a:lnTo>
                <a:lnTo>
                  <a:pt x="804011" y="401993"/>
                </a:lnTo>
                <a:lnTo>
                  <a:pt x="801307" y="355113"/>
                </a:lnTo>
                <a:lnTo>
                  <a:pt x="793394" y="309821"/>
                </a:lnTo>
                <a:lnTo>
                  <a:pt x="780575" y="266419"/>
                </a:lnTo>
                <a:lnTo>
                  <a:pt x="763151" y="225209"/>
                </a:lnTo>
                <a:lnTo>
                  <a:pt x="741424" y="186491"/>
                </a:lnTo>
                <a:lnTo>
                  <a:pt x="715695" y="150569"/>
                </a:lnTo>
                <a:lnTo>
                  <a:pt x="686266" y="117743"/>
                </a:lnTo>
                <a:lnTo>
                  <a:pt x="653439" y="88315"/>
                </a:lnTo>
                <a:lnTo>
                  <a:pt x="617516" y="62586"/>
                </a:lnTo>
                <a:lnTo>
                  <a:pt x="578797" y="40860"/>
                </a:lnTo>
                <a:lnTo>
                  <a:pt x="537585" y="23436"/>
                </a:lnTo>
                <a:lnTo>
                  <a:pt x="494181" y="10617"/>
                </a:lnTo>
                <a:lnTo>
                  <a:pt x="448888" y="2704"/>
                </a:lnTo>
                <a:lnTo>
                  <a:pt x="402005" y="0"/>
                </a:lnTo>
                <a:lnTo>
                  <a:pt x="355123" y="2704"/>
                </a:lnTo>
                <a:lnTo>
                  <a:pt x="309829" y="10617"/>
                </a:lnTo>
                <a:lnTo>
                  <a:pt x="266425" y="23436"/>
                </a:lnTo>
                <a:lnTo>
                  <a:pt x="225213" y="40860"/>
                </a:lnTo>
                <a:lnTo>
                  <a:pt x="186495" y="62586"/>
                </a:lnTo>
                <a:lnTo>
                  <a:pt x="150571" y="88315"/>
                </a:lnTo>
                <a:lnTo>
                  <a:pt x="117744" y="117743"/>
                </a:lnTo>
                <a:lnTo>
                  <a:pt x="88316" y="150569"/>
                </a:lnTo>
                <a:lnTo>
                  <a:pt x="62587" y="186491"/>
                </a:lnTo>
                <a:lnTo>
                  <a:pt x="40860" y="225209"/>
                </a:lnTo>
                <a:lnTo>
                  <a:pt x="23436" y="266419"/>
                </a:lnTo>
                <a:lnTo>
                  <a:pt x="10617" y="309821"/>
                </a:lnTo>
                <a:lnTo>
                  <a:pt x="2704" y="355113"/>
                </a:lnTo>
                <a:lnTo>
                  <a:pt x="0" y="401993"/>
                </a:lnTo>
                <a:lnTo>
                  <a:pt x="2704" y="448875"/>
                </a:lnTo>
                <a:lnTo>
                  <a:pt x="10617" y="494169"/>
                </a:lnTo>
                <a:lnTo>
                  <a:pt x="23436" y="537572"/>
                </a:lnTo>
                <a:lnTo>
                  <a:pt x="40860" y="578784"/>
                </a:lnTo>
                <a:lnTo>
                  <a:pt x="62587" y="617503"/>
                </a:lnTo>
                <a:lnTo>
                  <a:pt x="88316" y="653427"/>
                </a:lnTo>
                <a:lnTo>
                  <a:pt x="117744" y="686254"/>
                </a:lnTo>
                <a:lnTo>
                  <a:pt x="150571" y="715682"/>
                </a:lnTo>
                <a:lnTo>
                  <a:pt x="186495" y="741411"/>
                </a:lnTo>
                <a:lnTo>
                  <a:pt x="225213" y="763138"/>
                </a:lnTo>
                <a:lnTo>
                  <a:pt x="266425" y="780562"/>
                </a:lnTo>
                <a:lnTo>
                  <a:pt x="309829" y="793381"/>
                </a:lnTo>
                <a:lnTo>
                  <a:pt x="355123" y="801294"/>
                </a:lnTo>
                <a:lnTo>
                  <a:pt x="402005" y="803998"/>
                </a:lnTo>
                <a:close/>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0" name="object 34"/>
          <p:cNvSpPr/>
          <p:nvPr/>
        </p:nvSpPr>
        <p:spPr>
          <a:xfrm>
            <a:off x="2784188" y="3963019"/>
            <a:ext cx="359500" cy="359492"/>
          </a:xfrm>
          <a:prstGeom prst="rect">
            <a:avLst/>
          </a:prstGeom>
          <a:blipFill>
            <a:blip r:embed="rId4"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1" name="object 35"/>
          <p:cNvSpPr/>
          <p:nvPr/>
        </p:nvSpPr>
        <p:spPr>
          <a:xfrm>
            <a:off x="3406575" y="4731292"/>
            <a:ext cx="359500" cy="342809"/>
          </a:xfrm>
          <a:prstGeom prst="rect">
            <a:avLst/>
          </a:prstGeom>
          <a:blipFill>
            <a:blip r:embed="rId5"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2" name="object 36"/>
          <p:cNvSpPr/>
          <p:nvPr/>
        </p:nvSpPr>
        <p:spPr>
          <a:xfrm>
            <a:off x="4077941" y="4077003"/>
            <a:ext cx="348769" cy="359102"/>
          </a:xfrm>
          <a:prstGeom prst="rect">
            <a:avLst/>
          </a:prstGeom>
          <a:blipFill>
            <a:blip r:embed="rId6"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3" name="object 37"/>
          <p:cNvSpPr txBox="1"/>
          <p:nvPr/>
        </p:nvSpPr>
        <p:spPr>
          <a:xfrm>
            <a:off x="2735638" y="5136824"/>
            <a:ext cx="2046446" cy="196208"/>
          </a:xfrm>
          <a:prstGeom prst="rect">
            <a:avLst/>
          </a:prstGeom>
        </p:spPr>
        <p:txBody>
          <a:bodyPr vert="horz" wrap="square" lIns="0" tIns="0" rIns="0" bIns="0" rtlCol="0">
            <a:spAutoFit/>
          </a:bodyPr>
          <a:lstStyle/>
          <a:p>
            <a:pPr marL="9525"/>
            <a:r>
              <a:rPr sz="1275" b="1" spc="-8" dirty="0">
                <a:solidFill>
                  <a:srgbClr val="939598"/>
                </a:solidFill>
                <a:latin typeface="Segoe UI" panose="020B0502040204020203" pitchFamily="34" charset="0"/>
                <a:ea typeface="Segoe UI" panose="020B0502040204020203" pitchFamily="34" charset="0"/>
                <a:cs typeface="Segoe UI" panose="020B0502040204020203" pitchFamily="34" charset="0"/>
              </a:rPr>
              <a:t>RADIOCOMMUNICATION</a:t>
            </a:r>
            <a:endParaRPr sz="1275">
              <a:latin typeface="Segoe UI" panose="020B0502040204020203" pitchFamily="34" charset="0"/>
              <a:ea typeface="Segoe UI" panose="020B0502040204020203" pitchFamily="34" charset="0"/>
              <a:cs typeface="Segoe UI" panose="020B0502040204020203" pitchFamily="34" charset="0"/>
            </a:endParaRPr>
          </a:p>
        </p:txBody>
      </p:sp>
      <p:sp>
        <p:nvSpPr>
          <p:cNvPr id="34" name="object 38"/>
          <p:cNvSpPr txBox="1"/>
          <p:nvPr/>
        </p:nvSpPr>
        <p:spPr>
          <a:xfrm>
            <a:off x="2210146" y="3687099"/>
            <a:ext cx="2805113" cy="384721"/>
          </a:xfrm>
          <a:prstGeom prst="rect">
            <a:avLst/>
          </a:prstGeom>
        </p:spPr>
        <p:txBody>
          <a:bodyPr vert="horz" wrap="square" lIns="0" tIns="0" rIns="0" bIns="0" rtlCol="0">
            <a:spAutoFit/>
          </a:bodyPr>
          <a:lstStyle/>
          <a:p>
            <a:pPr marL="9525">
              <a:lnSpc>
                <a:spcPts val="1459"/>
              </a:lnSpc>
            </a:pPr>
            <a:r>
              <a:rPr sz="1275" b="1" spc="-4" dirty="0">
                <a:solidFill>
                  <a:srgbClr val="939598"/>
                </a:solidFill>
                <a:latin typeface="Segoe UI" panose="020B0502040204020203" pitchFamily="34" charset="0"/>
                <a:ea typeface="Segoe UI" panose="020B0502040204020203" pitchFamily="34" charset="0"/>
                <a:cs typeface="Segoe UI" panose="020B0502040204020203" pitchFamily="34" charset="0"/>
              </a:rPr>
              <a:t>STANDARDIZATION</a:t>
            </a:r>
            <a:endParaRPr sz="1275">
              <a:latin typeface="Segoe UI" panose="020B0502040204020203" pitchFamily="34" charset="0"/>
              <a:ea typeface="Segoe UI" panose="020B0502040204020203" pitchFamily="34" charset="0"/>
              <a:cs typeface="Segoe UI" panose="020B0502040204020203" pitchFamily="34" charset="0"/>
            </a:endParaRPr>
          </a:p>
          <a:p>
            <a:pPr marL="1549241">
              <a:lnSpc>
                <a:spcPts val="1459"/>
              </a:lnSpc>
            </a:pPr>
            <a:r>
              <a:rPr sz="1275" b="1" spc="11" dirty="0">
                <a:solidFill>
                  <a:srgbClr val="939598"/>
                </a:solidFill>
                <a:latin typeface="Segoe UI" panose="020B0502040204020203" pitchFamily="34" charset="0"/>
                <a:ea typeface="Segoe UI" panose="020B0502040204020203" pitchFamily="34" charset="0"/>
                <a:cs typeface="Segoe UI" panose="020B0502040204020203" pitchFamily="34" charset="0"/>
              </a:rPr>
              <a:t>DEVE</a:t>
            </a:r>
            <a:r>
              <a:rPr sz="1275" b="1" spc="-34" dirty="0">
                <a:solidFill>
                  <a:srgbClr val="939598"/>
                </a:solidFill>
                <a:latin typeface="Segoe UI" panose="020B0502040204020203" pitchFamily="34" charset="0"/>
                <a:ea typeface="Segoe UI" panose="020B0502040204020203" pitchFamily="34" charset="0"/>
                <a:cs typeface="Segoe UI" panose="020B0502040204020203" pitchFamily="34" charset="0"/>
              </a:rPr>
              <a:t>L</a:t>
            </a:r>
            <a:r>
              <a:rPr sz="1275" b="1" spc="11" dirty="0">
                <a:solidFill>
                  <a:srgbClr val="939598"/>
                </a:solidFill>
                <a:latin typeface="Segoe UI" panose="020B0502040204020203" pitchFamily="34" charset="0"/>
                <a:ea typeface="Segoe UI" panose="020B0502040204020203" pitchFamily="34" charset="0"/>
                <a:cs typeface="Segoe UI" panose="020B0502040204020203" pitchFamily="34" charset="0"/>
              </a:rPr>
              <a:t>OPMENT</a:t>
            </a:r>
            <a:endParaRPr sz="1275">
              <a:latin typeface="Segoe UI" panose="020B0502040204020203" pitchFamily="34" charset="0"/>
              <a:ea typeface="Segoe UI" panose="020B0502040204020203" pitchFamily="34" charset="0"/>
              <a:cs typeface="Segoe UI" panose="020B0502040204020203" pitchFamily="34" charset="0"/>
            </a:endParaRPr>
          </a:p>
        </p:txBody>
      </p:sp>
      <p:sp>
        <p:nvSpPr>
          <p:cNvPr id="35" name="object 6"/>
          <p:cNvSpPr/>
          <p:nvPr/>
        </p:nvSpPr>
        <p:spPr>
          <a:xfrm>
            <a:off x="-7974" y="1582922"/>
            <a:ext cx="9144476" cy="1579371"/>
          </a:xfrm>
          <a:custGeom>
            <a:avLst/>
            <a:gdLst/>
            <a:ahLst/>
            <a:cxnLst/>
            <a:rect l="l" t="t" r="r" b="b"/>
            <a:pathLst>
              <a:path w="12192635" h="2505075">
                <a:moveTo>
                  <a:pt x="0" y="2504655"/>
                </a:moveTo>
                <a:lnTo>
                  <a:pt x="12192114" y="2504655"/>
                </a:lnTo>
                <a:lnTo>
                  <a:pt x="12192114" y="0"/>
                </a:lnTo>
                <a:lnTo>
                  <a:pt x="0" y="0"/>
                </a:lnTo>
                <a:lnTo>
                  <a:pt x="0" y="2504655"/>
                </a:lnTo>
                <a:close/>
              </a:path>
            </a:pathLst>
          </a:custGeom>
          <a:solidFill>
            <a:srgbClr val="E5E8EC"/>
          </a:solid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6" name="object 7"/>
          <p:cNvSpPr txBox="1"/>
          <p:nvPr/>
        </p:nvSpPr>
        <p:spPr>
          <a:xfrm>
            <a:off x="495501" y="2006762"/>
            <a:ext cx="2132171" cy="710964"/>
          </a:xfrm>
          <a:prstGeom prst="rect">
            <a:avLst/>
          </a:prstGeom>
        </p:spPr>
        <p:txBody>
          <a:bodyPr vert="horz" wrap="square" lIns="0" tIns="0" rIns="0" bIns="0" rtlCol="0">
            <a:spAutoFit/>
          </a:bodyPr>
          <a:lstStyle/>
          <a:p>
            <a:pPr marL="9525" marR="3810">
              <a:lnSpc>
                <a:spcPct val="77100"/>
              </a:lnSpc>
            </a:pPr>
            <a:r>
              <a:rPr sz="3000" b="1" spc="-4" dirty="0">
                <a:solidFill>
                  <a:srgbClr val="6D6E71"/>
                </a:solidFill>
                <a:latin typeface="Segoe UI" panose="020B0502040204020203" pitchFamily="34" charset="0"/>
                <a:ea typeface="Segoe UI" panose="020B0502040204020203" pitchFamily="34" charset="0"/>
                <a:cs typeface="Segoe UI" panose="020B0502040204020203" pitchFamily="34" charset="0"/>
              </a:rPr>
              <a:t>OUR  </a:t>
            </a:r>
            <a:r>
              <a:rPr lang="fr-CH" sz="3000" b="1" spc="-4" dirty="0">
                <a:solidFill>
                  <a:srgbClr val="6D6E71"/>
                </a:solidFill>
                <a:latin typeface="Segoe UI" panose="020B0502040204020203" pitchFamily="34" charset="0"/>
                <a:ea typeface="Segoe UI" panose="020B0502040204020203" pitchFamily="34" charset="0"/>
                <a:cs typeface="Segoe UI" panose="020B0502040204020203" pitchFamily="34" charset="0"/>
              </a:rPr>
              <a:t>MEMBERS</a:t>
            </a:r>
            <a:endParaRPr sz="3000" dirty="0">
              <a:latin typeface="Segoe UI" panose="020B0502040204020203" pitchFamily="34" charset="0"/>
              <a:ea typeface="Segoe UI" panose="020B0502040204020203" pitchFamily="34" charset="0"/>
              <a:cs typeface="Segoe UI" panose="020B0502040204020203" pitchFamily="34" charset="0"/>
            </a:endParaRPr>
          </a:p>
        </p:txBody>
      </p:sp>
      <p:sp>
        <p:nvSpPr>
          <p:cNvPr id="37" name="object 10"/>
          <p:cNvSpPr/>
          <p:nvPr/>
        </p:nvSpPr>
        <p:spPr>
          <a:xfrm>
            <a:off x="3469774" y="1916949"/>
            <a:ext cx="549192" cy="455769"/>
          </a:xfrm>
          <a:prstGeom prst="rect">
            <a:avLst/>
          </a:prstGeom>
          <a:blipFill>
            <a:blip r:embed="rId7"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8" name="object 11"/>
          <p:cNvSpPr/>
          <p:nvPr/>
        </p:nvSpPr>
        <p:spPr>
          <a:xfrm>
            <a:off x="4914402" y="1908099"/>
            <a:ext cx="535199" cy="425507"/>
          </a:xfrm>
          <a:prstGeom prst="rect">
            <a:avLst/>
          </a:prstGeom>
          <a:blipFill>
            <a:blip r:embed="rId8"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9" name="object 12"/>
          <p:cNvSpPr/>
          <p:nvPr/>
        </p:nvSpPr>
        <p:spPr>
          <a:xfrm>
            <a:off x="6390131" y="1857171"/>
            <a:ext cx="458999" cy="452299"/>
          </a:xfrm>
          <a:prstGeom prst="rect">
            <a:avLst/>
          </a:prstGeom>
          <a:blipFill>
            <a:blip r:embed="rId9"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0" name="object 13"/>
          <p:cNvSpPr/>
          <p:nvPr/>
        </p:nvSpPr>
        <p:spPr>
          <a:xfrm>
            <a:off x="7833386" y="1853691"/>
            <a:ext cx="447750" cy="447750"/>
          </a:xfrm>
          <a:prstGeom prst="rect">
            <a:avLst/>
          </a:prstGeom>
          <a:blipFill>
            <a:blip r:embed="rId10"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41" name="object 14"/>
          <p:cNvGraphicFramePr>
            <a:graphicFrameLocks noGrp="1"/>
          </p:cNvGraphicFramePr>
          <p:nvPr>
            <p:extLst/>
          </p:nvPr>
        </p:nvGraphicFramePr>
        <p:xfrm>
          <a:off x="3117431" y="1750471"/>
          <a:ext cx="5519230" cy="1479709"/>
        </p:xfrm>
        <a:graphic>
          <a:graphicData uri="http://schemas.openxmlformats.org/drawingml/2006/table">
            <a:tbl>
              <a:tblPr firstRow="1" bandRow="1">
                <a:tableStyleId>{2D5ABB26-0587-4C30-8999-92F81FD0307C}</a:tableStyleId>
              </a:tblPr>
              <a:tblGrid>
                <a:gridCol w="1317962">
                  <a:extLst>
                    <a:ext uri="{9D8B030D-6E8A-4147-A177-3AD203B41FA5}">
                      <a16:colId xmlns:a16="http://schemas.microsoft.com/office/drawing/2014/main" val="20000"/>
                    </a:ext>
                  </a:extLst>
                </a:gridCol>
                <a:gridCol w="1391845">
                  <a:extLst>
                    <a:ext uri="{9D8B030D-6E8A-4147-A177-3AD203B41FA5}">
                      <a16:colId xmlns:a16="http://schemas.microsoft.com/office/drawing/2014/main" val="20001"/>
                    </a:ext>
                  </a:extLst>
                </a:gridCol>
                <a:gridCol w="1541198">
                  <a:extLst>
                    <a:ext uri="{9D8B030D-6E8A-4147-A177-3AD203B41FA5}">
                      <a16:colId xmlns:a16="http://schemas.microsoft.com/office/drawing/2014/main" val="20002"/>
                    </a:ext>
                  </a:extLst>
                </a:gridCol>
                <a:gridCol w="1268225">
                  <a:extLst>
                    <a:ext uri="{9D8B030D-6E8A-4147-A177-3AD203B41FA5}">
                      <a16:colId xmlns:a16="http://schemas.microsoft.com/office/drawing/2014/main" val="20003"/>
                    </a:ext>
                  </a:extLst>
                </a:gridCol>
              </a:tblGrid>
              <a:tr h="557233">
                <a:tc>
                  <a:txBody>
                    <a:bodyPr/>
                    <a:lstStyle/>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spcBef>
                          <a:spcPts val="20"/>
                        </a:spcBef>
                      </a:pPr>
                      <a:endParaRPr sz="600" dirty="0">
                        <a:latin typeface="Times New Roman"/>
                        <a:cs typeface="Times New Roman"/>
                      </a:endParaRPr>
                    </a:p>
                  </a:txBody>
                  <a:tcPr marL="0" marR="0" marT="0" marB="0">
                    <a:solidFill>
                      <a:srgbClr val="E5E8EC"/>
                    </a:solidFill>
                  </a:tcPr>
                </a:tc>
                <a:tc>
                  <a:txBody>
                    <a:bodyPr/>
                    <a:lstStyle/>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spcBef>
                          <a:spcPts val="20"/>
                        </a:spcBef>
                      </a:pPr>
                      <a:endParaRPr sz="600" dirty="0">
                        <a:latin typeface="Times New Roman"/>
                        <a:cs typeface="Times New Roman"/>
                      </a:endParaRPr>
                    </a:p>
                  </a:txBody>
                  <a:tcPr marL="0" marR="0" marT="0" marB="0">
                    <a:solidFill>
                      <a:srgbClr val="E5E8EC"/>
                    </a:solidFill>
                  </a:tcPr>
                </a:tc>
                <a:tc>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20"/>
                        </a:spcBef>
                      </a:pPr>
                      <a:endParaRPr sz="600">
                        <a:latin typeface="Times New Roman"/>
                        <a:cs typeface="Times New Roman"/>
                      </a:endParaRPr>
                    </a:p>
                  </a:txBody>
                  <a:tcPr marL="0" marR="0" marT="0" marB="0">
                    <a:solidFill>
                      <a:srgbClr val="E5E8EC"/>
                    </a:solidFill>
                  </a:tcPr>
                </a:tc>
                <a:tc>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20"/>
                        </a:spcBef>
                      </a:pPr>
                      <a:endParaRPr sz="600">
                        <a:latin typeface="Times New Roman"/>
                        <a:cs typeface="Times New Roman"/>
                      </a:endParaRPr>
                    </a:p>
                  </a:txBody>
                  <a:tcPr marL="0" marR="0" marT="0" marB="0">
                    <a:solidFill>
                      <a:srgbClr val="E5E8EC"/>
                    </a:solidFill>
                  </a:tcPr>
                </a:tc>
                <a:extLst>
                  <a:ext uri="{0D108BD9-81ED-4DB2-BD59-A6C34878D82A}">
                    <a16:rowId xmlns:a16="http://schemas.microsoft.com/office/drawing/2014/main" val="10000"/>
                  </a:ext>
                </a:extLst>
              </a:tr>
              <a:tr h="588169">
                <a:tc>
                  <a:txBody>
                    <a:bodyPr/>
                    <a:lstStyle/>
                    <a:p>
                      <a:pPr marR="140970" algn="ctr">
                        <a:lnSpc>
                          <a:spcPct val="100000"/>
                        </a:lnSpc>
                        <a:spcBef>
                          <a:spcPts val="175"/>
                        </a:spcBef>
                      </a:pPr>
                      <a:r>
                        <a:rPr lang="en-US" sz="3800" b="1" dirty="0" smtClean="0">
                          <a:solidFill>
                            <a:srgbClr val="939598"/>
                          </a:solidFill>
                          <a:latin typeface="Segoe UI" panose="020B0502040204020203" pitchFamily="34" charset="0"/>
                          <a:ea typeface="Segoe UI" panose="020B0502040204020203" pitchFamily="34" charset="0"/>
                          <a:cs typeface="Segoe UI" panose="020B0502040204020203" pitchFamily="34" charset="0"/>
                        </a:rPr>
                        <a:t>193</a:t>
                      </a:r>
                      <a:endParaRPr sz="3800" dirty="0">
                        <a:latin typeface="Segoe UI" panose="020B0502040204020203" pitchFamily="34" charset="0"/>
                        <a:ea typeface="Segoe UI" panose="020B0502040204020203" pitchFamily="34" charset="0"/>
                        <a:cs typeface="Segoe UI" panose="020B0502040204020203" pitchFamily="34" charset="0"/>
                      </a:endParaRPr>
                    </a:p>
                  </a:txBody>
                  <a:tcPr marL="0" marR="0" marT="16669" marB="0">
                    <a:solidFill>
                      <a:srgbClr val="E5E8EC"/>
                    </a:solidFill>
                  </a:tcPr>
                </a:tc>
                <a:tc>
                  <a:txBody>
                    <a:bodyPr/>
                    <a:lstStyle/>
                    <a:p>
                      <a:pPr marR="207010" algn="r">
                        <a:lnSpc>
                          <a:spcPct val="100000"/>
                        </a:lnSpc>
                        <a:spcBef>
                          <a:spcPts val="175"/>
                        </a:spcBef>
                      </a:pPr>
                      <a:r>
                        <a:rPr lang="fr-CH" sz="3800" b="1" dirty="0" smtClean="0">
                          <a:solidFill>
                            <a:srgbClr val="939598"/>
                          </a:solidFill>
                          <a:latin typeface="Segoe UI" panose="020B0502040204020203" pitchFamily="34" charset="0"/>
                          <a:ea typeface="Segoe UI" panose="020B0502040204020203" pitchFamily="34" charset="0"/>
                          <a:cs typeface="Segoe UI" panose="020B0502040204020203" pitchFamily="34" charset="0"/>
                        </a:rPr>
                        <a:t>55</a:t>
                      </a:r>
                      <a:r>
                        <a:rPr sz="3800" b="1" dirty="0" smtClean="0">
                          <a:solidFill>
                            <a:srgbClr val="939598"/>
                          </a:solidFill>
                          <a:latin typeface="Segoe UI" panose="020B0502040204020203" pitchFamily="34" charset="0"/>
                          <a:ea typeface="Segoe UI" panose="020B0502040204020203" pitchFamily="34" charset="0"/>
                          <a:cs typeface="Segoe UI" panose="020B0502040204020203" pitchFamily="34" charset="0"/>
                        </a:rPr>
                        <a:t>0</a:t>
                      </a:r>
                      <a:endParaRPr sz="3800" dirty="0">
                        <a:latin typeface="Segoe UI" panose="020B0502040204020203" pitchFamily="34" charset="0"/>
                        <a:ea typeface="Segoe UI" panose="020B0502040204020203" pitchFamily="34" charset="0"/>
                        <a:cs typeface="Segoe UI" panose="020B0502040204020203" pitchFamily="34" charset="0"/>
                      </a:endParaRPr>
                    </a:p>
                  </a:txBody>
                  <a:tcPr marL="0" marR="0" marT="16669" marB="0">
                    <a:solidFill>
                      <a:srgbClr val="E5E8EC"/>
                    </a:solidFill>
                  </a:tcPr>
                </a:tc>
                <a:tc>
                  <a:txBody>
                    <a:bodyPr/>
                    <a:lstStyle/>
                    <a:p>
                      <a:pPr algn="ctr">
                        <a:lnSpc>
                          <a:spcPct val="100000"/>
                        </a:lnSpc>
                        <a:spcBef>
                          <a:spcPts val="175"/>
                        </a:spcBef>
                      </a:pPr>
                      <a:r>
                        <a:rPr lang="en-US" sz="3800" b="1" dirty="0" smtClean="0">
                          <a:solidFill>
                            <a:srgbClr val="939598"/>
                          </a:solidFill>
                          <a:latin typeface="Segoe UI" panose="020B0502040204020203" pitchFamily="34" charset="0"/>
                          <a:ea typeface="Segoe UI" panose="020B0502040204020203" pitchFamily="34" charset="0"/>
                          <a:cs typeface="Segoe UI" panose="020B0502040204020203" pitchFamily="34" charset="0"/>
                        </a:rPr>
                        <a:t>140</a:t>
                      </a:r>
                      <a:endParaRPr sz="3800" dirty="0">
                        <a:latin typeface="Segoe UI" panose="020B0502040204020203" pitchFamily="34" charset="0"/>
                        <a:ea typeface="Segoe UI" panose="020B0502040204020203" pitchFamily="34" charset="0"/>
                        <a:cs typeface="Segoe UI" panose="020B0502040204020203" pitchFamily="34" charset="0"/>
                      </a:endParaRPr>
                    </a:p>
                  </a:txBody>
                  <a:tcPr marL="0" marR="0" marT="16669" marB="0">
                    <a:solidFill>
                      <a:srgbClr val="E5E8EC"/>
                    </a:solidFill>
                  </a:tcPr>
                </a:tc>
                <a:tc>
                  <a:txBody>
                    <a:bodyPr/>
                    <a:lstStyle/>
                    <a:p>
                      <a:pPr marL="81915" algn="ctr">
                        <a:lnSpc>
                          <a:spcPct val="100000"/>
                        </a:lnSpc>
                        <a:spcBef>
                          <a:spcPts val="175"/>
                        </a:spcBef>
                      </a:pPr>
                      <a:r>
                        <a:rPr lang="en-US" sz="3800" b="1" dirty="0" smtClean="0">
                          <a:solidFill>
                            <a:srgbClr val="939598"/>
                          </a:solidFill>
                          <a:latin typeface="Segoe UI" panose="020B0502040204020203" pitchFamily="34" charset="0"/>
                          <a:ea typeface="Segoe UI" panose="020B0502040204020203" pitchFamily="34" charset="0"/>
                          <a:cs typeface="Segoe UI" panose="020B0502040204020203" pitchFamily="34" charset="0"/>
                        </a:rPr>
                        <a:t>170</a:t>
                      </a:r>
                      <a:endParaRPr sz="3800" dirty="0">
                        <a:latin typeface="Segoe UI" panose="020B0502040204020203" pitchFamily="34" charset="0"/>
                        <a:ea typeface="Segoe UI" panose="020B0502040204020203" pitchFamily="34" charset="0"/>
                        <a:cs typeface="Segoe UI" panose="020B0502040204020203" pitchFamily="34" charset="0"/>
                      </a:endParaRPr>
                    </a:p>
                  </a:txBody>
                  <a:tcPr marL="0" marR="0" marT="16669" marB="0">
                    <a:solidFill>
                      <a:srgbClr val="E5E8EC"/>
                    </a:solidFill>
                  </a:tcPr>
                </a:tc>
                <a:extLst>
                  <a:ext uri="{0D108BD9-81ED-4DB2-BD59-A6C34878D82A}">
                    <a16:rowId xmlns:a16="http://schemas.microsoft.com/office/drawing/2014/main" val="10001"/>
                  </a:ext>
                </a:extLst>
              </a:tr>
              <a:tr h="197364">
                <a:tc>
                  <a:txBody>
                    <a:bodyPr/>
                    <a:lstStyle/>
                    <a:p>
                      <a:pPr marR="140970" algn="ctr">
                        <a:lnSpc>
                          <a:spcPts val="1210"/>
                        </a:lnSpc>
                      </a:pPr>
                      <a:r>
                        <a:rPr sz="1100" b="1" dirty="0">
                          <a:solidFill>
                            <a:srgbClr val="15A0DB"/>
                          </a:solidFill>
                          <a:latin typeface="Segoe UI" panose="020B0502040204020203" pitchFamily="34" charset="0"/>
                          <a:ea typeface="Segoe UI" panose="020B0502040204020203" pitchFamily="34" charset="0"/>
                          <a:cs typeface="Segoe UI" panose="020B0502040204020203" pitchFamily="34" charset="0"/>
                        </a:rPr>
                        <a:t>MEMBER</a:t>
                      </a:r>
                      <a:r>
                        <a:rPr sz="1100" b="1" spc="-90" dirty="0">
                          <a:solidFill>
                            <a:srgbClr val="15A0DB"/>
                          </a:solidFill>
                          <a:latin typeface="Segoe UI" panose="020B0502040204020203" pitchFamily="34" charset="0"/>
                          <a:ea typeface="Segoe UI" panose="020B0502040204020203" pitchFamily="34" charset="0"/>
                          <a:cs typeface="Segoe UI" panose="020B0502040204020203" pitchFamily="34" charset="0"/>
                        </a:rPr>
                        <a:t> </a:t>
                      </a:r>
                      <a:r>
                        <a:rPr sz="1100" b="1" spc="-45" dirty="0">
                          <a:solidFill>
                            <a:srgbClr val="15A0DB"/>
                          </a:solidFill>
                          <a:latin typeface="Segoe UI" panose="020B0502040204020203" pitchFamily="34" charset="0"/>
                          <a:ea typeface="Segoe UI" panose="020B0502040204020203" pitchFamily="34" charset="0"/>
                          <a:cs typeface="Segoe UI" panose="020B0502040204020203" pitchFamily="34" charset="0"/>
                        </a:rPr>
                        <a:t>STATES</a:t>
                      </a:r>
                      <a:endParaRPr sz="11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rgbClr val="E5E8EC"/>
                    </a:solidFill>
                  </a:tcPr>
                </a:tc>
                <a:tc>
                  <a:txBody>
                    <a:bodyPr/>
                    <a:lstStyle/>
                    <a:p>
                      <a:pPr marR="196215" algn="r">
                        <a:lnSpc>
                          <a:spcPts val="1210"/>
                        </a:lnSpc>
                      </a:pPr>
                      <a:r>
                        <a:rPr sz="1100" b="1" spc="-25" dirty="0">
                          <a:solidFill>
                            <a:srgbClr val="15A0DB"/>
                          </a:solidFill>
                          <a:latin typeface="Segoe UI" panose="020B0502040204020203" pitchFamily="34" charset="0"/>
                          <a:ea typeface="Segoe UI" panose="020B0502040204020203" pitchFamily="34" charset="0"/>
                          <a:cs typeface="Segoe UI" panose="020B0502040204020203" pitchFamily="34" charset="0"/>
                        </a:rPr>
                        <a:t>SECTOR</a:t>
                      </a:r>
                      <a:r>
                        <a:rPr sz="1100" b="1" spc="-90" dirty="0">
                          <a:solidFill>
                            <a:srgbClr val="15A0DB"/>
                          </a:solidFill>
                          <a:latin typeface="Segoe UI" panose="020B0502040204020203" pitchFamily="34" charset="0"/>
                          <a:ea typeface="Segoe UI" panose="020B0502040204020203" pitchFamily="34" charset="0"/>
                          <a:cs typeface="Segoe UI" panose="020B0502040204020203" pitchFamily="34" charset="0"/>
                        </a:rPr>
                        <a:t> </a:t>
                      </a:r>
                      <a:r>
                        <a:rPr sz="1100" b="1" dirty="0">
                          <a:solidFill>
                            <a:srgbClr val="15A0DB"/>
                          </a:solidFill>
                          <a:latin typeface="Segoe UI" panose="020B0502040204020203" pitchFamily="34" charset="0"/>
                          <a:ea typeface="Segoe UI" panose="020B0502040204020203" pitchFamily="34" charset="0"/>
                          <a:cs typeface="Segoe UI" panose="020B0502040204020203" pitchFamily="34" charset="0"/>
                        </a:rPr>
                        <a:t>MEMBERS</a:t>
                      </a:r>
                      <a:endParaRPr sz="11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rgbClr val="E5E8EC"/>
                    </a:solidFill>
                  </a:tcPr>
                </a:tc>
                <a:tc>
                  <a:txBody>
                    <a:bodyPr/>
                    <a:lstStyle/>
                    <a:p>
                      <a:pPr algn="ctr">
                        <a:lnSpc>
                          <a:spcPts val="1210"/>
                        </a:lnSpc>
                      </a:pPr>
                      <a:r>
                        <a:rPr sz="1100" b="1" spc="-10" dirty="0">
                          <a:solidFill>
                            <a:srgbClr val="15A0DB"/>
                          </a:solidFill>
                          <a:latin typeface="Segoe UI" panose="020B0502040204020203" pitchFamily="34" charset="0"/>
                          <a:ea typeface="Segoe UI" panose="020B0502040204020203" pitchFamily="34" charset="0"/>
                          <a:cs typeface="Segoe UI" panose="020B0502040204020203" pitchFamily="34" charset="0"/>
                        </a:rPr>
                        <a:t>ACADEMIA</a:t>
                      </a:r>
                      <a:r>
                        <a:rPr sz="1100" b="1" spc="-90" dirty="0">
                          <a:solidFill>
                            <a:srgbClr val="15A0DB"/>
                          </a:solidFill>
                          <a:latin typeface="Segoe UI" panose="020B0502040204020203" pitchFamily="34" charset="0"/>
                          <a:ea typeface="Segoe UI" panose="020B0502040204020203" pitchFamily="34" charset="0"/>
                          <a:cs typeface="Segoe UI" panose="020B0502040204020203" pitchFamily="34" charset="0"/>
                        </a:rPr>
                        <a:t> </a:t>
                      </a:r>
                      <a:r>
                        <a:rPr sz="1100" b="1" dirty="0">
                          <a:solidFill>
                            <a:srgbClr val="15A0DB"/>
                          </a:solidFill>
                          <a:latin typeface="Segoe UI" panose="020B0502040204020203" pitchFamily="34" charset="0"/>
                          <a:ea typeface="Segoe UI" panose="020B0502040204020203" pitchFamily="34" charset="0"/>
                          <a:cs typeface="Segoe UI" panose="020B0502040204020203" pitchFamily="34" charset="0"/>
                        </a:rPr>
                        <a:t>MEMBERS</a:t>
                      </a:r>
                      <a:endParaRPr sz="11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rgbClr val="E5E8EC"/>
                    </a:solidFill>
                  </a:tcPr>
                </a:tc>
                <a:tc>
                  <a:txBody>
                    <a:bodyPr/>
                    <a:lstStyle/>
                    <a:p>
                      <a:pPr marL="81915" algn="ctr">
                        <a:lnSpc>
                          <a:spcPts val="1210"/>
                        </a:lnSpc>
                      </a:pPr>
                      <a:r>
                        <a:rPr sz="1100" b="1" spc="-20" dirty="0">
                          <a:solidFill>
                            <a:srgbClr val="15A0DB"/>
                          </a:solidFill>
                          <a:latin typeface="Segoe UI" panose="020B0502040204020203" pitchFamily="34" charset="0"/>
                          <a:ea typeface="Segoe UI" panose="020B0502040204020203" pitchFamily="34" charset="0"/>
                          <a:cs typeface="Segoe UI" panose="020B0502040204020203" pitchFamily="34" charset="0"/>
                        </a:rPr>
                        <a:t>ASSOCIATES</a:t>
                      </a:r>
                      <a:endParaRPr sz="11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rgbClr val="E5E8EC"/>
                    </a:solidFill>
                  </a:tcPr>
                </a:tc>
                <a:extLst>
                  <a:ext uri="{0D108BD9-81ED-4DB2-BD59-A6C34878D82A}">
                    <a16:rowId xmlns:a16="http://schemas.microsoft.com/office/drawing/2014/main" val="10002"/>
                  </a:ext>
                </a:extLst>
              </a:tr>
            </a:tbl>
          </a:graphicData>
        </a:graphic>
      </p:graphicFrame>
      <p:pic>
        <p:nvPicPr>
          <p:cNvPr id="42" name="Picture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22764" y="1750471"/>
            <a:ext cx="626366" cy="617222"/>
          </a:xfrm>
          <a:prstGeom prst="rect">
            <a:avLst/>
          </a:prstGeom>
        </p:spPr>
      </p:pic>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69345" y="1735612"/>
            <a:ext cx="646940" cy="64694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06277" y="1801908"/>
            <a:ext cx="646940" cy="514351"/>
          </a:xfrm>
          <a:prstGeom prst="rect">
            <a:avLst/>
          </a:prstGeom>
        </p:spPr>
      </p:pic>
      <p:pic>
        <p:nvPicPr>
          <p:cNvPr id="45" name="Picture 4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72026" y="1801908"/>
            <a:ext cx="646940" cy="514351"/>
          </a:xfrm>
          <a:prstGeom prst="rect">
            <a:avLst/>
          </a:prstGeom>
        </p:spPr>
      </p:pic>
      <p:sp>
        <p:nvSpPr>
          <p:cNvPr id="46" name="Title 1"/>
          <p:cNvSpPr txBox="1">
            <a:spLocks/>
          </p:cNvSpPr>
          <p:nvPr/>
        </p:nvSpPr>
        <p:spPr>
          <a:xfrm>
            <a:off x="311910" y="514476"/>
            <a:ext cx="8229600" cy="608091"/>
          </a:xfrm>
          <a:prstGeom prst="rect">
            <a:avLst/>
          </a:prstGeom>
        </p:spPr>
        <p:txBody>
          <a:bodyP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GB" sz="3600" dirty="0">
                <a:solidFill>
                  <a:srgbClr val="000099"/>
                </a:solidFill>
                <a:latin typeface="Trebuchet MS" panose="020B0603020202020204" pitchFamily="34" charset="0"/>
              </a:rPr>
              <a:t>O</a:t>
            </a:r>
            <a:r>
              <a:rPr lang="en-GB" sz="3600" dirty="0" smtClean="0">
                <a:solidFill>
                  <a:srgbClr val="000099"/>
                </a:solidFill>
                <a:latin typeface="Trebuchet MS" panose="020B0603020202020204" pitchFamily="34" charset="0"/>
              </a:rPr>
              <a:t>verview of ITU</a:t>
            </a:r>
            <a:endParaRPr lang="en-US" sz="3600" dirty="0">
              <a:solidFill>
                <a:srgbClr val="000099"/>
              </a:solidFill>
              <a:latin typeface="Trebuchet MS" panose="020B0603020202020204" pitchFamily="34" charset="0"/>
              <a:ea typeface="Segoe UI" panose="020B0502040204020203" pitchFamily="34" charset="0"/>
              <a:cs typeface="Segoe UI" panose="020B0502040204020203" pitchFamily="34" charset="0"/>
            </a:endParaRPr>
          </a:p>
        </p:txBody>
      </p:sp>
      <p:pic>
        <p:nvPicPr>
          <p:cNvPr id="47" name="Picture 46"/>
          <p:cNvPicPr>
            <a:picLocks noChangeAspect="1"/>
          </p:cNvPicPr>
          <p:nvPr/>
        </p:nvPicPr>
        <p:blipFill>
          <a:blip r:embed="rId15"/>
          <a:stretch>
            <a:fillRect/>
          </a:stretch>
        </p:blipFill>
        <p:spPr>
          <a:xfrm>
            <a:off x="0" y="5914529"/>
            <a:ext cx="9144086" cy="969348"/>
          </a:xfrm>
          <a:prstGeom prst="rect">
            <a:avLst/>
          </a:prstGeom>
        </p:spPr>
      </p:pic>
      <p:sp>
        <p:nvSpPr>
          <p:cNvPr id="48" name="Slide Number Placeholder 47"/>
          <p:cNvSpPr>
            <a:spLocks noGrp="1"/>
          </p:cNvSpPr>
          <p:nvPr>
            <p:ph type="sldNum" sz="quarter" idx="12"/>
          </p:nvPr>
        </p:nvSpPr>
        <p:spPr/>
        <p:txBody>
          <a:bodyPr/>
          <a:lstStyle/>
          <a:p>
            <a:fld id="{9A909331-9EF4-4A89-80E9-0025B98C082D}" type="slidenum">
              <a:rPr lang="en-US" smtClean="0"/>
              <a:t>4</a:t>
            </a:fld>
            <a:endParaRPr lang="en-US"/>
          </a:p>
        </p:txBody>
      </p:sp>
    </p:spTree>
    <p:extLst>
      <p:ext uri="{BB962C8B-B14F-4D97-AF65-F5344CB8AC3E}">
        <p14:creationId xmlns:p14="http://schemas.microsoft.com/office/powerpoint/2010/main" val="725734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72928" y="81725"/>
            <a:ext cx="87586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just" eaLnBrk="1" hangingPunct="1">
              <a:spcBef>
                <a:spcPct val="0"/>
              </a:spcBef>
              <a:buClrTx/>
              <a:buSzTx/>
              <a:buFont typeface="Arial" panose="020B0604020202020204" pitchFamily="34" charset="0"/>
              <a:buNone/>
              <a:defRPr/>
            </a:pPr>
            <a:r>
              <a:rPr lang="en-US" altLang="en-US" sz="3600" b="1" dirty="0">
                <a:solidFill>
                  <a:srgbClr val="000099"/>
                </a:solidFill>
                <a:latin typeface="Trebuchet MS" panose="020B0603020202020204" pitchFamily="34" charset="0"/>
                <a:ea typeface="Segoe UI" panose="020B0502040204020203" pitchFamily="34" charset="0"/>
                <a:cs typeface="Segoe UI" panose="020B0502040204020203" pitchFamily="34" charset="0"/>
              </a:rPr>
              <a:t>W</a:t>
            </a:r>
            <a:r>
              <a:rPr lang="en-US" altLang="en-US" sz="3600" b="1" dirty="0" smtClean="0">
                <a:solidFill>
                  <a:srgbClr val="000099"/>
                </a:solidFill>
                <a:latin typeface="Trebuchet MS" panose="020B0603020202020204" pitchFamily="34" charset="0"/>
                <a:ea typeface="Segoe UI" panose="020B0502040204020203" pitchFamily="34" charset="0"/>
                <a:cs typeface="Segoe UI" panose="020B0502040204020203" pitchFamily="34" charset="0"/>
              </a:rPr>
              <a:t>eaknesses of e-waste management systems</a:t>
            </a:r>
            <a:endParaRPr lang="en-US" altLang="en-US" sz="3600" b="1" dirty="0">
              <a:solidFill>
                <a:srgbClr val="000099"/>
              </a:solidFill>
              <a:latin typeface="Trebuchet MS" panose="020B0603020202020204" pitchFamily="34" charset="0"/>
              <a:ea typeface="Segoe UI" panose="020B0502040204020203" pitchFamily="34" charset="0"/>
              <a:cs typeface="Segoe UI" panose="020B0502040204020203" pitchFamily="34" charset="0"/>
            </a:endParaRPr>
          </a:p>
        </p:txBody>
      </p:sp>
      <p:sp>
        <p:nvSpPr>
          <p:cNvPr id="3" name="TextBox 7"/>
          <p:cNvSpPr txBox="1">
            <a:spLocks noChangeArrowheads="1"/>
          </p:cNvSpPr>
          <p:nvPr/>
        </p:nvSpPr>
        <p:spPr bwMode="auto">
          <a:xfrm>
            <a:off x="4746596" y="2880512"/>
            <a:ext cx="24836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r>
              <a:rPr lang="en-US" altLang="en-US" sz="1200" dirty="0">
                <a:solidFill>
                  <a:srgbClr val="000099"/>
                </a:solidFill>
                <a:latin typeface="+mn-lt"/>
              </a:rPr>
              <a:t>E-waste dispersed</a:t>
            </a:r>
          </a:p>
        </p:txBody>
      </p:sp>
      <p:sp>
        <p:nvSpPr>
          <p:cNvPr id="4" name="TextBox 8"/>
          <p:cNvSpPr txBox="1">
            <a:spLocks noChangeArrowheads="1"/>
          </p:cNvSpPr>
          <p:nvPr/>
        </p:nvSpPr>
        <p:spPr bwMode="auto">
          <a:xfrm>
            <a:off x="4662585" y="3444223"/>
            <a:ext cx="2160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None/>
            </a:pPr>
            <a:r>
              <a:rPr lang="en-US" altLang="en-US" sz="1200" dirty="0">
                <a:solidFill>
                  <a:srgbClr val="000099"/>
                </a:solidFill>
                <a:latin typeface="+mn-lt"/>
              </a:rPr>
              <a:t>Illegal traffic</a:t>
            </a:r>
          </a:p>
        </p:txBody>
      </p:sp>
      <p:sp>
        <p:nvSpPr>
          <p:cNvPr id="5" name="TextBox 9"/>
          <p:cNvSpPr txBox="1">
            <a:spLocks noChangeArrowheads="1"/>
          </p:cNvSpPr>
          <p:nvPr/>
        </p:nvSpPr>
        <p:spPr bwMode="auto">
          <a:xfrm>
            <a:off x="5072818" y="4239375"/>
            <a:ext cx="20038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ct val="0"/>
              </a:spcBef>
              <a:buClrTx/>
              <a:buSzTx/>
              <a:buFont typeface="Wingdings" panose="05000000000000000000" pitchFamily="2" charset="2"/>
              <a:buNone/>
              <a:defRPr sz="2000">
                <a:solidFill>
                  <a:schemeClr val="tx2">
                    <a:lumMod val="60000"/>
                    <a:lumOff val="40000"/>
                  </a:schemeClr>
                </a:solidFill>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r>
              <a:rPr lang="en-US" altLang="en-US" sz="1200" dirty="0">
                <a:solidFill>
                  <a:srgbClr val="000099"/>
                </a:solidFill>
              </a:rPr>
              <a:t>Lack of transparent management of funding</a:t>
            </a:r>
          </a:p>
        </p:txBody>
      </p:sp>
      <p:sp>
        <p:nvSpPr>
          <p:cNvPr id="6" name="TextBox 10"/>
          <p:cNvSpPr txBox="1">
            <a:spLocks noChangeArrowheads="1"/>
          </p:cNvSpPr>
          <p:nvPr/>
        </p:nvSpPr>
        <p:spPr bwMode="auto">
          <a:xfrm>
            <a:off x="4796952" y="4780945"/>
            <a:ext cx="1594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None/>
            </a:pPr>
            <a:r>
              <a:rPr lang="en-US" altLang="en-US" sz="1200" dirty="0">
                <a:solidFill>
                  <a:srgbClr val="000099"/>
                </a:solidFill>
                <a:latin typeface="+mn-lt"/>
              </a:rPr>
              <a:t>No clear common definition</a:t>
            </a:r>
          </a:p>
        </p:txBody>
      </p:sp>
      <p:sp>
        <p:nvSpPr>
          <p:cNvPr id="7" name="TextBox 11"/>
          <p:cNvSpPr txBox="1">
            <a:spLocks noChangeArrowheads="1"/>
          </p:cNvSpPr>
          <p:nvPr/>
        </p:nvSpPr>
        <p:spPr bwMode="auto">
          <a:xfrm>
            <a:off x="6080681" y="2663051"/>
            <a:ext cx="1991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None/>
            </a:pPr>
            <a:r>
              <a:rPr lang="en-US" altLang="en-US" sz="1200" dirty="0">
                <a:solidFill>
                  <a:srgbClr val="000099"/>
                </a:solidFill>
                <a:latin typeface="+mn-lt"/>
              </a:rPr>
              <a:t>Heterogeneous </a:t>
            </a:r>
          </a:p>
          <a:p>
            <a:pPr>
              <a:spcBef>
                <a:spcPct val="0"/>
              </a:spcBef>
              <a:buClrTx/>
              <a:buSzTx/>
              <a:buNone/>
            </a:pPr>
            <a:r>
              <a:rPr lang="en-US" altLang="en-US" sz="1200" dirty="0">
                <a:solidFill>
                  <a:srgbClr val="000099"/>
                </a:solidFill>
                <a:latin typeface="+mn-lt"/>
              </a:rPr>
              <a:t>reporting requirements</a:t>
            </a:r>
          </a:p>
        </p:txBody>
      </p:sp>
      <p:sp>
        <p:nvSpPr>
          <p:cNvPr id="8" name="TextBox 12"/>
          <p:cNvSpPr txBox="1">
            <a:spLocks noChangeArrowheads="1"/>
          </p:cNvSpPr>
          <p:nvPr/>
        </p:nvSpPr>
        <p:spPr bwMode="auto">
          <a:xfrm>
            <a:off x="7565232" y="3542489"/>
            <a:ext cx="1578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r>
              <a:rPr lang="en-US" altLang="en-US" sz="1200" dirty="0">
                <a:solidFill>
                  <a:srgbClr val="000099"/>
                </a:solidFill>
                <a:latin typeface="+mn-lt"/>
              </a:rPr>
              <a:t>Lack of internationally comparable data</a:t>
            </a:r>
          </a:p>
        </p:txBody>
      </p:sp>
      <p:sp>
        <p:nvSpPr>
          <p:cNvPr id="9" name="TextBox 13"/>
          <p:cNvSpPr txBox="1">
            <a:spLocks noChangeArrowheads="1"/>
          </p:cNvSpPr>
          <p:nvPr/>
        </p:nvSpPr>
        <p:spPr bwMode="auto">
          <a:xfrm>
            <a:off x="6920917" y="4252103"/>
            <a:ext cx="1883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ct val="0"/>
              </a:spcBef>
              <a:buClrTx/>
              <a:buSzTx/>
              <a:buFont typeface="Wingdings" panose="05000000000000000000" pitchFamily="2" charset="2"/>
              <a:buNone/>
              <a:defRPr sz="2000">
                <a:solidFill>
                  <a:schemeClr val="tx2">
                    <a:lumMod val="60000"/>
                    <a:lumOff val="40000"/>
                  </a:schemeClr>
                </a:solidFill>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r>
              <a:rPr lang="en-US" altLang="en-US" sz="1200" dirty="0">
                <a:solidFill>
                  <a:srgbClr val="000099"/>
                </a:solidFill>
              </a:rPr>
              <a:t>Developing country-specific criticalities</a:t>
            </a:r>
          </a:p>
        </p:txBody>
      </p:sp>
      <p:sp>
        <p:nvSpPr>
          <p:cNvPr id="10" name="TextBox 14"/>
          <p:cNvSpPr txBox="1">
            <a:spLocks noChangeArrowheads="1"/>
          </p:cNvSpPr>
          <p:nvPr/>
        </p:nvSpPr>
        <p:spPr bwMode="auto">
          <a:xfrm>
            <a:off x="7694637" y="2982558"/>
            <a:ext cx="16847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None/>
            </a:pPr>
            <a:r>
              <a:rPr lang="en-US" altLang="en-US" sz="1200" dirty="0">
                <a:solidFill>
                  <a:srgbClr val="000099"/>
                </a:solidFill>
                <a:latin typeface="+mn-lt"/>
              </a:rPr>
              <a:t>Speculation on compliance costs</a:t>
            </a: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0318" y="3298457"/>
            <a:ext cx="2490208" cy="1064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65311" y="1287962"/>
            <a:ext cx="4597274" cy="4082957"/>
            <a:chOff x="346364" y="164829"/>
            <a:chExt cx="10196945" cy="5888182"/>
          </a:xfrm>
          <a:solidFill>
            <a:schemeClr val="accent5">
              <a:lumMod val="75000"/>
            </a:schemeClr>
          </a:solidFill>
        </p:grpSpPr>
        <p:sp>
          <p:nvSpPr>
            <p:cNvPr id="13" name="Rectangle 12"/>
            <p:cNvSpPr/>
            <p:nvPr/>
          </p:nvSpPr>
          <p:spPr>
            <a:xfrm>
              <a:off x="346364" y="164829"/>
              <a:ext cx="10196945" cy="5888182"/>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sz="1350"/>
            </a:p>
          </p:txBody>
        </p:sp>
        <p:pic>
          <p:nvPicPr>
            <p:cNvPr id="14" name="Picture 2" descr="The UAE produces an estimated 13.6kg of e-waste per person but the worst offenders are in Europe.    Ramon Peñas / The Natio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066" y="365720"/>
              <a:ext cx="9753600" cy="5486400"/>
            </a:xfrm>
            <a:prstGeom prst="rect">
              <a:avLst/>
            </a:prstGeom>
            <a:grpFill/>
            <a:ln>
              <a:noFill/>
            </a:ln>
            <a:extLst/>
          </p:spPr>
        </p:pic>
      </p:grpSp>
      <p:sp>
        <p:nvSpPr>
          <p:cNvPr id="15" name="Content Placeholder 2"/>
          <p:cNvSpPr txBox="1">
            <a:spLocks/>
          </p:cNvSpPr>
          <p:nvPr/>
        </p:nvSpPr>
        <p:spPr>
          <a:xfrm>
            <a:off x="218020" y="5510220"/>
            <a:ext cx="4578932" cy="429122"/>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E438A"/>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E438A"/>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defRPr/>
            </a:pPr>
            <a:r>
              <a:rPr lang="en-US" sz="1200" b="1" dirty="0">
                <a:solidFill>
                  <a:srgbClr val="000099"/>
                </a:solidFill>
                <a:latin typeface="Segoe UI" panose="020B0502040204020203" pitchFamily="34" charset="0"/>
                <a:ea typeface="Segoe UI" panose="020B0502040204020203" pitchFamily="34" charset="0"/>
                <a:cs typeface="Segoe UI" panose="020B0502040204020203" pitchFamily="34" charset="0"/>
              </a:rPr>
              <a:t>In 2016, 44.7 million tons of e-waste were generated, of which only 20% were collected, in average, worldwide </a:t>
            </a:r>
            <a:br>
              <a:rPr lang="en-US" sz="1200" b="1" dirty="0">
                <a:solidFill>
                  <a:srgbClr val="000099"/>
                </a:solidFill>
                <a:latin typeface="Segoe UI" panose="020B0502040204020203" pitchFamily="34" charset="0"/>
                <a:ea typeface="Segoe UI" panose="020B0502040204020203" pitchFamily="34" charset="0"/>
                <a:cs typeface="Segoe UI" panose="020B0502040204020203" pitchFamily="34" charset="0"/>
              </a:rPr>
            </a:br>
            <a:r>
              <a:rPr lang="en-US" sz="900" b="1" dirty="0">
                <a:solidFill>
                  <a:srgbClr val="000099"/>
                </a:solidFill>
                <a:latin typeface="Segoe UI" panose="020B0502040204020203" pitchFamily="34" charset="0"/>
                <a:ea typeface="Segoe UI" panose="020B0502040204020203" pitchFamily="34" charset="0"/>
                <a:cs typeface="Segoe UI" panose="020B0502040204020203" pitchFamily="34" charset="0"/>
              </a:rPr>
              <a:t/>
            </a:r>
            <a:br>
              <a:rPr lang="en-US" sz="900" b="1" dirty="0">
                <a:solidFill>
                  <a:srgbClr val="000099"/>
                </a:solidFill>
                <a:latin typeface="Segoe UI" panose="020B0502040204020203" pitchFamily="34" charset="0"/>
                <a:ea typeface="Segoe UI" panose="020B0502040204020203" pitchFamily="34" charset="0"/>
                <a:cs typeface="Segoe UI" panose="020B0502040204020203" pitchFamily="34" charset="0"/>
              </a:rPr>
            </a:br>
            <a:r>
              <a:rPr lang="en-US" sz="600" kern="0" dirty="0">
                <a:solidFill>
                  <a:schemeClr val="bg1"/>
                </a:solidFill>
                <a:latin typeface="+mj-lt"/>
                <a:cs typeface="Gisha" panose="020B0502040204020203" pitchFamily="34" charset="-79"/>
              </a:rPr>
              <a:t>Source: ITU/UNU/ISWA, 2017</a:t>
            </a:r>
          </a:p>
        </p:txBody>
      </p:sp>
      <p:pic>
        <p:nvPicPr>
          <p:cNvPr id="19" name="Picture 18"/>
          <p:cNvPicPr>
            <a:picLocks noChangeAspect="1"/>
          </p:cNvPicPr>
          <p:nvPr/>
        </p:nvPicPr>
        <p:blipFill>
          <a:blip r:embed="rId5"/>
          <a:stretch>
            <a:fillRect/>
          </a:stretch>
        </p:blipFill>
        <p:spPr>
          <a:xfrm>
            <a:off x="-1" y="5890437"/>
            <a:ext cx="9181463" cy="967563"/>
          </a:xfrm>
          <a:prstGeom prst="rect">
            <a:avLst/>
          </a:prstGeom>
        </p:spPr>
      </p:pic>
    </p:spTree>
    <p:extLst>
      <p:ext uri="{BB962C8B-B14F-4D97-AF65-F5344CB8AC3E}">
        <p14:creationId xmlns:p14="http://schemas.microsoft.com/office/powerpoint/2010/main" val="1505421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13"/>
          <p:cNvSpPr txBox="1">
            <a:spLocks noChangeArrowheads="1"/>
          </p:cNvSpPr>
          <p:nvPr/>
        </p:nvSpPr>
        <p:spPr bwMode="auto">
          <a:xfrm>
            <a:off x="4879247" y="1951470"/>
            <a:ext cx="3864703"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25000"/>
              </a:spcBef>
              <a:spcAft>
                <a:spcPct val="25000"/>
              </a:spcAft>
              <a:buClr>
                <a:schemeClr val="bg1"/>
              </a:buClr>
            </a:pPr>
            <a:r>
              <a:rPr lang="en-US" altLang="en-US" sz="1350" b="1" dirty="0">
                <a:solidFill>
                  <a:srgbClr val="000099"/>
                </a:solidFill>
                <a:latin typeface="Segoe UI" panose="020B0502040204020203" pitchFamily="34" charset="0"/>
                <a:ea typeface="Segoe UI" panose="020B0502040204020203" pitchFamily="34" charset="0"/>
                <a:cs typeface="Segoe UI" panose="020B0502040204020203" pitchFamily="34" charset="0"/>
              </a:rPr>
              <a:t>Develop international standards </a:t>
            </a:r>
            <a:r>
              <a:rPr lang="en-US" altLang="en-US" sz="1350" dirty="0">
                <a:solidFill>
                  <a:srgbClr val="000099"/>
                </a:solidFill>
                <a:latin typeface="Segoe UI" panose="020B0502040204020203" pitchFamily="34" charset="0"/>
                <a:ea typeface="Segoe UI" panose="020B0502040204020203" pitchFamily="34" charset="0"/>
                <a:cs typeface="Segoe UI" panose="020B0502040204020203" pitchFamily="34" charset="0"/>
              </a:rPr>
              <a:t>to protect the environment </a:t>
            </a:r>
          </a:p>
          <a:p>
            <a:pPr>
              <a:spcBef>
                <a:spcPct val="25000"/>
              </a:spcBef>
              <a:spcAft>
                <a:spcPct val="25000"/>
              </a:spcAft>
              <a:buClr>
                <a:schemeClr val="bg1"/>
              </a:buClr>
            </a:pPr>
            <a:r>
              <a:rPr lang="en-US" altLang="en-US" sz="1350" b="1" dirty="0">
                <a:solidFill>
                  <a:srgbClr val="000099"/>
                </a:solidFill>
                <a:latin typeface="Segoe UI" panose="020B0502040204020203" pitchFamily="34" charset="0"/>
                <a:ea typeface="Segoe UI" panose="020B0502040204020203" pitchFamily="34" charset="0"/>
                <a:cs typeface="Segoe UI" panose="020B0502040204020203" pitchFamily="34" charset="0"/>
              </a:rPr>
              <a:t>Assist countries </a:t>
            </a:r>
            <a:r>
              <a:rPr lang="en-US" altLang="en-US" sz="1350" dirty="0">
                <a:solidFill>
                  <a:srgbClr val="000099"/>
                </a:solidFill>
                <a:latin typeface="Segoe UI" panose="020B0502040204020203" pitchFamily="34" charset="0"/>
                <a:ea typeface="Segoe UI" panose="020B0502040204020203" pitchFamily="34" charset="0"/>
                <a:cs typeface="Segoe UI" panose="020B0502040204020203" pitchFamily="34" charset="0"/>
              </a:rPr>
              <a:t>to develop policies and implement ITU-T standards to tackle e-waste and &amp; achieve a circular economy</a:t>
            </a:r>
          </a:p>
          <a:p>
            <a:pPr>
              <a:spcBef>
                <a:spcPct val="25000"/>
              </a:spcBef>
              <a:spcAft>
                <a:spcPct val="25000"/>
              </a:spcAft>
              <a:buClr>
                <a:schemeClr val="bg1"/>
              </a:buClr>
            </a:pPr>
            <a:r>
              <a:rPr lang="en-US" altLang="en-US" sz="1350" b="1" dirty="0">
                <a:solidFill>
                  <a:srgbClr val="000099"/>
                </a:solidFill>
                <a:latin typeface="Segoe UI" panose="020B0502040204020203" pitchFamily="34" charset="0"/>
                <a:ea typeface="Segoe UI" panose="020B0502040204020203" pitchFamily="34" charset="0"/>
                <a:cs typeface="Segoe UI" panose="020B0502040204020203" pitchFamily="34" charset="0"/>
              </a:rPr>
              <a:t>Help companies </a:t>
            </a:r>
            <a:r>
              <a:rPr lang="en-US" altLang="en-US" sz="1350" dirty="0">
                <a:solidFill>
                  <a:srgbClr val="000099"/>
                </a:solidFill>
                <a:latin typeface="Segoe UI" panose="020B0502040204020203" pitchFamily="34" charset="0"/>
                <a:ea typeface="Segoe UI" panose="020B0502040204020203" pitchFamily="34" charset="0"/>
                <a:cs typeface="Segoe UI" panose="020B0502040204020203" pitchFamily="34" charset="0"/>
              </a:rPr>
              <a:t>becoming more sustainable and socially responsible</a:t>
            </a:r>
          </a:p>
          <a:p>
            <a:pPr>
              <a:spcBef>
                <a:spcPct val="25000"/>
              </a:spcBef>
              <a:spcAft>
                <a:spcPct val="25000"/>
              </a:spcAft>
              <a:buClr>
                <a:schemeClr val="bg1"/>
              </a:buClr>
            </a:pPr>
            <a:r>
              <a:rPr lang="en-US" altLang="en-US" sz="1350" b="1" dirty="0">
                <a:solidFill>
                  <a:srgbClr val="000099"/>
                </a:solidFill>
                <a:latin typeface="Segoe UI" panose="020B0502040204020203" pitchFamily="34" charset="0"/>
                <a:ea typeface="Segoe UI" panose="020B0502040204020203" pitchFamily="34" charset="0"/>
                <a:cs typeface="Segoe UI" panose="020B0502040204020203" pitchFamily="34" charset="0"/>
              </a:rPr>
              <a:t>Research and development </a:t>
            </a:r>
            <a:r>
              <a:rPr lang="en-US" altLang="en-US" sz="1350" dirty="0">
                <a:solidFill>
                  <a:srgbClr val="000099"/>
                </a:solidFill>
                <a:latin typeface="Segoe UI" panose="020B0502040204020203" pitchFamily="34" charset="0"/>
                <a:ea typeface="Segoe UI" panose="020B0502040204020203" pitchFamily="34" charset="0"/>
                <a:cs typeface="Segoe UI" panose="020B0502040204020203" pitchFamily="34" charset="0"/>
              </a:rPr>
              <a:t>on areas which include e-waste, circular economy and smart sustainable cities</a:t>
            </a:r>
          </a:p>
          <a:p>
            <a:pPr>
              <a:spcBef>
                <a:spcPct val="25000"/>
              </a:spcBef>
              <a:spcAft>
                <a:spcPct val="25000"/>
              </a:spcAft>
              <a:buClr>
                <a:schemeClr val="bg1"/>
              </a:buClr>
            </a:pPr>
            <a:r>
              <a:rPr lang="en-US" altLang="en-US" sz="1350" dirty="0">
                <a:solidFill>
                  <a:srgbClr val="000099"/>
                </a:solidFill>
                <a:latin typeface="Segoe UI" panose="020B0502040204020203" pitchFamily="34" charset="0"/>
                <a:ea typeface="Segoe UI" panose="020B0502040204020203" pitchFamily="34" charset="0"/>
                <a:cs typeface="Segoe UI" panose="020B0502040204020203" pitchFamily="34" charset="0"/>
              </a:rPr>
              <a:t>Raise </a:t>
            </a:r>
            <a:r>
              <a:rPr lang="en-US" altLang="en-US" sz="1350" b="1" dirty="0">
                <a:solidFill>
                  <a:srgbClr val="000099"/>
                </a:solidFill>
                <a:latin typeface="Segoe UI" panose="020B0502040204020203" pitchFamily="34" charset="0"/>
                <a:ea typeface="Segoe UI" panose="020B0502040204020203" pitchFamily="34" charset="0"/>
                <a:cs typeface="Segoe UI" panose="020B0502040204020203" pitchFamily="34" charset="0"/>
              </a:rPr>
              <a:t>awareness</a:t>
            </a:r>
            <a:r>
              <a:rPr lang="en-US" altLang="en-US" sz="1350" dirty="0">
                <a:solidFill>
                  <a:srgbClr val="000099"/>
                </a:solidFill>
                <a:latin typeface="Segoe UI" panose="020B0502040204020203" pitchFamily="34" charset="0"/>
                <a:ea typeface="Segoe UI" panose="020B0502040204020203" pitchFamily="34" charset="0"/>
                <a:cs typeface="Segoe UI" panose="020B0502040204020203" pitchFamily="34" charset="0"/>
              </a:rPr>
              <a:t> on role of ICT in tackling environmental challenges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58" y="1472980"/>
            <a:ext cx="4207301" cy="27335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9" name="Rectangle 3"/>
          <p:cNvSpPr txBox="1">
            <a:spLocks noChangeArrowheads="1"/>
          </p:cNvSpPr>
          <p:nvPr/>
        </p:nvSpPr>
        <p:spPr bwMode="auto">
          <a:xfrm>
            <a:off x="1177677" y="1600403"/>
            <a:ext cx="332966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85750" indent="-28575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25000"/>
              </a:spcBef>
              <a:spcAft>
                <a:spcPct val="25000"/>
              </a:spcAft>
              <a:buFont typeface="Wingdings" panose="05000000000000000000" pitchFamily="2" charset="2"/>
              <a:buNone/>
              <a:defRPr/>
            </a:pPr>
            <a:r>
              <a:rPr lang="en-US" altLang="en-US" sz="1500" b="1" dirty="0">
                <a:solidFill>
                  <a:schemeClr val="bg1"/>
                </a:solidFill>
                <a:latin typeface="+mn-lt"/>
                <a:cs typeface="Arial" pitchFamily="34" charset="0"/>
              </a:rPr>
              <a:t>Using ICTs to protect the environment</a:t>
            </a:r>
          </a:p>
        </p:txBody>
      </p:sp>
      <p:sp>
        <p:nvSpPr>
          <p:cNvPr id="2" name="Rectangle 1"/>
          <p:cNvSpPr/>
          <p:nvPr/>
        </p:nvSpPr>
        <p:spPr>
          <a:xfrm>
            <a:off x="267854" y="159140"/>
            <a:ext cx="8876146" cy="1200329"/>
          </a:xfrm>
          <a:prstGeom prst="rect">
            <a:avLst/>
          </a:prstGeom>
        </p:spPr>
        <p:txBody>
          <a:bodyPr wrap="square">
            <a:spAutoFit/>
          </a:bodyPr>
          <a:lstStyle/>
          <a:p>
            <a:pPr algn="just"/>
            <a:r>
              <a:rPr lang="en-GB" sz="3600" b="1" dirty="0" smtClean="0">
                <a:solidFill>
                  <a:srgbClr val="000099"/>
                </a:solidFill>
                <a:latin typeface="Trebuchet MS" panose="020B0603020202020204" pitchFamily="34" charset="0"/>
                <a:ea typeface="Segoe UI" panose="020B0502040204020203" pitchFamily="34" charset="0"/>
                <a:cs typeface="Segoe UI" panose="020B0502040204020203" pitchFamily="34" charset="0"/>
              </a:rPr>
              <a:t>ITU programme on tackling e-waste &amp; </a:t>
            </a:r>
            <a:br>
              <a:rPr lang="en-GB" sz="3600" b="1" dirty="0" smtClean="0">
                <a:solidFill>
                  <a:srgbClr val="000099"/>
                </a:solidFill>
                <a:latin typeface="Trebuchet MS" panose="020B0603020202020204" pitchFamily="34" charset="0"/>
                <a:ea typeface="Segoe UI" panose="020B0502040204020203" pitchFamily="34" charset="0"/>
                <a:cs typeface="Segoe UI" panose="020B0502040204020203" pitchFamily="34" charset="0"/>
              </a:rPr>
            </a:br>
            <a:r>
              <a:rPr lang="en-GB" sz="3600" b="1" dirty="0" smtClean="0">
                <a:solidFill>
                  <a:srgbClr val="000099"/>
                </a:solidFill>
                <a:latin typeface="Trebuchet MS" panose="020B0603020202020204" pitchFamily="34" charset="0"/>
                <a:ea typeface="Segoe UI" panose="020B0502040204020203" pitchFamily="34" charset="0"/>
                <a:cs typeface="Segoe UI" panose="020B0502040204020203" pitchFamily="34" charset="0"/>
              </a:rPr>
              <a:t>achieving a circular economy</a:t>
            </a:r>
            <a:endParaRPr lang="en-GB" sz="3600" b="1" dirty="0">
              <a:solidFill>
                <a:srgbClr val="000099"/>
              </a:solidFill>
              <a:latin typeface="Trebuchet MS" panose="020B0603020202020204" pitchFamily="34" charset="0"/>
              <a:ea typeface="Segoe UI" panose="020B0502040204020203" pitchFamily="34" charset="0"/>
              <a:cs typeface="Segoe UI" panose="020B0502040204020203" pitchFamily="34" charset="0"/>
            </a:endParaRPr>
          </a:p>
        </p:txBody>
      </p:sp>
      <p:pic>
        <p:nvPicPr>
          <p:cNvPr id="6" name="Picture 4" descr="SDGs Icon Goal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150" y="5012209"/>
            <a:ext cx="799219" cy="7992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DGs Icon Goal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3900" y="5012209"/>
            <a:ext cx="799013" cy="7990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DGs Icon Goal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1203" y="5017025"/>
            <a:ext cx="799013" cy="7990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SDGs Icon Goal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7566" y="5012209"/>
            <a:ext cx="799013" cy="7990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DGs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2375" y="5017025"/>
            <a:ext cx="824426" cy="7941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l="58657" t="10867" r="3668" b="23379"/>
          <a:stretch/>
        </p:blipFill>
        <p:spPr>
          <a:xfrm>
            <a:off x="5160639" y="4954892"/>
            <a:ext cx="727544" cy="896972"/>
          </a:xfrm>
          <a:prstGeom prst="rect">
            <a:avLst/>
          </a:prstGeom>
          <a:ln>
            <a:noFill/>
          </a:ln>
          <a:effectLst>
            <a:softEdge rad="112500"/>
          </a:effectLst>
        </p:spPr>
      </p:pic>
      <p:pic>
        <p:nvPicPr>
          <p:cNvPr id="13" name="Picture 12"/>
          <p:cNvPicPr>
            <a:picLocks noChangeAspect="1"/>
          </p:cNvPicPr>
          <p:nvPr/>
        </p:nvPicPr>
        <p:blipFill>
          <a:blip r:embed="rId10"/>
          <a:stretch>
            <a:fillRect/>
          </a:stretch>
        </p:blipFill>
        <p:spPr>
          <a:xfrm>
            <a:off x="-1" y="5890437"/>
            <a:ext cx="9144001" cy="967563"/>
          </a:xfrm>
          <a:prstGeom prst="rect">
            <a:avLst/>
          </a:prstGeom>
        </p:spPr>
      </p:pic>
    </p:spTree>
    <p:extLst>
      <p:ext uri="{BB962C8B-B14F-4D97-AF65-F5344CB8AC3E}">
        <p14:creationId xmlns:p14="http://schemas.microsoft.com/office/powerpoint/2010/main" val="121528921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7935937" y="1301493"/>
            <a:ext cx="837450" cy="837450"/>
          </a:xfrm>
          <a:prstGeom prst="rect">
            <a:avLst/>
          </a:prstGeom>
        </p:spPr>
      </p:pic>
      <p:pic>
        <p:nvPicPr>
          <p:cNvPr id="16" name="Picture 15"/>
          <p:cNvPicPr>
            <a:picLocks noChangeAspect="1"/>
          </p:cNvPicPr>
          <p:nvPr/>
        </p:nvPicPr>
        <p:blipFill>
          <a:blip r:embed="rId4"/>
          <a:stretch>
            <a:fillRect/>
          </a:stretch>
        </p:blipFill>
        <p:spPr>
          <a:xfrm rot="10800000">
            <a:off x="208023" y="3828689"/>
            <a:ext cx="2262344" cy="1250041"/>
          </a:xfrm>
          <a:prstGeom prst="rect">
            <a:avLst/>
          </a:prstGeom>
        </p:spPr>
      </p:pic>
      <p:sp>
        <p:nvSpPr>
          <p:cNvPr id="3" name="TextBox 2"/>
          <p:cNvSpPr txBox="1"/>
          <p:nvPr/>
        </p:nvSpPr>
        <p:spPr>
          <a:xfrm>
            <a:off x="0" y="-47321"/>
            <a:ext cx="8986982" cy="1200329"/>
          </a:xfrm>
          <a:prstGeom prst="rect">
            <a:avLst/>
          </a:prstGeom>
          <a:noFill/>
        </p:spPr>
        <p:txBody>
          <a:bodyPr wrap="square" rtlCol="0">
            <a:spAutoFit/>
          </a:bodyPr>
          <a:lstStyle/>
          <a:p>
            <a:pPr algn="just"/>
            <a:r>
              <a:rPr lang="en-GB" sz="3600" b="1" dirty="0" smtClean="0">
                <a:solidFill>
                  <a:srgbClr val="000099"/>
                </a:solidFill>
                <a:latin typeface="Trebuchet MS" panose="020B0603020202020204" pitchFamily="34" charset="0"/>
                <a:ea typeface="Segoe UI" panose="020B0502040204020203" pitchFamily="34" charset="0"/>
                <a:cs typeface="Segoe UI" panose="020B0502040204020203" pitchFamily="34" charset="0"/>
              </a:rPr>
              <a:t>ITU-T Study Group 5: Environment, Climate Change and Circular Economy</a:t>
            </a:r>
            <a:endParaRPr lang="es-ES_tradnl" sz="3600" b="1" dirty="0">
              <a:solidFill>
                <a:srgbClr val="000099"/>
              </a:solidFill>
              <a:latin typeface="Trebuchet MS" panose="020B0603020202020204" pitchFamily="34" charset="0"/>
              <a:ea typeface="Segoe UI" panose="020B0502040204020203" pitchFamily="34" charset="0"/>
              <a:cs typeface="Segoe UI" panose="020B0502040204020203" pitchFamily="34" charset="0"/>
            </a:endParaRPr>
          </a:p>
        </p:txBody>
      </p:sp>
      <p:graphicFrame>
        <p:nvGraphicFramePr>
          <p:cNvPr id="2" name="Diagram 1"/>
          <p:cNvGraphicFramePr/>
          <p:nvPr>
            <p:extLst/>
          </p:nvPr>
        </p:nvGraphicFramePr>
        <p:xfrm>
          <a:off x="2531707" y="2514456"/>
          <a:ext cx="4405172" cy="24004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TextBox 17"/>
          <p:cNvSpPr txBox="1"/>
          <p:nvPr/>
        </p:nvSpPr>
        <p:spPr>
          <a:xfrm>
            <a:off x="3558362" y="1910992"/>
            <a:ext cx="2610479" cy="334707"/>
          </a:xfrm>
          <a:prstGeom prst="rect">
            <a:avLst/>
          </a:prstGeom>
          <a:noFill/>
        </p:spPr>
        <p:txBody>
          <a:bodyPr wrap="square" rtlCol="0">
            <a:spAutoFit/>
          </a:bodyPr>
          <a:lstStyle/>
          <a:p>
            <a:pPr algn="ctr"/>
            <a:r>
              <a:rPr lang="es-ES_tradnl" sz="1575" b="1" dirty="0">
                <a:solidFill>
                  <a:srgbClr val="000099"/>
                </a:solidFill>
                <a:latin typeface="Segoe UI" panose="020B0502040204020203" pitchFamily="34" charset="0"/>
                <a:ea typeface="Segoe UI" panose="020B0502040204020203" pitchFamily="34" charset="0"/>
                <a:cs typeface="Segoe UI" panose="020B0502040204020203" pitchFamily="34" charset="0"/>
              </a:rPr>
              <a:t>Lead </a:t>
            </a:r>
            <a:r>
              <a:rPr lang="es-ES_tradnl" sz="1575" b="1" dirty="0" err="1">
                <a:solidFill>
                  <a:srgbClr val="000099"/>
                </a:solidFill>
                <a:latin typeface="Segoe UI" panose="020B0502040204020203" pitchFamily="34" charset="0"/>
                <a:ea typeface="Segoe UI" panose="020B0502040204020203" pitchFamily="34" charset="0"/>
                <a:cs typeface="Segoe UI" panose="020B0502040204020203" pitchFamily="34" charset="0"/>
              </a:rPr>
              <a:t>Study</a:t>
            </a:r>
            <a:r>
              <a:rPr lang="es-ES_tradnl" sz="1575" b="1" dirty="0">
                <a:solidFill>
                  <a:srgbClr val="000099"/>
                </a:solidFill>
                <a:latin typeface="Segoe UI" panose="020B0502040204020203" pitchFamily="34" charset="0"/>
                <a:ea typeface="Segoe UI" panose="020B0502040204020203" pitchFamily="34" charset="0"/>
                <a:cs typeface="Segoe UI" panose="020B0502040204020203" pitchFamily="34" charset="0"/>
              </a:rPr>
              <a:t> Group for</a:t>
            </a:r>
          </a:p>
        </p:txBody>
      </p:sp>
      <p:sp>
        <p:nvSpPr>
          <p:cNvPr id="15" name="Rectangle 14"/>
          <p:cNvSpPr/>
          <p:nvPr/>
        </p:nvSpPr>
        <p:spPr>
          <a:xfrm>
            <a:off x="486284" y="3893753"/>
            <a:ext cx="1767163" cy="854080"/>
          </a:xfrm>
          <a:prstGeom prst="rect">
            <a:avLst/>
          </a:prstGeom>
        </p:spPr>
        <p:txBody>
          <a:bodyPr wrap="square">
            <a:spAutoFit/>
          </a:bodyPr>
          <a:lstStyle/>
          <a:p>
            <a:pPr algn="ctr"/>
            <a:r>
              <a:rPr lang="en-GB" sz="825" dirty="0">
                <a:solidFill>
                  <a:schemeClr val="bg1"/>
                </a:solidFill>
                <a:latin typeface="Segoe UI" panose="020B0502040204020203" pitchFamily="34" charset="0"/>
                <a:ea typeface="Segoe UI" panose="020B0502040204020203" pitchFamily="34" charset="0"/>
                <a:cs typeface="Segoe UI" panose="020B0502040204020203" pitchFamily="34" charset="0"/>
              </a:rPr>
              <a:t>Studies on how to use ICTs to help countries and the ICT sector to adapt to the effects of environmental challenges, including climate change, in line with the SDGs.</a:t>
            </a:r>
            <a:endParaRPr lang="es-ES_tradnl" sz="825"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6"/>
          <p:cNvPicPr>
            <a:picLocks noChangeAspect="1"/>
          </p:cNvPicPr>
          <p:nvPr/>
        </p:nvPicPr>
        <p:blipFill>
          <a:blip r:embed="rId4"/>
          <a:stretch>
            <a:fillRect/>
          </a:stretch>
        </p:blipFill>
        <p:spPr>
          <a:xfrm>
            <a:off x="187545" y="2473415"/>
            <a:ext cx="2212756" cy="1222641"/>
          </a:xfrm>
          <a:prstGeom prst="rect">
            <a:avLst/>
          </a:prstGeom>
        </p:spPr>
      </p:pic>
      <p:sp>
        <p:nvSpPr>
          <p:cNvPr id="14" name="Rectangle 13"/>
          <p:cNvSpPr/>
          <p:nvPr/>
        </p:nvSpPr>
        <p:spPr>
          <a:xfrm>
            <a:off x="566998" y="3022113"/>
            <a:ext cx="1599523" cy="600164"/>
          </a:xfrm>
          <a:prstGeom prst="rect">
            <a:avLst/>
          </a:prstGeom>
        </p:spPr>
        <p:txBody>
          <a:bodyPr wrap="square">
            <a:spAutoFit/>
          </a:bodyPr>
          <a:lstStyle/>
          <a:p>
            <a:pPr algn="ctr"/>
            <a:r>
              <a:rPr lang="en-GB" sz="825" dirty="0">
                <a:solidFill>
                  <a:schemeClr val="bg1"/>
                </a:solidFill>
                <a:latin typeface="Segoe UI" panose="020B0502040204020203" pitchFamily="34" charset="0"/>
                <a:ea typeface="Segoe UI" panose="020B0502040204020203" pitchFamily="34" charset="0"/>
                <a:cs typeface="Segoe UI" panose="020B0502040204020203" pitchFamily="34" charset="0"/>
              </a:rPr>
              <a:t>Studying ICT environmental aspects of electromagnetic phenomena and climate change.</a:t>
            </a:r>
            <a:endParaRPr lang="es-ES_tradnl" sz="825"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550945" y="1782984"/>
            <a:ext cx="1415764" cy="461665"/>
          </a:xfrm>
          <a:prstGeom prst="rect">
            <a:avLst/>
          </a:prstGeom>
          <a:noFill/>
        </p:spPr>
        <p:txBody>
          <a:bodyPr wrap="square" rtlCol="0">
            <a:spAutoFit/>
          </a:bodyPr>
          <a:lstStyle/>
          <a:p>
            <a:pPr algn="ctr"/>
            <a:r>
              <a:rPr lang="es-ES_tradnl" sz="1200" b="1" dirty="0">
                <a:solidFill>
                  <a:srgbClr val="000099"/>
                </a:solidFill>
                <a:latin typeface="Segoe UI" panose="020B0502040204020203" pitchFamily="34" charset="0"/>
                <a:ea typeface="Segoe UI" panose="020B0502040204020203" pitchFamily="34" charset="0"/>
                <a:cs typeface="Segoe UI" panose="020B0502040204020203" pitchFamily="34" charset="0"/>
              </a:rPr>
              <a:t>SG5 </a:t>
            </a:r>
            <a:r>
              <a:rPr lang="es-ES_tradnl" sz="1200" b="1" dirty="0" err="1">
                <a:solidFill>
                  <a:srgbClr val="000099"/>
                </a:solidFill>
                <a:latin typeface="Segoe UI" panose="020B0502040204020203" pitchFamily="34" charset="0"/>
                <a:ea typeface="Segoe UI" panose="020B0502040204020203" pitchFamily="34" charset="0"/>
                <a:cs typeface="Segoe UI" panose="020B0502040204020203" pitchFamily="34" charset="0"/>
              </a:rPr>
              <a:t>is</a:t>
            </a:r>
            <a:r>
              <a:rPr lang="es-ES_tradnl" sz="1200" b="1" dirty="0">
                <a:solidFill>
                  <a:srgbClr val="000099"/>
                </a:solidFill>
                <a:latin typeface="Segoe UI" panose="020B0502040204020203" pitchFamily="34" charset="0"/>
                <a:ea typeface="Segoe UI" panose="020B0502040204020203" pitchFamily="34" charset="0"/>
                <a:cs typeface="Segoe UI" panose="020B0502040204020203" pitchFamily="34" charset="0"/>
              </a:rPr>
              <a:t> </a:t>
            </a:r>
            <a:r>
              <a:rPr lang="es-ES_tradnl" sz="1200" b="1" dirty="0" err="1" smtClean="0">
                <a:solidFill>
                  <a:srgbClr val="000099"/>
                </a:solidFill>
                <a:latin typeface="Segoe UI" panose="020B0502040204020203" pitchFamily="34" charset="0"/>
                <a:ea typeface="Segoe UI" panose="020B0502040204020203" pitchFamily="34" charset="0"/>
                <a:cs typeface="Segoe UI" panose="020B0502040204020203" pitchFamily="34" charset="0"/>
              </a:rPr>
              <a:t>responsIble</a:t>
            </a:r>
            <a:r>
              <a:rPr lang="es-ES_tradnl" sz="1200" b="1" dirty="0" smtClean="0">
                <a:solidFill>
                  <a:srgbClr val="000099"/>
                </a:solidFill>
                <a:latin typeface="Segoe UI" panose="020B0502040204020203" pitchFamily="34" charset="0"/>
                <a:ea typeface="Segoe UI" panose="020B0502040204020203" pitchFamily="34" charset="0"/>
                <a:cs typeface="Segoe UI" panose="020B0502040204020203" pitchFamily="34" charset="0"/>
              </a:rPr>
              <a:t> </a:t>
            </a:r>
            <a:r>
              <a:rPr lang="es-ES_tradnl" sz="1200" b="1" dirty="0">
                <a:solidFill>
                  <a:srgbClr val="000099"/>
                </a:solidFill>
                <a:latin typeface="Segoe UI" panose="020B0502040204020203" pitchFamily="34" charset="0"/>
                <a:ea typeface="Segoe UI" panose="020B0502040204020203" pitchFamily="34" charset="0"/>
                <a:cs typeface="Segoe UI" panose="020B0502040204020203" pitchFamily="34" charset="0"/>
              </a:rPr>
              <a:t>for</a:t>
            </a:r>
            <a:r>
              <a:rPr lang="es-ES_tradnl"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p:txBody>
      </p:sp>
      <p:sp>
        <p:nvSpPr>
          <p:cNvPr id="9" name="Round Diagonal Corner Rectangle 8"/>
          <p:cNvSpPr/>
          <p:nvPr/>
        </p:nvSpPr>
        <p:spPr>
          <a:xfrm>
            <a:off x="1554480" y="5211362"/>
            <a:ext cx="2700000" cy="642600"/>
          </a:xfrm>
          <a:prstGeom prst="round2Diag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350" dirty="0"/>
              <a:t>WP1/5 - EMC, </a:t>
            </a:r>
            <a:r>
              <a:rPr lang="es-ES_tradnl" sz="1350" dirty="0" err="1"/>
              <a:t>lightning</a:t>
            </a:r>
            <a:r>
              <a:rPr lang="es-ES_tradnl" sz="1350" dirty="0"/>
              <a:t> </a:t>
            </a:r>
            <a:r>
              <a:rPr lang="es-ES_tradnl" sz="1350" dirty="0" err="1"/>
              <a:t>protection</a:t>
            </a:r>
            <a:r>
              <a:rPr lang="es-ES_tradnl" sz="1350" dirty="0"/>
              <a:t>, EMF </a:t>
            </a:r>
          </a:p>
        </p:txBody>
      </p:sp>
      <p:sp>
        <p:nvSpPr>
          <p:cNvPr id="19" name="Round Diagonal Corner Rectangle 18"/>
          <p:cNvSpPr/>
          <p:nvPr/>
        </p:nvSpPr>
        <p:spPr>
          <a:xfrm>
            <a:off x="4547655" y="5199213"/>
            <a:ext cx="2698965" cy="641517"/>
          </a:xfrm>
          <a:prstGeom prst="round2Diag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350" dirty="0"/>
              <a:t>WP2/5 - </a:t>
            </a:r>
            <a:r>
              <a:rPr lang="en-GB" sz="1350" dirty="0"/>
              <a:t>Environment, Energy Efficiency and the Circular Economy</a:t>
            </a:r>
            <a:endParaRPr lang="es-ES_tradnl" sz="1350" dirty="0"/>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1238" y="1308631"/>
            <a:ext cx="1378634" cy="1312167"/>
          </a:xfrm>
          <a:prstGeom prst="ellipse">
            <a:avLst/>
          </a:prstGeom>
          <a:ln>
            <a:noFill/>
          </a:ln>
          <a:effectLst>
            <a:softEdge rad="112500"/>
          </a:effectLst>
        </p:spPr>
      </p:pic>
      <p:pic>
        <p:nvPicPr>
          <p:cNvPr id="21" name="Picture 20"/>
          <p:cNvPicPr>
            <a:picLocks noChangeAspect="1"/>
          </p:cNvPicPr>
          <p:nvPr/>
        </p:nvPicPr>
        <p:blipFill>
          <a:blip r:embed="rId11"/>
          <a:stretch>
            <a:fillRect/>
          </a:stretch>
        </p:blipFill>
        <p:spPr>
          <a:xfrm>
            <a:off x="-1" y="5890437"/>
            <a:ext cx="9144001" cy="967563"/>
          </a:xfrm>
          <a:prstGeom prst="rect">
            <a:avLst/>
          </a:prstGeom>
        </p:spPr>
      </p:pic>
      <p:sp>
        <p:nvSpPr>
          <p:cNvPr id="4" name="Slide Number Placeholder 3"/>
          <p:cNvSpPr>
            <a:spLocks noGrp="1"/>
          </p:cNvSpPr>
          <p:nvPr>
            <p:ph type="sldNum" sz="quarter" idx="12"/>
          </p:nvPr>
        </p:nvSpPr>
        <p:spPr/>
        <p:txBody>
          <a:bodyPr/>
          <a:lstStyle/>
          <a:p>
            <a:fld id="{9A909331-9EF4-4A89-80E9-0025B98C082D}" type="slidenum">
              <a:rPr lang="en-US" smtClean="0"/>
              <a:t>7</a:t>
            </a:fld>
            <a:endParaRPr lang="en-US"/>
          </a:p>
        </p:txBody>
      </p:sp>
      <p:sp>
        <p:nvSpPr>
          <p:cNvPr id="5" name="TextBox 4"/>
          <p:cNvSpPr txBox="1"/>
          <p:nvPr/>
        </p:nvSpPr>
        <p:spPr>
          <a:xfrm>
            <a:off x="451142" y="1191310"/>
            <a:ext cx="2624568" cy="369332"/>
          </a:xfrm>
          <a:prstGeom prst="rect">
            <a:avLst/>
          </a:prstGeom>
          <a:noFill/>
        </p:spPr>
        <p:txBody>
          <a:bodyPr wrap="square" rtlCol="0">
            <a:spAutoFit/>
          </a:bodyPr>
          <a:lstStyle/>
          <a:p>
            <a:r>
              <a:rPr lang="en-GB" i="1" dirty="0" smtClean="0">
                <a:solidFill>
                  <a:srgbClr val="000099"/>
                </a:solidFill>
              </a:rPr>
              <a:t>Development of standards</a:t>
            </a:r>
            <a:endParaRPr lang="en-US" i="1" dirty="0">
              <a:solidFill>
                <a:srgbClr val="000099"/>
              </a:solidFill>
            </a:endParaRPr>
          </a:p>
        </p:txBody>
      </p:sp>
      <p:sp>
        <p:nvSpPr>
          <p:cNvPr id="11" name="TextBox 10"/>
          <p:cNvSpPr txBox="1"/>
          <p:nvPr/>
        </p:nvSpPr>
        <p:spPr>
          <a:xfrm>
            <a:off x="7246620" y="3022113"/>
            <a:ext cx="1740362" cy="2308324"/>
          </a:xfrm>
          <a:prstGeom prst="rect">
            <a:avLst/>
          </a:prstGeom>
          <a:noFill/>
        </p:spPr>
        <p:txBody>
          <a:bodyPr wrap="square" rtlCol="0">
            <a:spAutoFit/>
          </a:bodyPr>
          <a:lstStyle/>
          <a:p>
            <a:r>
              <a:rPr lang="en-US" b="1" i="1">
                <a:solidFill>
                  <a:srgbClr val="000099"/>
                </a:solidFill>
                <a:latin typeface="Segoe UI" panose="020B0502040204020203" pitchFamily="34" charset="0"/>
                <a:ea typeface="Segoe UI" panose="020B0502040204020203" pitchFamily="34" charset="0"/>
                <a:cs typeface="Segoe UI" panose="020B0502040204020203" pitchFamily="34" charset="0"/>
              </a:rPr>
              <a:t>Q7/5 - Circular Economy including E-waste</a:t>
            </a:r>
          </a:p>
          <a:p>
            <a:r>
              <a:rPr lang="en-GB" b="1" i="1">
                <a:solidFill>
                  <a:srgbClr val="000099"/>
                </a:solidFill>
                <a:latin typeface="Segoe UI" panose="020B0502040204020203" pitchFamily="34" charset="0"/>
                <a:cs typeface="Segoe UI" panose="020B0502040204020203" pitchFamily="34" charset="0"/>
              </a:rPr>
              <a:t>(Under ITU-T standardization)</a:t>
            </a:r>
            <a:endParaRPr lang="en-US" b="1" i="1" dirty="0">
              <a:solidFill>
                <a:srgbClr val="000099"/>
              </a:solidFill>
            </a:endParaRPr>
          </a:p>
        </p:txBody>
      </p:sp>
    </p:spTree>
    <p:extLst>
      <p:ext uri="{BB962C8B-B14F-4D97-AF65-F5344CB8AC3E}">
        <p14:creationId xmlns:p14="http://schemas.microsoft.com/office/powerpoint/2010/main" val="2599063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09" y="365126"/>
            <a:ext cx="6169891" cy="669347"/>
          </a:xfrm>
        </p:spPr>
        <p:txBody>
          <a:bodyPr>
            <a:noAutofit/>
          </a:bodyPr>
          <a:lstStyle/>
          <a:p>
            <a:pPr algn="just"/>
            <a:r>
              <a:rPr lang="en-GB" sz="3600" b="1" dirty="0">
                <a:solidFill>
                  <a:srgbClr val="000099"/>
                </a:solidFill>
                <a:latin typeface="Trebuchet MS" panose="020B0603020202020204" pitchFamily="34" charset="0"/>
              </a:rPr>
              <a:t>I</a:t>
            </a:r>
            <a:r>
              <a:rPr lang="en-GB" sz="3600" b="1" dirty="0" smtClean="0">
                <a:solidFill>
                  <a:srgbClr val="000099"/>
                </a:solidFill>
                <a:latin typeface="Trebuchet MS" panose="020B0603020202020204" pitchFamily="34" charset="0"/>
              </a:rPr>
              <a:t>mportance of global standards</a:t>
            </a:r>
            <a:endParaRPr lang="en-US" sz="3600" b="1" dirty="0">
              <a:solidFill>
                <a:srgbClr val="000099"/>
              </a:solidFill>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83C63E4-F9BE-C24A-B4FF-309EB18BA564}" type="slidenum">
              <a:rPr lang="en-US" smtClean="0"/>
              <a:t>8</a:t>
            </a:fld>
            <a:endParaRPr lang="en-US"/>
          </a:p>
        </p:txBody>
      </p:sp>
      <p:graphicFrame>
        <p:nvGraphicFramePr>
          <p:cNvPr id="5" name="Content Placeholder 4"/>
          <p:cNvGraphicFramePr>
            <a:graphicFrameLocks noGrp="1"/>
          </p:cNvGraphicFramePr>
          <p:nvPr>
            <p:ph idx="1"/>
          </p:nvPr>
        </p:nvGraphicFramePr>
        <p:xfrm>
          <a:off x="129309" y="1306142"/>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6457950" y="0"/>
            <a:ext cx="2686050" cy="2198255"/>
            <a:chOff x="942974" y="400050"/>
            <a:chExt cx="10382251" cy="5819775"/>
          </a:xfrm>
        </p:grpSpPr>
        <p:sp>
          <p:nvSpPr>
            <p:cNvPr id="7" name="Rectangle 6"/>
            <p:cNvSpPr/>
            <p:nvPr/>
          </p:nvSpPr>
          <p:spPr>
            <a:xfrm>
              <a:off x="942974" y="400050"/>
              <a:ext cx="10382251" cy="5819775"/>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sz="1350"/>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4113" y="581891"/>
              <a:ext cx="9967231" cy="5471119"/>
            </a:xfrm>
            <a:prstGeom prst="rect">
              <a:avLst/>
            </a:prstGeom>
          </p:spPr>
        </p:pic>
      </p:grpSp>
      <p:pic>
        <p:nvPicPr>
          <p:cNvPr id="9" name="Picture 8"/>
          <p:cNvPicPr>
            <a:picLocks noChangeAspect="1"/>
          </p:cNvPicPr>
          <p:nvPr/>
        </p:nvPicPr>
        <p:blipFill>
          <a:blip r:embed="rId8"/>
          <a:stretch>
            <a:fillRect/>
          </a:stretch>
        </p:blipFill>
        <p:spPr>
          <a:xfrm>
            <a:off x="-1" y="5890437"/>
            <a:ext cx="9181463" cy="967563"/>
          </a:xfrm>
          <a:prstGeom prst="rect">
            <a:avLst/>
          </a:prstGeom>
        </p:spPr>
      </p:pic>
      <p:sp>
        <p:nvSpPr>
          <p:cNvPr id="11" name="TextBox 10"/>
          <p:cNvSpPr txBox="1"/>
          <p:nvPr/>
        </p:nvSpPr>
        <p:spPr>
          <a:xfrm>
            <a:off x="1422400" y="5481571"/>
            <a:ext cx="2512291" cy="584775"/>
          </a:xfrm>
          <a:prstGeom prst="rect">
            <a:avLst/>
          </a:prstGeom>
          <a:noFill/>
        </p:spPr>
        <p:txBody>
          <a:bodyPr wrap="square" rtlCol="0">
            <a:spAutoFit/>
          </a:bodyPr>
          <a:lstStyle/>
          <a:p>
            <a:r>
              <a:rPr lang="en-US" altLang="en-US" sz="3200" i="1" dirty="0">
                <a:solidFill>
                  <a:srgbClr val="C00000"/>
                </a:solidFill>
                <a:cs typeface="Calibri"/>
              </a:rPr>
              <a:t>Work with us!</a:t>
            </a:r>
          </a:p>
        </p:txBody>
      </p:sp>
    </p:spTree>
    <p:extLst>
      <p:ext uri="{BB962C8B-B14F-4D97-AF65-F5344CB8AC3E}">
        <p14:creationId xmlns:p14="http://schemas.microsoft.com/office/powerpoint/2010/main" val="420484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1" y="-88322"/>
            <a:ext cx="9144000" cy="5143500"/>
          </a:xfrm>
          <a:prstGeom prst="rect">
            <a:avLst/>
          </a:prstGeom>
        </p:spPr>
      </p:pic>
      <p:grpSp>
        <p:nvGrpSpPr>
          <p:cNvPr id="4" name="Group 3"/>
          <p:cNvGrpSpPr/>
          <p:nvPr/>
        </p:nvGrpSpPr>
        <p:grpSpPr>
          <a:xfrm>
            <a:off x="1" y="5055178"/>
            <a:ext cx="9199418" cy="1028048"/>
            <a:chOff x="0" y="5597236"/>
            <a:chExt cx="12265891" cy="1370731"/>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795"/>
            <a:stretch/>
          </p:blipFill>
          <p:spPr>
            <a:xfrm>
              <a:off x="0" y="5597236"/>
              <a:ext cx="12265891" cy="13707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6282" y="5971833"/>
              <a:ext cx="2205836" cy="931106"/>
            </a:xfrm>
            <a:prstGeom prst="rect">
              <a:avLst/>
            </a:prstGeom>
          </p:spPr>
        </p:pic>
      </p:grpSp>
      <p:sp>
        <p:nvSpPr>
          <p:cNvPr id="8" name="Rectangle 7"/>
          <p:cNvSpPr/>
          <p:nvPr/>
        </p:nvSpPr>
        <p:spPr>
          <a:xfrm>
            <a:off x="290730" y="1689530"/>
            <a:ext cx="6712569" cy="3467616"/>
          </a:xfrm>
          <a:prstGeom prst="rect">
            <a:avLst/>
          </a:prstGeom>
        </p:spPr>
        <p:txBody>
          <a:bodyPr wrap="square">
            <a:spAutoFit/>
          </a:bodyPr>
          <a:lstStyle/>
          <a:p>
            <a:pPr>
              <a:spcBef>
                <a:spcPts val="450"/>
              </a:spcBef>
              <a:spcAft>
                <a:spcPts val="450"/>
              </a:spcAft>
            </a:pPr>
            <a:r>
              <a:rPr lang="en-GB" sz="2000" dirty="0" smtClean="0">
                <a:solidFill>
                  <a:srgbClr val="0000FF"/>
                </a:solidFill>
                <a:latin typeface="Trebuchet MS" panose="020B0603020202020204" pitchFamily="34" charset="0"/>
              </a:rPr>
              <a:t>ITU-T SG5RG – AFR is the regional group for Africa under ITU</a:t>
            </a:r>
            <a:endParaRPr lang="en-US" sz="2000" dirty="0" smtClean="0">
              <a:solidFill>
                <a:srgbClr val="0000FF"/>
              </a:solidFill>
              <a:latin typeface="Trebuchet MS" panose="020B0603020202020204" pitchFamily="34" charset="0"/>
            </a:endParaRPr>
          </a:p>
          <a:p>
            <a:pPr>
              <a:spcBef>
                <a:spcPts val="450"/>
              </a:spcBef>
              <a:spcAft>
                <a:spcPts val="450"/>
              </a:spcAft>
            </a:pPr>
            <a:r>
              <a:rPr lang="en-US" sz="2000" dirty="0" smtClean="0">
                <a:solidFill>
                  <a:srgbClr val="0000FF"/>
                </a:solidFill>
                <a:latin typeface="Trebuchet MS" panose="020B0603020202020204" pitchFamily="34" charset="0"/>
              </a:rPr>
              <a:t>The main objectives of ITU-T SG5 RG – AFR are; </a:t>
            </a:r>
            <a:endParaRPr lang="en-US" sz="2000" dirty="0">
              <a:solidFill>
                <a:srgbClr val="0000FF"/>
              </a:solidFill>
              <a:latin typeface="Trebuchet MS" panose="020B0603020202020204" pitchFamily="34" charset="0"/>
            </a:endParaRPr>
          </a:p>
          <a:p>
            <a:pPr marL="342900" indent="-342900">
              <a:spcBef>
                <a:spcPts val="450"/>
              </a:spcBef>
              <a:spcAft>
                <a:spcPts val="450"/>
              </a:spcAft>
              <a:buFont typeface="Courier New" panose="02070309020205020404" pitchFamily="49" charset="0"/>
              <a:buChar char="o"/>
            </a:pPr>
            <a:r>
              <a:rPr lang="en-GB" dirty="0" smtClean="0">
                <a:solidFill>
                  <a:srgbClr val="0000FF"/>
                </a:solidFill>
                <a:latin typeface="Trebuchet MS" panose="020B0603020202020204" pitchFamily="34" charset="0"/>
              </a:rPr>
              <a:t>To encourage participation of African countries in the work of ITU-T SG5, </a:t>
            </a:r>
          </a:p>
          <a:p>
            <a:pPr marL="342900" indent="-342900">
              <a:spcBef>
                <a:spcPts val="450"/>
              </a:spcBef>
              <a:spcAft>
                <a:spcPts val="450"/>
              </a:spcAft>
              <a:buFont typeface="Courier New" panose="02070309020205020404" pitchFamily="49" charset="0"/>
              <a:buChar char="o"/>
            </a:pPr>
            <a:r>
              <a:rPr lang="en-GB" dirty="0" smtClean="0">
                <a:solidFill>
                  <a:srgbClr val="0000FF"/>
                </a:solidFill>
                <a:latin typeface="Trebuchet MS" panose="020B0603020202020204" pitchFamily="34" charset="0"/>
              </a:rPr>
              <a:t>Boost discussions on current issues, challenges as well as priorities in the African continent, </a:t>
            </a:r>
          </a:p>
          <a:p>
            <a:pPr marL="342900" indent="-342900">
              <a:spcBef>
                <a:spcPts val="450"/>
              </a:spcBef>
              <a:spcAft>
                <a:spcPts val="450"/>
              </a:spcAft>
              <a:buFont typeface="Courier New" panose="02070309020205020404" pitchFamily="49" charset="0"/>
              <a:buChar char="o"/>
            </a:pPr>
            <a:r>
              <a:rPr lang="en-GB" dirty="0" smtClean="0">
                <a:solidFill>
                  <a:srgbClr val="0000FF"/>
                </a:solidFill>
                <a:latin typeface="Trebuchet MS" panose="020B0603020202020204" pitchFamily="34" charset="0"/>
              </a:rPr>
              <a:t>Enhance the development of contributions from Africa that form part of the development of international standards that meet the particular requirements of the region. </a:t>
            </a:r>
          </a:p>
        </p:txBody>
      </p:sp>
      <p:sp>
        <p:nvSpPr>
          <p:cNvPr id="9" name="Ellipse 482"/>
          <p:cNvSpPr/>
          <p:nvPr/>
        </p:nvSpPr>
        <p:spPr bwMode="gray">
          <a:xfrm>
            <a:off x="81650" y="1796699"/>
            <a:ext cx="209079" cy="203795"/>
          </a:xfrm>
          <a:prstGeom prst="ellipse">
            <a:avLst/>
          </a:prstGeom>
          <a:gradFill flip="none" rotWithShape="1">
            <a:gsLst>
              <a:gs pos="0">
                <a:srgbClr val="B0FFFF"/>
              </a:gs>
              <a:gs pos="41000">
                <a:srgbClr val="2F316F"/>
              </a:gs>
              <a:gs pos="100000">
                <a:srgbClr val="2F316F"/>
              </a:gs>
            </a:gsLst>
            <a:path path="circle">
              <a:fillToRect l="50000" t="50000" r="50000" b="50000"/>
            </a:path>
            <a:tileRect/>
          </a:gradFill>
          <a:ln w="76200" cap="flat" cmpd="sng" algn="ctr">
            <a:noFill/>
            <a:prstDash val="solid"/>
          </a:ln>
          <a:effectLst/>
          <a:scene3d>
            <a:camera prst="orthographicFront"/>
            <a:lightRig rig="flat" dir="t"/>
          </a:scene3d>
          <a:sp3d prstMaterial="powder">
            <a:bevelT w="234950" h="82550" prst="softRound"/>
          </a:sp3d>
        </p:spPr>
        <p:txBody>
          <a:bodyPr rtlCol="0" anchor="ctr"/>
          <a:lstStyle/>
          <a:p>
            <a:pPr algn="ctr">
              <a:defRPr/>
            </a:pPr>
            <a:endParaRPr lang="en-US" sz="14925" kern="0" dirty="0">
              <a:solidFill>
                <a:prstClr val="black"/>
              </a:solidFill>
            </a:endParaRPr>
          </a:p>
        </p:txBody>
      </p:sp>
      <p:sp>
        <p:nvSpPr>
          <p:cNvPr id="10" name="Ellipse 482"/>
          <p:cNvSpPr/>
          <p:nvPr/>
        </p:nvSpPr>
        <p:spPr bwMode="gray">
          <a:xfrm>
            <a:off x="73768" y="2523878"/>
            <a:ext cx="209079" cy="203795"/>
          </a:xfrm>
          <a:prstGeom prst="ellipse">
            <a:avLst/>
          </a:prstGeom>
          <a:gradFill flip="none" rotWithShape="1">
            <a:gsLst>
              <a:gs pos="0">
                <a:srgbClr val="B0FFFF"/>
              </a:gs>
              <a:gs pos="41000">
                <a:srgbClr val="2F316F"/>
              </a:gs>
              <a:gs pos="100000">
                <a:srgbClr val="2F316F"/>
              </a:gs>
            </a:gsLst>
            <a:path path="circle">
              <a:fillToRect l="50000" t="50000" r="50000" b="50000"/>
            </a:path>
            <a:tileRect/>
          </a:gradFill>
          <a:ln w="76200" cap="flat" cmpd="sng" algn="ctr">
            <a:noFill/>
            <a:prstDash val="solid"/>
          </a:ln>
          <a:effectLst/>
          <a:scene3d>
            <a:camera prst="orthographicFront"/>
            <a:lightRig rig="flat" dir="t"/>
          </a:scene3d>
          <a:sp3d prstMaterial="powder">
            <a:bevelT w="234950" h="82550" prst="softRound"/>
          </a:sp3d>
        </p:spPr>
        <p:txBody>
          <a:bodyPr rtlCol="0" anchor="ctr"/>
          <a:lstStyle/>
          <a:p>
            <a:pPr algn="ctr">
              <a:defRPr/>
            </a:pPr>
            <a:endParaRPr lang="en-US" sz="14925" kern="0" dirty="0">
              <a:solidFill>
                <a:prstClr val="black"/>
              </a:solidFill>
            </a:endParaRPr>
          </a:p>
        </p:txBody>
      </p:sp>
      <p:sp>
        <p:nvSpPr>
          <p:cNvPr id="14" name="TextBox 13"/>
          <p:cNvSpPr txBox="1"/>
          <p:nvPr/>
        </p:nvSpPr>
        <p:spPr>
          <a:xfrm flipH="1">
            <a:off x="282845" y="262767"/>
            <a:ext cx="6108718" cy="1200329"/>
          </a:xfrm>
          <a:prstGeom prst="rect">
            <a:avLst/>
          </a:prstGeom>
          <a:noFill/>
        </p:spPr>
        <p:txBody>
          <a:bodyPr wrap="square" rtlCol="0">
            <a:spAutoFit/>
          </a:bodyPr>
          <a:lstStyle/>
          <a:p>
            <a:pPr algn="just"/>
            <a:r>
              <a:rPr lang="en-US" sz="3600" b="1" dirty="0" smtClean="0">
                <a:solidFill>
                  <a:srgbClr val="000099"/>
                </a:solidFill>
                <a:latin typeface="Trebuchet MS" panose="020B0603020202020204" pitchFamily="34" charset="0"/>
              </a:rPr>
              <a:t>ITU-T SG5RG – AFR (mandate)</a:t>
            </a:r>
            <a:endParaRPr lang="en-US" sz="3600" b="1" dirty="0">
              <a:solidFill>
                <a:srgbClr val="000099"/>
              </a:solidFill>
              <a:latin typeface="Trebuchet MS" panose="020B0603020202020204" pitchFamily="34" charset="0"/>
            </a:endParaRPr>
          </a:p>
        </p:txBody>
      </p:sp>
    </p:spTree>
    <p:extLst>
      <p:ext uri="{BB962C8B-B14F-4D97-AF65-F5344CB8AC3E}">
        <p14:creationId xmlns:p14="http://schemas.microsoft.com/office/powerpoint/2010/main" val="127789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ject V2A" id="{3F8E6A77-227E-4AE6-9605-05C0A9A56A85}" vid="{9F01A432-2F29-43C3-A656-5F192EF9C751}"/>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Project V2A</Template>
  <TotalTime>3680</TotalTime>
  <Words>1315</Words>
  <Application>Microsoft Office PowerPoint</Application>
  <PresentationFormat>On-screen Show (4:3)</PresentationFormat>
  <Paragraphs>148</Paragraphs>
  <Slides>12</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Arial</vt:lpstr>
      <vt:lpstr>Calibri</vt:lpstr>
      <vt:lpstr>Calibri Light</vt:lpstr>
      <vt:lpstr>Courier New</vt:lpstr>
      <vt:lpstr>Gisha</vt:lpstr>
      <vt:lpstr>Segoe UI</vt:lpstr>
      <vt:lpstr>Segoe UI Black</vt:lpstr>
      <vt:lpstr>Times New Roman</vt:lpstr>
      <vt:lpstr>Trebuchet MS</vt:lpstr>
      <vt:lpstr>Wingdings</vt:lpstr>
      <vt:lpstr>Office Theme</vt:lpstr>
      <vt:lpstr>5_Office Theme</vt:lpstr>
      <vt:lpstr>  THE 3RD EACO REGIONAL WORKSHOP ON SUSTAINABLE E-WASTE MANAGEMENT IN THE EAST AFRICAN REGION (14TH -16TH MAY 2017, KIGALI RWANDA)  ITU-T SG5RG -AFR WORK ON E-WASTE MANAGEMENT  HELEN C NAKIGULI SENIOR OFFICER ENVIRONMENT MANAGEMENT, UGANDA COMMUNICATIONS COMMISSION CHAIR – ITU-T SG5RG AFR AND QN 7/5 ASSOCIATE REPPORTUER </vt:lpstr>
      <vt:lpstr>Outline</vt:lpstr>
      <vt:lpstr>Overview of ITU</vt:lpstr>
      <vt:lpstr>PowerPoint Presentation</vt:lpstr>
      <vt:lpstr>PowerPoint Presentation</vt:lpstr>
      <vt:lpstr>PowerPoint Presentation</vt:lpstr>
      <vt:lpstr>PowerPoint Presentation</vt:lpstr>
      <vt:lpstr>Importance of global standards</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V2A Our UCC Story</dc:title>
  <dc:creator>Irene Kaggwa Sewankambo</dc:creator>
  <cp:lastModifiedBy>Andrew Otim</cp:lastModifiedBy>
  <cp:revision>119</cp:revision>
  <cp:lastPrinted>2017-01-24T12:52:31Z</cp:lastPrinted>
  <dcterms:created xsi:type="dcterms:W3CDTF">2015-06-25T03:40:24Z</dcterms:created>
  <dcterms:modified xsi:type="dcterms:W3CDTF">2018-05-16T07:12:18Z</dcterms:modified>
</cp:coreProperties>
</file>